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791" r:id="rId2"/>
    <p:sldId id="691" r:id="rId3"/>
    <p:sldId id="692" r:id="rId4"/>
    <p:sldId id="814" r:id="rId5"/>
    <p:sldId id="580" r:id="rId6"/>
    <p:sldId id="581" r:id="rId7"/>
    <p:sldId id="582" r:id="rId8"/>
    <p:sldId id="583" r:id="rId9"/>
    <p:sldId id="630" r:id="rId10"/>
    <p:sldId id="807" r:id="rId11"/>
    <p:sldId id="625" r:id="rId12"/>
    <p:sldId id="584" r:id="rId13"/>
    <p:sldId id="628" r:id="rId14"/>
    <p:sldId id="656" r:id="rId15"/>
    <p:sldId id="657" r:id="rId16"/>
    <p:sldId id="658" r:id="rId17"/>
    <p:sldId id="659" r:id="rId18"/>
    <p:sldId id="794" r:id="rId19"/>
    <p:sldId id="795" r:id="rId20"/>
    <p:sldId id="806" r:id="rId21"/>
    <p:sldId id="797" r:id="rId22"/>
    <p:sldId id="799" r:id="rId23"/>
    <p:sldId id="803" r:id="rId24"/>
    <p:sldId id="804" r:id="rId25"/>
    <p:sldId id="805" r:id="rId26"/>
    <p:sldId id="585" r:id="rId27"/>
    <p:sldId id="631" r:id="rId28"/>
    <p:sldId id="634" r:id="rId29"/>
    <p:sldId id="633" r:id="rId30"/>
    <p:sldId id="808" r:id="rId31"/>
    <p:sldId id="809" r:id="rId32"/>
    <p:sldId id="811" r:id="rId33"/>
    <p:sldId id="823" r:id="rId34"/>
    <p:sldId id="824" r:id="rId35"/>
    <p:sldId id="816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500CC"/>
    <a:srgbClr val="009900"/>
    <a:srgbClr val="4100F8"/>
    <a:srgbClr val="4B0BFF"/>
    <a:srgbClr val="CA9000"/>
    <a:srgbClr val="FF99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743" autoAdjust="0"/>
    <p:restoredTop sz="94660" autoAdjust="0"/>
  </p:normalViewPr>
  <p:slideViewPr>
    <p:cSldViewPr>
      <p:cViewPr>
        <p:scale>
          <a:sx n="44" d="100"/>
          <a:sy n="44" d="100"/>
        </p:scale>
        <p:origin x="-1430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2914"/>
    </p:cViewPr>
  </p:sorterViewPr>
  <p:notesViewPr>
    <p:cSldViewPr>
      <p:cViewPr varScale="1">
        <p:scale>
          <a:sx n="32" d="100"/>
          <a:sy n="32" d="100"/>
        </p:scale>
        <p:origin x="-119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5046DA5E-C355-4BCB-BD90-B5B4FDAE81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5441415E-2A61-459F-9BDD-803DBF0AD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D8CA9-877D-4781-8ADA-12F54DF5A2F8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668338"/>
            <a:ext cx="4643438" cy="34829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3563"/>
            <a:ext cx="5048250" cy="4078287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9B584-E04A-48D1-8885-7C8AE542540B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668338"/>
            <a:ext cx="4643438" cy="34829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3563"/>
            <a:ext cx="5048250" cy="4078287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C2602-2670-43F9-9E68-03446132BFF9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Arial" charset="0"/>
              </a:endParaRPr>
            </a:p>
          </p:txBody>
        </p:sp>
      </p:grpSp>
      <p:sp>
        <p:nvSpPr>
          <p:cNvPr id="64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4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70F9-39D0-42EB-AB59-1DC4B5EFAD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AF1B3-7B95-43E9-AA23-0DCBA4AE8E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6C0C-1726-4DF1-A082-FCD88073CA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C1DA9-0D4A-400C-972D-11385F46BC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2E3F-D1E7-4FAE-A6DE-B768332AED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1F78-ED30-4A2D-AB6B-81A354B338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0E41-E0FE-4B8D-9BB1-EFD6E08FCF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1903-7485-4FC2-9CFE-E06DFC7B74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F5CB-153B-40FD-8A90-3D29B8BF82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AE5E-91B2-4BA3-8AAD-B9EB5AF620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0617-1F8B-49E1-8C27-63138D681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64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64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Arial" charset="0"/>
              </a:endParaRPr>
            </a:p>
          </p:txBody>
        </p:sp>
        <p:sp>
          <p:nvSpPr>
            <p:cNvPr id="64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4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4C0641-0BEB-448D-B923-5988C08A4C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com.com/preview/5922/5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1438"/>
            <a:ext cx="8991600" cy="2387600"/>
          </a:xfrm>
        </p:spPr>
        <p:txBody>
          <a:bodyPr/>
          <a:lstStyle/>
          <a:p>
            <a:pPr algn="ctr" eaLnBrk="1" hangingPunct="1"/>
            <a:r>
              <a:rPr lang="zh-CN" altLang="en-US" sz="6000" b="1" dirty="0" smtClean="0">
                <a:latin typeface="华文彩云" pitchFamily="2" charset="-122"/>
                <a:ea typeface="华文彩云" pitchFamily="2" charset="-122"/>
              </a:rPr>
              <a:t>培养</a:t>
            </a:r>
            <a:r>
              <a:rPr lang="zh-CN" altLang="en-US" sz="6000" b="1" dirty="0" smtClean="0">
                <a:latin typeface="华文彩云" pitchFamily="2" charset="-122"/>
                <a:ea typeface="华文彩云" pitchFamily="2" charset="-122"/>
              </a:rPr>
              <a:t>儿童少年从小养成</a:t>
            </a:r>
            <a:r>
              <a:rPr lang="en-US" altLang="zh-CN" sz="6000" b="1" dirty="0" smtClean="0">
                <a:latin typeface="华文彩云" pitchFamily="2" charset="-122"/>
                <a:ea typeface="华文彩云" pitchFamily="2" charset="-122"/>
              </a:rPr>
              <a:t/>
            </a:r>
            <a:br>
              <a:rPr lang="en-US" altLang="zh-CN" sz="6000" b="1" dirty="0" smtClean="0">
                <a:latin typeface="华文彩云" pitchFamily="2" charset="-122"/>
                <a:ea typeface="华文彩云" pitchFamily="2" charset="-122"/>
              </a:rPr>
            </a:br>
            <a:r>
              <a:rPr lang="zh-CN" altLang="en-US" sz="6000" b="1" dirty="0" smtClean="0">
                <a:latin typeface="华文彩云" pitchFamily="2" charset="-122"/>
                <a:ea typeface="华文彩云" pitchFamily="2" charset="-122"/>
              </a:rPr>
              <a:t>健康</a:t>
            </a:r>
            <a:r>
              <a:rPr lang="zh-CN" altLang="en-US" sz="6000" b="1" dirty="0" smtClean="0">
                <a:latin typeface="华文彩云" pitchFamily="2" charset="-122"/>
                <a:ea typeface="华文彩云" pitchFamily="2" charset="-122"/>
              </a:rPr>
              <a:t>的</a:t>
            </a:r>
            <a:r>
              <a:rPr lang="zh-CN" altLang="en-US" sz="6000" b="1" dirty="0" smtClean="0">
                <a:latin typeface="华文彩云" pitchFamily="2" charset="-122"/>
                <a:ea typeface="华文彩云" pitchFamily="2" charset="-122"/>
              </a:rPr>
              <a:t>饮食行为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81400"/>
            <a:ext cx="8229600" cy="2444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胡小琪 研究员</a:t>
            </a:r>
            <a:endParaRPr lang="en-US" altLang="zh-CN" sz="3600" b="1" smtClean="0">
              <a:solidFill>
                <a:srgbClr val="3500CC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中国疾病预防控制中心营养所</a:t>
            </a:r>
            <a:endParaRPr lang="en-US" altLang="zh-CN" sz="3600" b="1" smtClean="0">
              <a:solidFill>
                <a:srgbClr val="3500CC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学生营养室</a:t>
            </a:r>
          </a:p>
          <a:p>
            <a:pPr algn="ctr" eaLnBrk="1" hangingPunct="1">
              <a:buFontTx/>
              <a:buNone/>
            </a:pPr>
            <a:r>
              <a:rPr lang="en-US" altLang="zh-CN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2012-06-26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69950"/>
            <a:ext cx="7991475" cy="5588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早餐频率不同的儿童少年肥胖率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28600" y="1268413"/>
          <a:ext cx="8915400" cy="4876800"/>
        </p:xfrm>
        <a:graphic>
          <a:graphicData uri="http://schemas.openxmlformats.org/presentationml/2006/ole">
            <p:oleObj spid="_x0000_s2050" name="图表" r:id="rId4" imgW="6095913" imgH="4076645" progId="MSGraph.Chart.8">
              <p:embed followColorScheme="full"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95513" y="5949950"/>
            <a:ext cx="152400" cy="152400"/>
          </a:xfrm>
          <a:prstGeom prst="rect">
            <a:avLst/>
          </a:prstGeom>
          <a:solidFill>
            <a:srgbClr val="0033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38400" y="5876925"/>
            <a:ext cx="12954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zh-CN" altLang="zh-CN" sz="2400" b="1">
                <a:latin typeface="Times New Roman" pitchFamily="18" charset="0"/>
              </a:rPr>
              <a:t>5-7/</a:t>
            </a:r>
            <a:r>
              <a:rPr kumimoji="1" lang="zh-CN" altLang="en-US" sz="2400" b="1">
                <a:latin typeface="Times New Roman" pitchFamily="18" charset="0"/>
              </a:rPr>
              <a:t>周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067175" y="5949950"/>
            <a:ext cx="1524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343400" y="5876925"/>
            <a:ext cx="9906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zh-CN" altLang="zh-CN" sz="2400" b="1">
                <a:latin typeface="Times New Roman" pitchFamily="18" charset="0"/>
              </a:rPr>
              <a:t>2-4/</a:t>
            </a:r>
            <a:r>
              <a:rPr kumimoji="1" lang="zh-CN" altLang="en-US" sz="2400" b="1">
                <a:latin typeface="Times New Roman" pitchFamily="18" charset="0"/>
              </a:rPr>
              <a:t>周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13488" y="5861050"/>
            <a:ext cx="10668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zh-CN" altLang="zh-CN" sz="2400" b="1">
                <a:latin typeface="Times New Roman" pitchFamily="18" charset="0"/>
              </a:rPr>
              <a:t>0-1/</a:t>
            </a:r>
            <a:r>
              <a:rPr kumimoji="1" lang="zh-CN" altLang="en-US" sz="2400" b="1">
                <a:latin typeface="Times New Roman" pitchFamily="18" charset="0"/>
              </a:rPr>
              <a:t>周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003925" y="5949950"/>
            <a:ext cx="152400" cy="152400"/>
          </a:xfrm>
          <a:prstGeom prst="rect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1524000"/>
            <a:ext cx="9144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n-US" altLang="zh-CN" sz="2400" b="1">
                <a:latin typeface="Times New Roman" pitchFamily="18" charset="0"/>
              </a:rPr>
              <a:t>(%)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597275" y="6237288"/>
            <a:ext cx="335121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b="1"/>
              <a:t>来源：中国学校卫生，</a:t>
            </a:r>
            <a:r>
              <a:rPr lang="en-US" altLang="zh-CN" b="1"/>
              <a:t>2005</a:t>
            </a:r>
            <a:r>
              <a:rPr lang="zh-CN" altLang="en-US" b="1"/>
              <a:t>，</a:t>
            </a:r>
            <a:r>
              <a:rPr lang="en-US" altLang="zh-CN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6870700" cy="987425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不吃早餐的危害（</a:t>
            </a:r>
            <a:r>
              <a:rPr lang="en-US" altLang="zh-CN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影响学习能力和学习成绩</a:t>
            </a:r>
          </a:p>
          <a:p>
            <a:pPr lvl="1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上午第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节课即出现饥饿感，集中力下降</a:t>
            </a:r>
          </a:p>
          <a:p>
            <a:pPr lvl="1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创造思维能力、加法计算、数字核对较差</a:t>
            </a:r>
          </a:p>
          <a:p>
            <a:pPr lvl="1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图形识别错误率较高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降低体力耐力，影响体育锻炼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153400" cy="4648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rgbClr val="66FF33"/>
                </a:solidFill>
              </a:rPr>
              <a:t>				</a:t>
            </a:r>
            <a:r>
              <a:rPr lang="en-US" altLang="zh-CN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	 </a:t>
            </a:r>
            <a:r>
              <a:rPr lang="zh-CN" altLang="en-US" sz="25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早 餐 营 养 质 量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z="2500" b="1" dirty="0" smtClean="0">
                <a:latin typeface="隶书" pitchFamily="49" charset="-122"/>
                <a:ea typeface="隶书" pitchFamily="49" charset="-122"/>
              </a:rPr>
              <a:t>				    </a:t>
            </a:r>
            <a:r>
              <a:rPr lang="zh-CN" altLang="en-US" sz="25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良好   一般     较差</a:t>
            </a:r>
          </a:p>
          <a:p>
            <a:pPr eaLnBrk="1" hangingPunct="1">
              <a:lnSpc>
                <a:spcPct val="110000"/>
              </a:lnSpc>
              <a:buSzPct val="40000"/>
              <a:buFont typeface="Wingdings" pitchFamily="2" charset="2"/>
              <a:buChar char="§"/>
              <a:defRPr/>
            </a:pPr>
            <a:r>
              <a:rPr lang="zh-CN" altLang="en-US" sz="2500" b="1" dirty="0" smtClean="0">
                <a:solidFill>
                  <a:schemeClr val="hlink"/>
                </a:solidFill>
                <a:ea typeface="隶书" pitchFamily="49" charset="-122"/>
              </a:rPr>
              <a:t>谷类及薯类</a:t>
            </a:r>
          </a:p>
          <a:p>
            <a:pPr eaLnBrk="1" hangingPunct="1">
              <a:lnSpc>
                <a:spcPct val="110000"/>
              </a:lnSpc>
              <a:buSzPct val="40000"/>
              <a:buFont typeface="Wingdings" pitchFamily="2" charset="2"/>
              <a:buChar char="§"/>
              <a:defRPr/>
            </a:pPr>
            <a:r>
              <a:rPr lang="zh-CN" altLang="en-US" sz="2500" b="1" dirty="0" smtClean="0">
                <a:solidFill>
                  <a:schemeClr val="hlink"/>
                </a:solidFill>
                <a:ea typeface="隶书" pitchFamily="49" charset="-122"/>
              </a:rPr>
              <a:t>动物性食物</a:t>
            </a:r>
          </a:p>
          <a:p>
            <a:pPr eaLnBrk="1" hangingPunct="1">
              <a:lnSpc>
                <a:spcPct val="110000"/>
              </a:lnSpc>
              <a:buSzPct val="40000"/>
              <a:buFont typeface="Wingdings" pitchFamily="2" charset="2"/>
              <a:buChar char="§"/>
              <a:defRPr/>
            </a:pPr>
            <a:r>
              <a:rPr lang="zh-CN" altLang="en-US" sz="2500" b="1" dirty="0" smtClean="0">
                <a:solidFill>
                  <a:schemeClr val="hlink"/>
                </a:solidFill>
                <a:ea typeface="隶书" pitchFamily="49" charset="-122"/>
              </a:rPr>
              <a:t>奶及奶制品</a:t>
            </a:r>
            <a:r>
              <a:rPr lang="en-US" altLang="zh-CN" sz="2500" b="1" dirty="0" smtClean="0">
                <a:solidFill>
                  <a:schemeClr val="hlink"/>
                </a:solidFill>
                <a:ea typeface="隶书" pitchFamily="49" charset="-122"/>
              </a:rPr>
              <a:t>/</a:t>
            </a:r>
            <a:r>
              <a:rPr lang="zh-CN" altLang="en-US" sz="2500" b="1" dirty="0" smtClean="0">
                <a:solidFill>
                  <a:schemeClr val="hlink"/>
                </a:solidFill>
                <a:ea typeface="隶书" pitchFamily="49" charset="-122"/>
              </a:rPr>
              <a:t>豆类</a:t>
            </a:r>
          </a:p>
          <a:p>
            <a:pPr eaLnBrk="1" hangingPunct="1">
              <a:lnSpc>
                <a:spcPct val="110000"/>
              </a:lnSpc>
              <a:buSzPct val="40000"/>
              <a:buFont typeface="Wingdings" pitchFamily="2" charset="2"/>
              <a:buChar char="§"/>
              <a:defRPr/>
            </a:pPr>
            <a:r>
              <a:rPr lang="zh-CN" altLang="en-US" sz="2500" b="1" dirty="0" smtClean="0">
                <a:solidFill>
                  <a:schemeClr val="hlink"/>
                </a:solidFill>
                <a:ea typeface="隶书" pitchFamily="49" charset="-122"/>
              </a:rPr>
              <a:t>蔬菜和水果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4067175" y="3573463"/>
            <a:ext cx="598488" cy="2519362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en-US" altLang="zh-CN" sz="24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    </a:t>
            </a:r>
            <a:r>
              <a:rPr kumimoji="1" lang="en-US" altLang="zh-CN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4</a:t>
            </a:r>
            <a:r>
              <a:rPr kumimoji="1" lang="en-US" altLang="zh-CN" sz="24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kumimoji="1" lang="zh-CN" altLang="en-US" sz="24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类</a:t>
            </a:r>
            <a:r>
              <a:rPr kumimoji="1" lang="zh-CN" altLang="en-US" sz="2400" b="1">
                <a:solidFill>
                  <a:srgbClr val="66FF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7164388" y="3500438"/>
            <a:ext cx="598487" cy="2438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en-US" altLang="zh-CN" sz="2400" b="1">
                <a:solidFill>
                  <a:srgbClr val="66FF33"/>
                </a:solidFill>
                <a:latin typeface="Times New Roman" pitchFamily="18" charset="0"/>
              </a:rPr>
              <a:t> </a:t>
            </a:r>
            <a:r>
              <a:rPr kumimoji="1" lang="en-US" altLang="zh-CN" sz="22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kumimoji="1" lang="en-US" altLang="zh-CN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2 </a:t>
            </a:r>
            <a:r>
              <a:rPr kumimoji="1" lang="zh-CN" altLang="en-US" sz="22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类及以下</a:t>
            </a:r>
          </a:p>
        </p:txBody>
      </p: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5580063" y="3573463"/>
            <a:ext cx="598487" cy="2447925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en-US" altLang="zh-CN" sz="2400" b="1">
                <a:solidFill>
                  <a:srgbClr val="66FF33"/>
                </a:solidFill>
                <a:latin typeface="Times New Roman" pitchFamily="18" charset="0"/>
              </a:rPr>
              <a:t> </a:t>
            </a:r>
            <a:r>
              <a:rPr kumimoji="1" lang="en-US" altLang="zh-CN" sz="24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kumimoji="1" lang="en-US" altLang="zh-CN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3</a:t>
            </a:r>
            <a:r>
              <a:rPr kumimoji="1" lang="en-US" altLang="zh-CN" sz="24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kumimoji="1" lang="zh-CN" altLang="en-US" sz="2400" b="1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类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11188" y="3429000"/>
            <a:ext cx="80010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55650" y="6381750"/>
            <a:ext cx="80010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11188" y="1844675"/>
            <a:ext cx="800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5625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90588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CN" altLang="en-US" b="1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怎样吃好早餐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27088" y="2276475"/>
            <a:ext cx="22352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en-US" sz="2800" b="1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食 物 种 类</a:t>
            </a:r>
            <a:r>
              <a:rPr kumimoji="1" lang="zh-CN" altLang="en-US" sz="2800" b="1">
                <a:solidFill>
                  <a:srgbClr val="66FF33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924300" y="2708275"/>
            <a:ext cx="44037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331913" y="928688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CA9000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kumimoji="1" lang="en-US" altLang="zh-CN" sz="3200" b="1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 ——</a:t>
            </a:r>
            <a:r>
              <a:rPr kumimoji="1" lang="zh-CN" altLang="en-US" sz="3200" b="1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保证</a:t>
            </a:r>
            <a:r>
              <a:rPr kumimoji="1" lang="en-US" altLang="zh-CN" sz="3200" b="1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4</a:t>
            </a:r>
            <a:r>
              <a:rPr kumimoji="1" lang="zh-CN" altLang="en-US" sz="3200" b="1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类食物的摄入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500063"/>
            <a:ext cx="7772400" cy="809625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适合做早餐的食物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552575"/>
            <a:ext cx="8424863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Char char="u"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谷类及薯类：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馒头、包子、面包、大小米粥、白薯粥、  </a:t>
            </a:r>
          </a:p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豆粥、玉米粥、面条汤、营养麦片、馄饨等</a:t>
            </a:r>
          </a:p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Char char="u"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动物性食物：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火腿肉、酱牛肉、酱鸡肉（腿）、</a:t>
            </a:r>
          </a:p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   鸡蛋（蒸、煮、炒、煎均可）</a:t>
            </a:r>
          </a:p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Char char="u"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奶及奶制品</a:t>
            </a:r>
            <a:r>
              <a:rPr lang="en-US" altLang="zh-CN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豆类及其制品：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牛奶（羊奶）、豆浆、</a:t>
            </a:r>
          </a:p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         豆腐脑、豆腐丝（干）、煮黄豆等</a:t>
            </a:r>
          </a:p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Char char="u"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蔬菜水果：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拌黄瓜、拌萝卜、拌白菜、拌西红柿、</a:t>
            </a:r>
          </a:p>
          <a:p>
            <a:pPr eaLnBrk="1" hangingPunct="1">
              <a:lnSpc>
                <a:spcPct val="120000"/>
              </a:lnSpc>
              <a:buClr>
                <a:srgbClr val="CA9000"/>
              </a:buClr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水果沙拉、苹果、香蕉、橘子、桃等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altLang="zh-CN" sz="2500" b="1" dirty="0" smtClean="0">
              <a:solidFill>
                <a:srgbClr val="CC66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714375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、坚持每天喝奶、有益健康</a:t>
            </a:r>
            <a:r>
              <a:rPr lang="zh-CN" altLang="en-US" sz="28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zh-CN" altLang="en-US" sz="28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</a:br>
            <a:endParaRPr lang="zh-CN" altLang="en-US" sz="2800" b="1" dirty="0" smtClean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除不含膳食纤维外，奶类几乎含有人体所需的全部营养素。</a:t>
            </a:r>
          </a:p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蛋白质是一种优质蛋白质，可提供</a:t>
            </a:r>
            <a:r>
              <a:rPr lang="en-US" altLang="zh-CN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25</a:t>
            </a:r>
            <a:r>
              <a:rPr lang="zh-CN" altLang="en-US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种氨基酸，是最接近人体需要的。</a:t>
            </a:r>
          </a:p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含钙量很高，每</a:t>
            </a:r>
            <a:r>
              <a:rPr lang="en-US" altLang="zh-CN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100</a:t>
            </a:r>
            <a:r>
              <a:rPr lang="zh-CN" altLang="en-US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克牛奶可提供钙</a:t>
            </a:r>
            <a:r>
              <a:rPr lang="en-US" altLang="zh-CN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125</a:t>
            </a:r>
            <a:r>
              <a:rPr lang="zh-CN" altLang="en-US" sz="3200" b="1" dirty="0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毫克，吸收利用率很高，是儿童少年补钙最好的天然食品</a:t>
            </a:r>
            <a:r>
              <a:rPr lang="zh-CN" alt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76200"/>
          </a:xfrm>
        </p:spPr>
        <p:txBody>
          <a:bodyPr/>
          <a:lstStyle/>
          <a:p>
            <a:pPr eaLnBrk="1" hangingPunct="1">
              <a:defRPr/>
            </a:pPr>
            <a:endParaRPr lang="zh-CN" altLang="zh-CN" sz="3200" b="1" smtClean="0">
              <a:solidFill>
                <a:srgbClr val="4B0B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28750"/>
            <a:ext cx="7851775" cy="47212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缺钙导致骨骼发育不良，长不到理想的遗传身高，增加成年后患骨质疏松和骨折的危险；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国际上公认的预防骨质疏松症的最佳方法是提高成年期骨密度，但需从儿童期做起；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饮用奶及奶制品是儿童少年补钙的</a:t>
            </a:r>
            <a:r>
              <a:rPr lang="zh-CN" altLang="en-US" b="1" u="sng" smtClean="0">
                <a:solidFill>
                  <a:srgbClr val="FF0000"/>
                </a:solidFill>
                <a:ea typeface="隶书" pitchFamily="49" charset="-122"/>
              </a:rPr>
              <a:t>首选途径；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补奶试验－停止喝奶后优势的消失。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喝奶不舒服怎么办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989138"/>
            <a:ext cx="6970712" cy="38719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出现腹胀、腹痛、腹泻等现象，这在医学上称之为</a:t>
            </a:r>
            <a:r>
              <a:rPr lang="zh-CN" altLang="en-US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“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乳糖不耐受</a:t>
            </a:r>
            <a:r>
              <a:rPr lang="zh-CN" altLang="en-US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”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改用酸奶；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食用豆浆等豆制品。</a:t>
            </a:r>
          </a:p>
          <a:p>
            <a:pPr eaLnBrk="1" hangingPunct="1">
              <a:lnSpc>
                <a:spcPct val="120000"/>
              </a:lnSpc>
            </a:pPr>
            <a:endParaRPr lang="en-US" altLang="zh-CN" b="1" smtClean="0">
              <a:solidFill>
                <a:schemeClr val="hlink"/>
              </a:solidFill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11318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怎样选用酸奶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827213"/>
            <a:ext cx="8072438" cy="4114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zh-CN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“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乳酸饮料</a:t>
            </a:r>
            <a:r>
              <a:rPr lang="zh-CN" altLang="en-US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”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也有含奶，但其所含奶的比例和营养价值却远远不及酸奶。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购买酸奶时一定要注意包装盒上是否有小小的不显眼的</a:t>
            </a:r>
            <a:r>
              <a:rPr lang="zh-CN" altLang="en-US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“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饮料</a:t>
            </a:r>
            <a:r>
              <a:rPr lang="zh-CN" altLang="en-US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”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或</a:t>
            </a:r>
            <a:r>
              <a:rPr lang="zh-CN" altLang="en-US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“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饮品</a:t>
            </a:r>
            <a:r>
              <a:rPr lang="zh-CN" altLang="en-US" sz="3200" b="1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”</a:t>
            </a:r>
            <a:r>
              <a:rPr lang="zh-CN" altLang="en-US" sz="3200" b="1" smtClean="0">
                <a:solidFill>
                  <a:schemeClr val="hlink"/>
                </a:solidFill>
                <a:ea typeface="隶书" pitchFamily="49" charset="-122"/>
              </a:rPr>
              <a:t>二字，如果有就一定不是酸奶而是乳酸饮料。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613" y="500063"/>
            <a:ext cx="6870700" cy="919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、吃清淡少盐食物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535113"/>
            <a:ext cx="8351838" cy="45370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摄入过多的食盐是高血压发病的重要原因之一。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儿童少年时期食用过咸的食物，成年后患高血压的可能性大于食用清淡食物的儿童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WHO</a:t>
            </a:r>
            <a:r>
              <a:rPr lang="zh-CN" altLang="en-US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建议，每人每天食盐摄入量以不超过</a:t>
            </a:r>
            <a:r>
              <a:rPr lang="en-US" altLang="zh-CN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克为宜。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肉、蛋、鱼、蔬菜和饮水中都含有一定量的钠，烹调食物加入较多的食盐，会造成食盐摄入过多。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酱油、味精、咸菜和香肠、熏肠制品等加工食品都是高盐食物，应少吃。</a:t>
            </a:r>
            <a:r>
              <a:rPr lang="zh-CN" alt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、每天足量饮水，正确选择饮料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4413" y="2230438"/>
            <a:ext cx="6197600" cy="23399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从小养成饮用白开水的习惯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少喝或不喝可乐型饮料或碳酸饮料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285750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 </a:t>
            </a:r>
            <a:r>
              <a:rPr lang="zh-CN" altLang="en-US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饮食行为（</a:t>
            </a:r>
            <a:r>
              <a:rPr lang="en-US" altLang="zh-CN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1</a:t>
            </a:r>
            <a:r>
              <a:rPr lang="zh-CN" altLang="en-US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）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571625"/>
            <a:ext cx="8643938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200" b="1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指受有关食物和健康观念支配的人的摄食活动</a:t>
            </a:r>
          </a:p>
          <a:p>
            <a:pPr eaLnBrk="1" hangingPunct="1"/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吃什么</a:t>
            </a:r>
          </a:p>
          <a:p>
            <a:pPr eaLnBrk="1" hangingPunct="1"/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在哪吃</a:t>
            </a:r>
          </a:p>
          <a:p>
            <a:pPr eaLnBrk="1" hangingPunct="1"/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如何吃</a:t>
            </a:r>
          </a:p>
          <a:p>
            <a:pPr eaLnBrk="1" hangingPunct="1"/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和谁吃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142875"/>
            <a:ext cx="8135937" cy="11430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每天足量饮水，正确选择饮料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884363"/>
            <a:ext cx="85344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666633"/>
              </a:buClr>
              <a:buFont typeface="Wingdings" pitchFamily="2" charset="2"/>
              <a:buChar char=""/>
            </a:pPr>
            <a:r>
              <a:rPr lang="en-US" altLang="zh-CN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</a:t>
            </a: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首选白水（白开水、矿泉水等）；</a:t>
            </a:r>
          </a:p>
          <a:p>
            <a:pPr eaLnBrk="1" hangingPunct="1">
              <a:lnSpc>
                <a:spcPct val="120000"/>
              </a:lnSpc>
              <a:buClr>
                <a:srgbClr val="666633"/>
              </a:buClr>
              <a:buFont typeface="Wingdings" pitchFamily="2" charset="2"/>
              <a:buChar char=""/>
            </a:pP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每天至少饮水</a:t>
            </a:r>
            <a:r>
              <a:rPr lang="en-US" altLang="zh-CN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1200-1500</a:t>
            </a: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毫升，天气炎热或出汗多时， 要适当增加饮水量；</a:t>
            </a:r>
          </a:p>
          <a:p>
            <a:pPr eaLnBrk="1" hangingPunct="1">
              <a:lnSpc>
                <a:spcPct val="120000"/>
              </a:lnSpc>
              <a:buClr>
                <a:srgbClr val="666633"/>
              </a:buClr>
              <a:buFont typeface="Wingdings" pitchFamily="2" charset="2"/>
              <a:buChar char=""/>
            </a:pP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多次少量饮水，至少</a:t>
            </a:r>
            <a:r>
              <a:rPr lang="en-US" altLang="zh-CN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6</a:t>
            </a: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次</a:t>
            </a:r>
            <a:r>
              <a:rPr lang="en-US" altLang="zh-CN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天，</a:t>
            </a:r>
            <a:r>
              <a:rPr lang="en-US" altLang="zh-CN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200</a:t>
            </a: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毫升左右</a:t>
            </a:r>
            <a:r>
              <a:rPr lang="en-US" altLang="zh-CN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次；</a:t>
            </a:r>
          </a:p>
          <a:p>
            <a:pPr eaLnBrk="1" hangingPunct="1">
              <a:lnSpc>
                <a:spcPct val="120000"/>
              </a:lnSpc>
              <a:buClr>
                <a:srgbClr val="666633"/>
              </a:buClr>
              <a:buFont typeface="Wingdings" pitchFamily="2" charset="2"/>
              <a:buChar char=""/>
            </a:pP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可饮用鲜榨果汁、纯</a:t>
            </a:r>
            <a:r>
              <a:rPr lang="zh-CN" altLang="en-US" sz="3200" b="1" dirty="0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果汁。</a:t>
            </a:r>
            <a:endParaRPr lang="zh-CN" altLang="en-US" sz="3200" b="1" dirty="0" smtClean="0">
              <a:solidFill>
                <a:srgbClr val="3500CC"/>
              </a:solidFill>
              <a:latin typeface="华文隶书" pitchFamily="2" charset="-122"/>
              <a:ea typeface="华文隶书" pitchFamily="2" charset="-122"/>
            </a:endParaRPr>
          </a:p>
          <a:p>
            <a:pPr eaLnBrk="1" hangingPunct="1">
              <a:lnSpc>
                <a:spcPct val="120000"/>
              </a:lnSpc>
              <a:buClr>
                <a:srgbClr val="666633"/>
              </a:buClr>
              <a:buNone/>
            </a:pPr>
            <a:endParaRPr lang="zh-CN" altLang="en-US" sz="3200" b="1" dirty="0" smtClean="0">
              <a:solidFill>
                <a:srgbClr val="3500CC"/>
              </a:solidFill>
              <a:latin typeface="华文隶书" pitchFamily="2" charset="-122"/>
              <a:ea typeface="华文隶书" pitchFamily="2" charset="-122"/>
            </a:endParaRPr>
          </a:p>
          <a:p>
            <a:pPr eaLnBrk="1" hangingPunct="1">
              <a:lnSpc>
                <a:spcPct val="120000"/>
              </a:lnSpc>
              <a:buClr>
                <a:srgbClr val="666633"/>
              </a:buClr>
              <a:buFont typeface="Wingdings" pitchFamily="2" charset="2"/>
              <a:buNone/>
            </a:pPr>
            <a:r>
              <a:rPr lang="zh-CN" altLang="en-US" sz="2000" dirty="0" smtClean="0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endParaRPr lang="zh-CN" altLang="en-US" b="1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395288" y="642938"/>
            <a:ext cx="6870700" cy="915987"/>
          </a:xfrm>
          <a:noFill/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拒绝含糖</a:t>
            </a:r>
            <a:r>
              <a:rPr lang="en-US" altLang="zh-CN" b="1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碳酸饮料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684213" y="1916113"/>
            <a:ext cx="8153400" cy="3384550"/>
          </a:xfrm>
          <a:noFill/>
        </p:spPr>
        <p:txBody>
          <a:bodyPr/>
          <a:lstStyle/>
          <a:p>
            <a:pPr eaLnBrk="1" hangingPunct="1">
              <a:lnSpc>
                <a:spcPct val="135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咖啡因有干扰记忆的作用</a:t>
            </a:r>
          </a:p>
          <a:p>
            <a:pPr eaLnBrk="1" hangingPunct="1">
              <a:lnSpc>
                <a:spcPct val="135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小苏打可中和胃液，影响食物消化和吸收</a:t>
            </a:r>
          </a:p>
          <a:p>
            <a:pPr eaLnBrk="1" hangingPunct="1">
              <a:lnSpc>
                <a:spcPct val="135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糖含量过高，多饮可能引起肥胖</a:t>
            </a:r>
          </a:p>
          <a:p>
            <a:pPr eaLnBrk="1" hangingPunct="1">
              <a:lnSpc>
                <a:spcPct val="135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可致儿童牙齿受损</a:t>
            </a:r>
            <a:endParaRPr lang="zh-CN" altLang="en-US" sz="3200" smtClean="0">
              <a:solidFill>
                <a:srgbClr val="3500CC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638175"/>
            <a:ext cx="68707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、少吃方便面和油炸食品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62088"/>
            <a:ext cx="9144000" cy="48244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多为油炸形式，主要成分多为碳水化物和脂肪，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提供微量的维生素、矿物质和膳食纤维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很难满足儿童生长发育的全面需要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一袋（碗）方便面含盐</a:t>
            </a:r>
            <a:r>
              <a:rPr lang="en-US" altLang="zh-CN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克左右，常吃增加发生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 高血压的可能性。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油条（饼）</a:t>
            </a:r>
            <a:r>
              <a:rPr lang="en-US" altLang="zh-CN" sz="2100" smtClean="0">
                <a:solidFill>
                  <a:schemeClr val="hlink"/>
                </a:solidFill>
                <a:latin typeface="Arial" charset="0"/>
                <a:ea typeface="隶书" pitchFamily="49" charset="-122"/>
              </a:rPr>
              <a:t>——</a:t>
            </a: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油反复高温使用的危害</a:t>
            </a:r>
            <a:endParaRPr lang="en-US" altLang="zh-CN" b="1" smtClean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              </a:t>
            </a:r>
            <a:r>
              <a:rPr lang="zh-CN" altLang="en-US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明矾影响记忆</a:t>
            </a:r>
          </a:p>
          <a:p>
            <a:pPr eaLnBrk="1" hangingPunct="1">
              <a:lnSpc>
                <a:spcPct val="120000"/>
              </a:lnSpc>
            </a:pPr>
            <a:endParaRPr lang="en-US" altLang="zh-CN" b="1" smtClean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6870700" cy="1203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尽量少吃西式快餐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57375"/>
            <a:ext cx="84582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制作方式以烤、炸为主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能量高，但维生素、矿物质含量却相对较低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b="1" smtClean="0">
                <a:solidFill>
                  <a:schemeClr val="hlink"/>
                </a:solidFill>
                <a:ea typeface="隶书" pitchFamily="49" charset="-122"/>
              </a:rPr>
              <a:t>经常吃西式快餐发生肥胖的可能性大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None/>
            </a:pPr>
            <a:endParaRPr lang="zh-CN" altLang="en-US" sz="2100" b="1" smtClean="0">
              <a:solidFill>
                <a:srgbClr val="CC66FF"/>
              </a:solidFill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ea typeface="隶书" pitchFamily="49" charset="-122"/>
              </a:rPr>
              <a:t>    </a:t>
            </a:r>
            <a:r>
              <a:rPr lang="en-US" altLang="zh-CN" sz="2800" b="1" smtClean="0">
                <a:solidFill>
                  <a:srgbClr val="FF0000"/>
                </a:solidFill>
                <a:latin typeface="Arial" charset="0"/>
                <a:ea typeface="隶书" pitchFamily="49" charset="-122"/>
              </a:rPr>
              <a:t>——</a:t>
            </a:r>
            <a:r>
              <a:rPr lang="zh-CN" altLang="en-US" sz="2800" b="1" smtClean="0">
                <a:solidFill>
                  <a:srgbClr val="FF0000"/>
                </a:solidFill>
                <a:ea typeface="隶书" pitchFamily="49" charset="-122"/>
              </a:rPr>
              <a:t>肥胖是引起高血压、糖尿病、心血管疾病的</a:t>
            </a:r>
            <a:endParaRPr lang="en-US" altLang="zh-CN" sz="2800" b="1" smtClean="0">
              <a:solidFill>
                <a:srgbClr val="FF0000"/>
              </a:solidFill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ea typeface="隶书" pitchFamily="49" charset="-122"/>
              </a:rPr>
              <a:t>重要危险因素之一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785813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一份快餐中能量、脂肪的含量占</a:t>
            </a:r>
            <a:r>
              <a:rPr lang="en-US" altLang="zh-CN" sz="32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RDA%</a:t>
            </a:r>
            <a:endParaRPr lang="en-US" altLang="zh-CN" sz="3200" dirty="0" smtClean="0">
              <a:solidFill>
                <a:srgbClr val="4B0B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1905000"/>
            <a:ext cx="7739062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CN" sz="2500" dirty="0" smtClean="0"/>
              <a:t>                    </a:t>
            </a:r>
            <a:r>
              <a:rPr lang="zh-CN" altLang="en-US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能量</a:t>
            </a:r>
            <a:r>
              <a:rPr lang="zh-CN" altLang="en-US" sz="19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（千卡）</a:t>
            </a:r>
            <a:r>
              <a:rPr lang="zh-CN" altLang="en-US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	       脂肪</a:t>
            </a:r>
            <a:r>
              <a:rPr lang="zh-CN" altLang="en-US" sz="19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（克）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一份快餐	   </a:t>
            </a:r>
            <a:r>
              <a:rPr lang="en-US" altLang="zh-CN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1190-1800              37.3-64.7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CN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RDA</a:t>
            </a:r>
            <a:r>
              <a:rPr lang="zh-CN" altLang="en-US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建议值       </a:t>
            </a:r>
            <a:r>
              <a:rPr lang="en-US" altLang="zh-CN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1600-2800             </a:t>
            </a:r>
            <a:r>
              <a:rPr lang="zh-CN" altLang="en-US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占总量</a:t>
            </a:r>
            <a:r>
              <a:rPr lang="en-US" altLang="zh-CN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25-30%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zh-CN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6-18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岁）</a:t>
            </a:r>
            <a:endParaRPr lang="zh-CN" altLang="en-US" sz="2200" b="1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CN" sz="22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RDA%	        </a:t>
            </a:r>
            <a:r>
              <a:rPr lang="en-US" altLang="zh-CN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42.5-112.5</a:t>
            </a:r>
            <a:r>
              <a:rPr lang="en-US" altLang="zh-CN" sz="20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                </a:t>
            </a:r>
            <a:r>
              <a:rPr lang="en-US" altLang="zh-CN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30.7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57188" y="2133600"/>
            <a:ext cx="815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95288" y="3214688"/>
            <a:ext cx="822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81000" y="6096000"/>
            <a:ext cx="838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427038"/>
            <a:ext cx="8150225" cy="914400"/>
          </a:xfrm>
        </p:spPr>
        <p:txBody>
          <a:bodyPr/>
          <a:lstStyle/>
          <a:p>
            <a:pPr eaLnBrk="1" hangingPunct="1"/>
            <a:r>
              <a:rPr lang="zh-CN" altLang="en-US" sz="3300" b="1" smtClean="0">
                <a:latin typeface="黑体" pitchFamily="49" charset="-122"/>
                <a:ea typeface="黑体" pitchFamily="49" charset="-122"/>
              </a:rPr>
              <a:t>食用西式快餐频率不同的儿童少年肥胖率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8600" y="1341438"/>
          <a:ext cx="8915400" cy="4876800"/>
        </p:xfrm>
        <a:graphic>
          <a:graphicData uri="http://schemas.openxmlformats.org/presentationml/2006/ole">
            <p:oleObj spid="_x0000_s3074" name="图表" r:id="rId4" imgW="6095913" imgH="4076645" progId="MSGraph.Chart.8">
              <p:embed followColorScheme="full"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95513" y="5949950"/>
            <a:ext cx="152400" cy="152400"/>
          </a:xfrm>
          <a:prstGeom prst="rect">
            <a:avLst/>
          </a:prstGeom>
          <a:solidFill>
            <a:srgbClr val="0033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14600" y="5876925"/>
            <a:ext cx="8382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zh-CN" altLang="en-US" sz="2400" b="1">
                <a:latin typeface="Times New Roman" pitchFamily="18" charset="0"/>
              </a:rPr>
              <a:t>不吃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563938" y="5949950"/>
            <a:ext cx="1524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86200" y="5876925"/>
            <a:ext cx="11430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zh-CN" altLang="zh-CN" sz="2400" b="1">
                <a:latin typeface="Times New Roman" pitchFamily="18" charset="0"/>
              </a:rPr>
              <a:t>1-2</a:t>
            </a:r>
            <a:r>
              <a:rPr kumimoji="1" lang="zh-CN" altLang="en-US" sz="2400" b="1">
                <a:latin typeface="Times New Roman" pitchFamily="18" charset="0"/>
              </a:rPr>
              <a:t>次</a:t>
            </a:r>
            <a:r>
              <a:rPr kumimoji="1" lang="zh-CN" altLang="zh-CN" sz="2400" b="1">
                <a:latin typeface="Times New Roman" pitchFamily="18" charset="0"/>
              </a:rPr>
              <a:t>/</a:t>
            </a:r>
            <a:r>
              <a:rPr kumimoji="1" lang="zh-CN" altLang="en-US" sz="2400" b="1">
                <a:latin typeface="Times New Roman" pitchFamily="18" charset="0"/>
              </a:rPr>
              <a:t>月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800725" y="5876925"/>
            <a:ext cx="12192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zh-CN" altLang="zh-CN" sz="2400" b="1">
                <a:latin typeface="Times New Roman" pitchFamily="18" charset="0"/>
              </a:rPr>
              <a:t>3-4</a:t>
            </a:r>
            <a:r>
              <a:rPr kumimoji="1" lang="zh-CN" altLang="en-US" sz="2400" b="1">
                <a:latin typeface="Times New Roman" pitchFamily="18" charset="0"/>
              </a:rPr>
              <a:t>次</a:t>
            </a:r>
            <a:r>
              <a:rPr kumimoji="1" lang="zh-CN" altLang="zh-CN" sz="2400" b="1">
                <a:latin typeface="Times New Roman" pitchFamily="18" charset="0"/>
              </a:rPr>
              <a:t>/</a:t>
            </a:r>
            <a:r>
              <a:rPr kumimoji="1" lang="zh-CN" altLang="en-US" sz="2400" b="1">
                <a:latin typeface="Times New Roman" pitchFamily="18" charset="0"/>
              </a:rPr>
              <a:t>月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572125" y="5949950"/>
            <a:ext cx="152400" cy="152400"/>
          </a:xfrm>
          <a:prstGeom prst="rect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1268413"/>
            <a:ext cx="9144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n-US" altLang="zh-CN" sz="2400" b="1">
                <a:latin typeface="Times New Roman" pitchFamily="18" charset="0"/>
              </a:rPr>
              <a:t>(%)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154613" y="6237288"/>
            <a:ext cx="3017837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b="1"/>
              <a:t>来源：营养学报，</a:t>
            </a:r>
            <a:r>
              <a:rPr lang="en-US" altLang="zh-CN" b="1"/>
              <a:t>2004</a:t>
            </a:r>
            <a:r>
              <a:rPr lang="zh-CN" altLang="en-US" b="1"/>
              <a:t>，</a:t>
            </a:r>
            <a:r>
              <a:rPr lang="en-US" altLang="zh-CN" b="1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285750"/>
            <a:ext cx="6142038" cy="1011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、合理选择零食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7213"/>
            <a:ext cx="9144000" cy="36734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None/>
            </a:pPr>
            <a:r>
              <a:rPr lang="zh-CN" altLang="en-US" sz="32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2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正餐时间以外所吃的任何食物，称之为</a:t>
            </a:r>
            <a:r>
              <a:rPr lang="zh-CN" altLang="en-US" sz="3200" b="1" smtClean="0">
                <a:solidFill>
                  <a:srgbClr val="FF0000"/>
                </a:solidFill>
                <a:latin typeface="Arial" charset="0"/>
                <a:ea typeface="隶书" pitchFamily="49" charset="-122"/>
              </a:rPr>
              <a:t>“</a:t>
            </a:r>
            <a:r>
              <a:rPr lang="zh-CN" altLang="en-US" sz="32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零食</a:t>
            </a:r>
            <a:r>
              <a:rPr lang="zh-CN" altLang="en-US" sz="3200" b="1" smtClean="0">
                <a:solidFill>
                  <a:srgbClr val="FF0000"/>
                </a:solidFill>
                <a:latin typeface="Arial" charset="0"/>
                <a:ea typeface="隶书" pitchFamily="49" charset="-122"/>
              </a:rPr>
              <a:t>”</a:t>
            </a:r>
            <a:endParaRPr lang="zh-CN" altLang="en-US" sz="2800" b="1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可提供全天膳食总能量的</a:t>
            </a:r>
            <a:r>
              <a:rPr lang="en-US" altLang="zh-CN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20%-30%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Char char="•"/>
            </a:pPr>
            <a:r>
              <a:rPr lang="zh-CN" altLang="en-US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可提供全天蛋白质、脂肪、碳水化合物的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150000"/>
              <a:buFontTx/>
              <a:buNone/>
            </a:pPr>
            <a:r>
              <a:rPr lang="zh-CN" altLang="en-US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en-US" altLang="zh-CN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14%-27%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SzPct val="60000"/>
              <a:buFont typeface="Wingdings" pitchFamily="2" charset="2"/>
              <a:buChar char="l"/>
            </a:pPr>
            <a:r>
              <a:rPr lang="zh-CN" altLang="en-US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给人以</a:t>
            </a:r>
            <a:r>
              <a:rPr lang="zh-CN" altLang="en-US" sz="3200" b="1" smtClean="0">
                <a:solidFill>
                  <a:srgbClr val="3500CC"/>
                </a:solidFill>
                <a:latin typeface="Arial" charset="0"/>
                <a:ea typeface="隶书" pitchFamily="49" charset="-122"/>
              </a:rPr>
              <a:t>“</a:t>
            </a:r>
            <a:r>
              <a:rPr lang="zh-CN" altLang="en-US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享受</a:t>
            </a:r>
            <a:r>
              <a:rPr lang="zh-CN" altLang="en-US" sz="3200" b="1" smtClean="0">
                <a:solidFill>
                  <a:srgbClr val="3500CC"/>
                </a:solidFill>
                <a:latin typeface="Arial" charset="0"/>
                <a:ea typeface="隶书" pitchFamily="49" charset="-122"/>
              </a:rPr>
              <a:t>”</a:t>
            </a:r>
            <a:r>
              <a:rPr lang="zh-CN" altLang="en-US" sz="3200" b="1" smtClean="0">
                <a:solidFill>
                  <a:srgbClr val="3500CC"/>
                </a:solidFill>
                <a:latin typeface="隶书" pitchFamily="49" charset="-122"/>
                <a:ea typeface="隶书" pitchFamily="49" charset="-122"/>
              </a:rPr>
              <a:t>的感觉</a:t>
            </a:r>
          </a:p>
          <a:p>
            <a:pPr eaLnBrk="1" hangingPunct="1">
              <a:lnSpc>
                <a:spcPct val="140000"/>
              </a:lnSpc>
              <a:buClr>
                <a:schemeClr val="hlink"/>
              </a:buClr>
              <a:buSzPct val="150000"/>
              <a:buFontTx/>
              <a:buNone/>
            </a:pPr>
            <a:endParaRPr lang="en-US" altLang="zh-CN" sz="2700" b="1" smtClean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6870700" cy="10604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选择零食的原则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71625"/>
            <a:ext cx="7632700" cy="46815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选择营养价值高的零食。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吃零食的的量别过多，不要影响正餐。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选择含糖少的零食，防止龋齿的发生。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选择含脂肪少的零食，以免发生肥胖。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不要把过咸或腌制的食物作为零食。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吃零食的时间切忌在饭前</a:t>
            </a: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小时以内。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500063"/>
            <a:ext cx="5883275" cy="10604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吃零食合适的时间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135937" cy="38163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午睡起床后：</a:t>
            </a:r>
            <a:r>
              <a:rPr lang="zh-CN" altLang="en-US" sz="28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水果、含糖量低的糕点、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            酸奶或花生等坚果类食物。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饭后</a:t>
            </a:r>
            <a:r>
              <a:rPr lang="en-US" altLang="zh-CN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小时：</a:t>
            </a:r>
            <a:r>
              <a:rPr lang="zh-CN" altLang="en-US" sz="28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水果或花生等坚果类食物。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晚上睡觉前</a:t>
            </a:r>
            <a:r>
              <a:rPr lang="en-US" altLang="zh-CN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小时：</a:t>
            </a:r>
            <a:r>
              <a:rPr lang="zh-CN" altLang="en-US" sz="28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牛奶（最好不加糖）。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0"/>
            <a:ext cx="6870700" cy="1524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00063"/>
            <a:ext cx="814387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3300" b="1" dirty="0" smtClean="0">
                <a:solidFill>
                  <a:srgbClr val="571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适宜的食物和饮料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3200" dirty="0" smtClean="0">
                <a:solidFill>
                  <a:srgbClr val="FF0000"/>
                </a:solidFill>
              </a:rPr>
              <a:t>       </a:t>
            </a:r>
            <a:r>
              <a:rPr lang="zh-CN" altLang="en-US" sz="3200" b="1" dirty="0" smtClean="0">
                <a:solidFill>
                  <a:srgbClr val="009900"/>
                </a:solidFill>
                <a:latin typeface="隶书" pitchFamily="49" charset="-122"/>
                <a:ea typeface="隶书" pitchFamily="49" charset="-122"/>
              </a:rPr>
              <a:t>水果、含糖量低的糕点，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3200" b="1" dirty="0" smtClean="0">
                <a:solidFill>
                  <a:srgbClr val="009900"/>
                </a:solidFill>
                <a:latin typeface="隶书" pitchFamily="49" charset="-122"/>
                <a:ea typeface="隶书" pitchFamily="49" charset="-122"/>
              </a:rPr>
              <a:t>     花生、核桃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3200" b="1" dirty="0" smtClean="0">
                <a:solidFill>
                  <a:srgbClr val="009900"/>
                </a:solidFill>
                <a:latin typeface="隶书" pitchFamily="49" charset="-122"/>
                <a:ea typeface="隶书" pitchFamily="49" charset="-122"/>
              </a:rPr>
              <a:t>     牛肉干或豆腐干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3200" b="1" dirty="0" smtClean="0">
                <a:solidFill>
                  <a:srgbClr val="009900"/>
                </a:solidFill>
                <a:latin typeface="隶书" pitchFamily="49" charset="-122"/>
                <a:ea typeface="隶书" pitchFamily="49" charset="-122"/>
              </a:rPr>
              <a:t>     牛奶、白开水和绿豆汤</a:t>
            </a:r>
            <a:endParaRPr lang="zh-CN" altLang="en-US" sz="32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300" b="1" dirty="0" smtClean="0">
                <a:solidFill>
                  <a:srgbClr val="571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不适宜的食物和饮料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3300" dirty="0" smtClean="0"/>
              <a:t>    </a:t>
            </a:r>
            <a:r>
              <a:rPr lang="zh-CN" altLang="en-US" sz="3200" dirty="0" smtClean="0"/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巧克力、糖果、口香糖、泡泡糖、话梅、炸土豆片、炸土豆条、冰激凌、膨化食品和烤羊肉串等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    </a:t>
            </a:r>
            <a:r>
              <a:rPr lang="zh-CN" altLang="en-US" sz="32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碳酸饮料及冰镇饮料</a:t>
            </a:r>
            <a:r>
              <a:rPr lang="zh-CN" altLang="en-US" sz="3200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饮食</a:t>
            </a:r>
            <a:r>
              <a:rPr lang="zh-CN" altLang="en-US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行为（</a:t>
            </a:r>
            <a:r>
              <a:rPr lang="en-US" altLang="zh-CN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2</a:t>
            </a:r>
            <a:r>
              <a:rPr lang="zh-CN" altLang="en-US" sz="44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  <a:cs typeface="+mn-cs"/>
              </a:rPr>
              <a:t>）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00250"/>
            <a:ext cx="6162675" cy="3505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儿童少年时期逐渐形成的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影响现时的健康状况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影响将来的健康状况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950" y="719138"/>
            <a:ext cx="6361113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、减少在外就餐次数</a:t>
            </a:r>
            <a:r>
              <a:rPr lang="zh-CN" altLang="en-US" dirty="0" smtClean="0">
                <a:solidFill>
                  <a:schemeClr val="folHlink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dirty="0" smtClean="0">
                <a:solidFill>
                  <a:schemeClr val="folHlink"/>
                </a:solidFill>
                <a:latin typeface="黑体" pitchFamily="2" charset="-122"/>
                <a:ea typeface="黑体" pitchFamily="2" charset="-122"/>
              </a:rPr>
            </a:br>
            <a:endParaRPr lang="zh-CN" altLang="en-US" dirty="0" smtClean="0">
              <a:solidFill>
                <a:schemeClr val="folHlink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603375"/>
            <a:ext cx="8540750" cy="4968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666633"/>
              </a:buClr>
              <a:buFont typeface="Wingdings" pitchFamily="2" charset="2"/>
              <a:buChar char=""/>
            </a:pPr>
            <a:r>
              <a:rPr lang="en-US" altLang="zh-CN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</a:t>
            </a: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在外就餐，总脂肪摄入量高于在家时的用餐；</a:t>
            </a:r>
          </a:p>
          <a:p>
            <a:pPr eaLnBrk="1" hangingPunct="1">
              <a:lnSpc>
                <a:spcPct val="110000"/>
              </a:lnSpc>
              <a:buClr>
                <a:srgbClr val="666633"/>
              </a:buClr>
              <a:buFont typeface="Wingdings" pitchFamily="2" charset="2"/>
              <a:buNone/>
            </a:pPr>
            <a:r>
              <a:rPr lang="zh-CN" altLang="en-US" sz="2400" smtClean="0">
                <a:solidFill>
                  <a:schemeClr val="folHlink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为做出色香味俱全、口感香嫩的餐点，肉类普遍都经过了油炸加工。</a:t>
            </a:r>
          </a:p>
          <a:p>
            <a:pPr eaLnBrk="1" hangingPunct="1">
              <a:buClr>
                <a:srgbClr val="666633"/>
              </a:buClr>
              <a:buFont typeface="Wingdings" pitchFamily="2" charset="2"/>
              <a:buChar char=""/>
            </a:pP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餐馆的食物油、盐、调味过重；</a:t>
            </a:r>
          </a:p>
          <a:p>
            <a:pPr eaLnBrk="1" hangingPunct="1">
              <a:buClr>
                <a:srgbClr val="666633"/>
              </a:buClr>
              <a:buFont typeface="Wingdings" pitchFamily="2" charset="2"/>
              <a:buChar char=""/>
            </a:pPr>
            <a:r>
              <a:rPr lang="zh-CN" altLang="en-US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增加吸入“二手烟”的几率。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zh-CN" altLang="en-US" sz="2000" smtClean="0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               </a:t>
            </a:r>
            <a:r>
              <a:rPr lang="zh-CN" altLang="en-US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经常在外就餐，是增加患肥胖、糖尿病及</a:t>
            </a:r>
            <a:endParaRPr lang="en-US" altLang="zh-CN" b="1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altLang="zh-CN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心血管疾病等的危险因素之一。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357188"/>
            <a:ext cx="6937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如要在外就餐，需注意：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3375"/>
            <a:ext cx="8893175" cy="5111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Wingdings" pitchFamily="2" charset="2"/>
              <a:buChar char=""/>
              <a:defRPr/>
            </a:pPr>
            <a:r>
              <a:rPr lang="zh-CN" altLang="en-US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选择干净、卫生的就餐场所；</a:t>
            </a:r>
          </a:p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Wingdings" pitchFamily="2" charset="2"/>
              <a:buChar char=""/>
              <a:defRPr/>
            </a:pPr>
            <a:r>
              <a:rPr lang="zh-CN" altLang="en-US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点菜时要食物多样，荤素搭配，尽量多选择蔬菜；</a:t>
            </a:r>
          </a:p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Wingdings" pitchFamily="2" charset="2"/>
              <a:buChar char=""/>
              <a:defRPr/>
            </a:pPr>
            <a:r>
              <a:rPr lang="zh-CN" altLang="en-US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选择不带皮鸡肉、瘦牛肉和鱼虾，避免香肠、腌肉等；</a:t>
            </a:r>
          </a:p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Wingdings" pitchFamily="2" charset="2"/>
              <a:buChar char=""/>
              <a:defRPr/>
            </a:pPr>
            <a:r>
              <a:rPr lang="zh-CN" altLang="en-US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选小份，特别是吃自助餐时，更应该注意做到不过量；</a:t>
            </a:r>
          </a:p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Wingdings" pitchFamily="2" charset="2"/>
              <a:buChar char=""/>
              <a:defRPr/>
            </a:pPr>
            <a:r>
              <a:rPr lang="zh-CN" altLang="en-US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选择清淡的饮料，不喝或少喝含糖饮料；可选用酸奶</a:t>
            </a:r>
            <a:r>
              <a:rPr lang="en-US" altLang="zh-CN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/</a:t>
            </a:r>
            <a:r>
              <a:rPr lang="zh-CN" altLang="en-US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豆浆，或鲜榨果汁或蔬菜，如橘汁、胡萝卜汁</a:t>
            </a:r>
            <a:r>
              <a:rPr lang="en-US" altLang="zh-CN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……</a:t>
            </a:r>
            <a:r>
              <a:rPr lang="zh-CN" altLang="en-US" sz="2800" b="1" dirty="0" smtClean="0">
                <a:solidFill>
                  <a:srgbClr val="35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。</a:t>
            </a:r>
          </a:p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Wingdings" pitchFamily="2" charset="2"/>
              <a:buChar char=""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如饮酒，要适量。儿童不能饮酒（包括酒精饮料）！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>
                <a:latin typeface="黑体" pitchFamily="49" charset="-122"/>
                <a:ea typeface="黑体" pitchFamily="49" charset="-122"/>
              </a:rPr>
              <a:t>健康饮食行为小结</a:t>
            </a:r>
          </a:p>
        </p:txBody>
      </p:sp>
      <p:sp>
        <p:nvSpPr>
          <p:cNvPr id="501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、坚持每天吃早餐、吃好早餐</a:t>
            </a:r>
          </a:p>
          <a:p>
            <a:pP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2</a:t>
            </a:r>
            <a:r>
              <a:rPr 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、坚持每天喝奶、有益健康</a:t>
            </a:r>
          </a:p>
          <a:p>
            <a:pP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3</a:t>
            </a:r>
            <a:r>
              <a:rPr 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、吃清淡少盐食物 </a:t>
            </a:r>
          </a:p>
          <a:p>
            <a:pP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4</a:t>
            </a:r>
            <a:r>
              <a:rPr 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、每天足量饮水、正确选择饮料</a:t>
            </a:r>
          </a:p>
          <a:p>
            <a:pP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5</a:t>
            </a:r>
            <a:r>
              <a:rPr 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、少吃方便面和油炸食品</a:t>
            </a:r>
          </a:p>
          <a:p>
            <a:pP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6</a:t>
            </a:r>
            <a:r>
              <a:rPr 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、合理选择零食 </a:t>
            </a:r>
          </a:p>
          <a:p>
            <a:pP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7</a:t>
            </a:r>
            <a:r>
              <a:rPr lang="zh-CN" sz="3200" b="1" smtClean="0">
                <a:solidFill>
                  <a:srgbClr val="4100F8"/>
                </a:solidFill>
                <a:latin typeface="华文隶书" pitchFamily="2" charset="-122"/>
                <a:ea typeface="华文隶书" pitchFamily="2" charset="-122"/>
              </a:rPr>
              <a:t>、减少在外就餐次数 </a:t>
            </a:r>
            <a:endParaRPr lang="zh-CN" altLang="en-US" sz="3200" b="1" smtClean="0">
              <a:solidFill>
                <a:srgbClr val="4100F8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313612" cy="1143000"/>
          </a:xfrm>
        </p:spPr>
        <p:txBody>
          <a:bodyPr/>
          <a:lstStyle/>
          <a:p>
            <a:pPr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+mn-cs"/>
              </a:rPr>
              <a:t>参考资料</a:t>
            </a:r>
          </a:p>
        </p:txBody>
      </p:sp>
      <p:pic>
        <p:nvPicPr>
          <p:cNvPr id="74755" name="Picture 5" descr="IMG_559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3886200" cy="5072062"/>
          </a:xfrm>
        </p:spPr>
      </p:pic>
      <p:pic>
        <p:nvPicPr>
          <p:cNvPr id="74756" name="Picture 9" descr="392986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30350"/>
            <a:ext cx="39068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323850" y="0"/>
            <a:ext cx="7543800" cy="785813"/>
          </a:xfrm>
        </p:spPr>
        <p:txBody>
          <a:bodyPr/>
          <a:lstStyle/>
          <a:p>
            <a:pPr>
              <a:defRPr/>
            </a:pPr>
            <a:endParaRPr lang="zh-CN" altLang="en-US" sz="4800" b="1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+mn-cs"/>
            </a:endParaRPr>
          </a:p>
        </p:txBody>
      </p:sp>
      <p:pic>
        <p:nvPicPr>
          <p:cNvPr id="75779" name="Picture 4" descr="C:\Users\Administrator\Documents\Fetion\temp\858ba5c546ef2b52b10392063f050c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25" y="3482975"/>
            <a:ext cx="6683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6" descr="C:\Users\Administrator\Documents\Fetion\temp\9832308b57c252f13e18bc697a3f08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319713"/>
            <a:ext cx="49672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" descr="C:\Users\Administrator\Documents\Fetion\temp\8e3e7e3e871d1f35aee4ff714e53d75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38" y="0"/>
            <a:ext cx="74437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4953000" y="2895600"/>
            <a:ext cx="3062288" cy="1666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谢谢！</a:t>
            </a:r>
          </a:p>
        </p:txBody>
      </p:sp>
      <p:pic>
        <p:nvPicPr>
          <p:cNvPr id="76803" name="Picture 3" descr="PR5922I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71865">
            <a:off x="3995738" y="908050"/>
            <a:ext cx="41036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9" descr="P17-合理选择零食-05选择营养高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2438400"/>
            <a:ext cx="456247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36576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bg1"/>
                </a:solidFill>
              </a:rPr>
              <a:t>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550" y="357188"/>
            <a:ext cx="7545388" cy="1143000"/>
          </a:xfrm>
        </p:spPr>
        <p:txBody>
          <a:bodyPr/>
          <a:lstStyle/>
          <a:p>
            <a:pPr eaLnBrk="1" hangingPunct="1"/>
            <a:r>
              <a:rPr lang="zh-CN" altLang="en-US" sz="4400" b="1" smtClean="0">
                <a:latin typeface="黑体" pitchFamily="49" charset="-122"/>
                <a:ea typeface="黑体" pitchFamily="49" charset="-122"/>
              </a:rPr>
              <a:t>饮食行为与健康的关系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933575"/>
            <a:ext cx="8501062" cy="3995738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是儿童期身体发育的基本保障，还会</a:t>
            </a:r>
            <a:endParaRPr lang="en-US" altLang="zh-CN" sz="3600" b="1" smtClean="0">
              <a:solidFill>
                <a:srgbClr val="3500CC"/>
              </a:solidFill>
              <a:latin typeface="华文隶书" pitchFamily="2" charset="-122"/>
              <a:ea typeface="华文隶书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带来远期影响。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健康的饮食行为可预防疾病</a:t>
            </a:r>
          </a:p>
          <a:p>
            <a:pPr lvl="1" eaLnBrk="1" hangingPunct="1">
              <a:buClr>
                <a:srgbClr val="FF9900"/>
              </a:buClr>
              <a:buFont typeface="Wingdings" pitchFamily="2" charset="2"/>
              <a:buChar char="Ø"/>
            </a:pPr>
            <a:r>
              <a:rPr lang="zh-CN" altLang="en-US" sz="2800" b="1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降低肿瘤的发病率（河南林县食管癌</a:t>
            </a:r>
            <a:r>
              <a:rPr lang="en-US" altLang="zh-CN" sz="2800" b="1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……</a:t>
            </a:r>
            <a:r>
              <a:rPr lang="zh-CN" altLang="en-US" sz="2800" b="1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）</a:t>
            </a:r>
          </a:p>
          <a:p>
            <a:pPr lvl="1" eaLnBrk="1" hangingPunct="1">
              <a:buClr>
                <a:srgbClr val="FF9900"/>
              </a:buClr>
              <a:buFont typeface="Wingdings" pitchFamily="2" charset="2"/>
              <a:buChar char="Ø"/>
            </a:pPr>
            <a:r>
              <a:rPr lang="zh-CN" altLang="en-US" sz="2800" b="1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减少高血压、冠心病、糖尿病等发生</a:t>
            </a:r>
            <a:r>
              <a:rPr lang="en-US" altLang="zh-CN" sz="2800" b="1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655638"/>
            <a:ext cx="7343775" cy="84455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培养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健康的饮食行为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785938"/>
            <a:ext cx="6551612" cy="4714875"/>
          </a:xfrm>
        </p:spPr>
        <p:txBody>
          <a:bodyPr/>
          <a:lstStyle/>
          <a:p>
            <a:pPr marL="609600" indent="-609600" eaLnBrk="1" hangingPunct="1">
              <a:lnSpc>
                <a:spcPts val="4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、坚持每天吃早餐、吃好早餐</a:t>
            </a:r>
          </a:p>
          <a:p>
            <a:pPr marL="609600" indent="-609600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2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、坚持每天喝奶、有益健康</a:t>
            </a:r>
          </a:p>
          <a:p>
            <a:pPr marL="609600" indent="-609600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3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、吃清淡少盐食物</a:t>
            </a:r>
          </a:p>
          <a:p>
            <a:pPr marL="609600" indent="-609600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4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、每天足量饮水、正确选择饮料</a:t>
            </a:r>
          </a:p>
          <a:p>
            <a:pPr marL="609600" indent="-609600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5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、少吃油炸食物和西式快餐</a:t>
            </a:r>
          </a:p>
          <a:p>
            <a:pPr marL="609600" indent="-609600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6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、合理选择零食</a:t>
            </a:r>
          </a:p>
          <a:p>
            <a:pPr marL="609600" indent="-609600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altLang="zh-CN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7</a:t>
            </a:r>
            <a:r>
              <a:rPr lang="zh-CN" altLang="en-US" sz="3200" b="1" smtClean="0">
                <a:solidFill>
                  <a:srgbClr val="3500CC"/>
                </a:solidFill>
                <a:latin typeface="华文隶书" pitchFamily="2" charset="-122"/>
                <a:ea typeface="华文隶书" pitchFamily="2" charset="-122"/>
              </a:rPr>
              <a:t>、减少在外就餐次数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88" y="3571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、坚持吃早 餐、吃好早餐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133600"/>
            <a:ext cx="48768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hlink"/>
              </a:buClr>
            </a:pPr>
            <a:r>
              <a:rPr lang="en-US" altLang="zh-CN" sz="36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6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早餐的重要性</a:t>
            </a:r>
          </a:p>
          <a:p>
            <a:pPr eaLnBrk="1" hangingPunct="1">
              <a:lnSpc>
                <a:spcPct val="140000"/>
              </a:lnSpc>
              <a:buClr>
                <a:schemeClr val="hlink"/>
              </a:buClr>
            </a:pPr>
            <a:r>
              <a:rPr lang="zh-CN" altLang="en-US" sz="36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不吃早餐的危害</a:t>
            </a:r>
          </a:p>
          <a:p>
            <a:pPr eaLnBrk="1" hangingPunct="1">
              <a:lnSpc>
                <a:spcPct val="140000"/>
              </a:lnSpc>
              <a:buClr>
                <a:schemeClr val="hlink"/>
              </a:buClr>
            </a:pPr>
            <a:r>
              <a:rPr lang="zh-CN" altLang="en-US" sz="36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怎样吃好早餐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57188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早餐重要性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2071688"/>
            <a:ext cx="7358063" cy="42148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32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提供全天</a:t>
            </a:r>
            <a:r>
              <a:rPr lang="en-US" altLang="zh-CN" sz="32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1/3</a:t>
            </a:r>
            <a:r>
              <a:rPr lang="zh-CN" altLang="en-US" sz="32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能量和营养素的需要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32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保证充足的血糖供应（</a:t>
            </a:r>
            <a:r>
              <a:rPr lang="zh-CN" altLang="en-US" sz="32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汽车装满汽油</a:t>
            </a:r>
            <a:r>
              <a:rPr lang="zh-CN" altLang="en-US" sz="32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3200" b="1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是上午学习的重要保障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60350"/>
            <a:ext cx="7127875" cy="12033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不吃早餐或早餐营养不充足的危害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75" y="2170113"/>
            <a:ext cx="6178550" cy="34813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3600" b="1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影响生长发育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3600" b="1" smtClean="0">
                <a:solidFill>
                  <a:schemeClr val="hlink"/>
                </a:solidFill>
                <a:latin typeface="华文隶书" pitchFamily="2" charset="-122"/>
                <a:ea typeface="华文隶书" pitchFamily="2" charset="-122"/>
              </a:rPr>
              <a:t>影响学习能力和学习成绩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</a:pPr>
            <a:endParaRPr lang="en-US" altLang="zh-CN" b="1" smtClean="0">
              <a:solidFill>
                <a:schemeClr val="hlink"/>
              </a:solidFill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538" y="357188"/>
            <a:ext cx="6105525" cy="9191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不吃早餐的危害（</a:t>
            </a:r>
            <a:r>
              <a:rPr lang="en-US" altLang="zh-CN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4B0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8458200" cy="41767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chemeClr val="folHlink"/>
              </a:buClr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导致全天能量和营养素的不足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folHlink"/>
                </a:solidFill>
                <a:latin typeface="华文隶书" pitchFamily="2" charset="-122"/>
                <a:ea typeface="华文隶书" pitchFamily="2" charset="-122"/>
              </a:rPr>
              <a:t>         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能量、蛋白质、锌、硫胺素低于</a:t>
            </a:r>
            <a:r>
              <a:rPr lang="en-US" altLang="zh-CN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RDA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25%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钙、视黄醇当量、核黄素仅为</a:t>
            </a:r>
            <a:r>
              <a:rPr lang="en-US" altLang="zh-CN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RDA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10%</a:t>
            </a:r>
          </a:p>
          <a:p>
            <a:pPr marL="0" indent="0" eaLnBrk="1" hangingPunct="1">
              <a:lnSpc>
                <a:spcPct val="120000"/>
              </a:lnSpc>
              <a:buClr>
                <a:schemeClr val="folHlink"/>
              </a:buClr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影响正常的生长发育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营养不良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缺铁性贫血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肥胖（？？？）</a:t>
            </a:r>
          </a:p>
          <a:p>
            <a:pPr marL="0" indent="0" eaLnBrk="1" hangingPunct="1">
              <a:lnSpc>
                <a:spcPct val="17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zh-CN" altLang="en-US" sz="1300" b="1" dirty="0" smtClean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3107</TotalTime>
  <Words>1660</Words>
  <Application>Microsoft PowerPoint</Application>
  <PresentationFormat>全屏显示(4:3)</PresentationFormat>
  <Paragraphs>199</Paragraphs>
  <Slides>35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Verdana</vt:lpstr>
      <vt:lpstr>宋体</vt:lpstr>
      <vt:lpstr>Arial</vt:lpstr>
      <vt:lpstr>Wingdings</vt:lpstr>
      <vt:lpstr>Times New Roman</vt:lpstr>
      <vt:lpstr>华文彩云</vt:lpstr>
      <vt:lpstr>华文隶书</vt:lpstr>
      <vt:lpstr>黑体</vt:lpstr>
      <vt:lpstr>Comic Sans MS</vt:lpstr>
      <vt:lpstr>楷体_GB2312</vt:lpstr>
      <vt:lpstr>华文细黑</vt:lpstr>
      <vt:lpstr>隶书</vt:lpstr>
      <vt:lpstr>微软雅黑</vt:lpstr>
      <vt:lpstr>华文新魏</vt:lpstr>
      <vt:lpstr>仿宋_GB2312</vt:lpstr>
      <vt:lpstr>Eclipse</vt:lpstr>
      <vt:lpstr>Microsoft Graph 图表</vt:lpstr>
      <vt:lpstr>培养儿童少年从小养成 健康的饮食行为</vt:lpstr>
      <vt:lpstr> 饮食行为（1）</vt:lpstr>
      <vt:lpstr>饮食行为（2）</vt:lpstr>
      <vt:lpstr>饮食行为与健康的关系</vt:lpstr>
      <vt:lpstr>培养健康的饮食行为</vt:lpstr>
      <vt:lpstr>1、坚持吃早 餐、吃好早餐</vt:lpstr>
      <vt:lpstr>早餐重要性</vt:lpstr>
      <vt:lpstr>不吃早餐或早餐营养不充足的危害</vt:lpstr>
      <vt:lpstr>不吃早餐的危害（1）</vt:lpstr>
      <vt:lpstr>早餐频率不同的儿童少年肥胖率</vt:lpstr>
      <vt:lpstr>不吃早餐的危害（2）</vt:lpstr>
      <vt:lpstr>怎样吃好早餐</vt:lpstr>
      <vt:lpstr>适合做早餐的食物</vt:lpstr>
      <vt:lpstr>2、坚持每天喝奶、有益健康 </vt:lpstr>
      <vt:lpstr>幻灯片 15</vt:lpstr>
      <vt:lpstr>喝奶不舒服怎么办</vt:lpstr>
      <vt:lpstr>怎样选用酸奶</vt:lpstr>
      <vt:lpstr>3、吃清淡少盐食物</vt:lpstr>
      <vt:lpstr>4、每天足量饮水，正确选择饮料</vt:lpstr>
      <vt:lpstr>4.每天足量饮水，正确选择饮料</vt:lpstr>
      <vt:lpstr>拒绝含糖/碳酸饮料</vt:lpstr>
      <vt:lpstr>5、少吃方便面和油炸食品</vt:lpstr>
      <vt:lpstr>      尽量少吃西式快餐</vt:lpstr>
      <vt:lpstr>一份快餐中能量、脂肪的含量占RDA%</vt:lpstr>
      <vt:lpstr>食用西式快餐频率不同的儿童少年肥胖率</vt:lpstr>
      <vt:lpstr>6、合理选择零食</vt:lpstr>
      <vt:lpstr>选择零食的原则</vt:lpstr>
      <vt:lpstr>吃零食合适的时间</vt:lpstr>
      <vt:lpstr>幻灯片 29</vt:lpstr>
      <vt:lpstr>7、减少在外就餐次数 </vt:lpstr>
      <vt:lpstr>如要在外就餐，需注意：</vt:lpstr>
      <vt:lpstr>健康饮食行为小结</vt:lpstr>
      <vt:lpstr>参考资料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不同年龄组对不喜欢吃的食物态度</dc:title>
  <dc:creator>leijie</dc:creator>
  <cp:lastModifiedBy>mac</cp:lastModifiedBy>
  <cp:revision>260</cp:revision>
  <cp:lastPrinted>2000-11-11T03:20:33Z</cp:lastPrinted>
  <dcterms:created xsi:type="dcterms:W3CDTF">2000-03-23T02:04:48Z</dcterms:created>
  <dcterms:modified xsi:type="dcterms:W3CDTF">2012-06-28T14:52:35Z</dcterms:modified>
</cp:coreProperties>
</file>