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57" r:id="rId3"/>
    <p:sldId id="261" r:id="rId4"/>
    <p:sldId id="262" r:id="rId5"/>
    <p:sldId id="273" r:id="rId6"/>
    <p:sldId id="274" r:id="rId7"/>
    <p:sldId id="275" r:id="rId8"/>
    <p:sldId id="266" r:id="rId9"/>
    <p:sldId id="268" r:id="rId10"/>
    <p:sldId id="269" r:id="rId11"/>
    <p:sldId id="270" r:id="rId12"/>
    <p:sldId id="267" r:id="rId13"/>
    <p:sldId id="272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32" autoAdjust="0"/>
    <p:restoredTop sz="94660"/>
  </p:normalViewPr>
  <p:slideViewPr>
    <p:cSldViewPr>
      <p:cViewPr varScale="1">
        <p:scale>
          <a:sx n="70" d="100"/>
          <a:sy n="70" d="100"/>
        </p:scale>
        <p:origin x="15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EY%20SOPHEAK\Desktop\D-GDHE\DHE\STEM%20Statistics\&#6035;&#6071;&#6047;&#6098;&#6047;&#6071;&#6031;&#6047;&#6071;&#6016;&#6098;&#6047;&#6070;&#6032;&#6098;&#6035;&#6070;&#6016;&#6091;&#6036;&#6042;&#6071;&#6025;&#6098;&#6025;&#6070;&#6036;&#6031;&#6098;&#6042;&#6031;&#6070;&#6040;%20STEM%20%20from%20Ac%20Yea%202004-05%20to%202015-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EY%20SOPHEAK\Desktop\D-GDHE\DHE\STEM%20Statistics\&#6035;&#6071;&#6047;&#6098;&#6047;&#6071;&#6031;&#6047;&#6071;&#6016;&#6098;&#6047;&#6070;&#6032;&#6098;&#6035;&#6070;&#6016;&#6091;&#6036;&#6042;&#6071;&#6025;&#6098;&#6025;&#6070;&#6036;&#6031;&#6098;&#6042;&#6031;&#6070;&#6040;%20STEM%20%20from%20Ac%20Yea%202004-05%20to%202015-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0070C0"/>
                </a:solidFill>
              </a:defRPr>
            </a:pPr>
            <a:r>
              <a:rPr lang="en-US" sz="1800" dirty="0">
                <a:solidFill>
                  <a:srgbClr val="0070C0"/>
                </a:solidFill>
              </a:rPr>
              <a:t>Students</a:t>
            </a:r>
            <a:r>
              <a:rPr lang="en-US" sz="1800" baseline="0" dirty="0">
                <a:solidFill>
                  <a:srgbClr val="0070C0"/>
                </a:solidFill>
              </a:rPr>
              <a:t>  graduate in </a:t>
            </a:r>
            <a:r>
              <a:rPr lang="en-US" sz="1800" dirty="0">
                <a:solidFill>
                  <a:srgbClr val="0070C0"/>
                </a:solidFill>
              </a:rPr>
              <a:t>STEM</a:t>
            </a:r>
            <a:r>
              <a:rPr lang="en-US" sz="1800" baseline="0" dirty="0">
                <a:solidFill>
                  <a:srgbClr val="0070C0"/>
                </a:solidFill>
              </a:rPr>
              <a:t>  and Non STEM Subjects (2004-2016)</a:t>
            </a:r>
            <a:endParaRPr lang="en-US" sz="1800" dirty="0">
              <a:solidFill>
                <a:srgbClr val="0070C0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732502187226598E-2"/>
          <c:y val="0.24722461108486099"/>
          <c:w val="0.56520778652668402"/>
          <c:h val="0.66576614131154499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'2004-16'!$Q$35:$Q$36</c:f>
              <c:strCache>
                <c:ptCount val="2"/>
                <c:pt idx="0">
                  <c:v>STEM Subject</c:v>
                </c:pt>
                <c:pt idx="1">
                  <c:v>Non STEM Subject</c:v>
                </c:pt>
              </c:strCache>
            </c:strRef>
          </c:cat>
          <c:val>
            <c:numRef>
              <c:f>'2004-16'!$R$35:$R$36</c:f>
              <c:numCache>
                <c:formatCode>_(* #,##0_);_(* \(#,##0\);_(* "-"??_);_(@_)</c:formatCode>
                <c:ptCount val="2"/>
                <c:pt idx="0">
                  <c:v>359787</c:v>
                </c:pt>
                <c:pt idx="1">
                  <c:v>1389862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1E-4DC3-82BA-70B3E8A78E1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8565064235391604"/>
          <c:y val="0.39644990496877502"/>
          <c:w val="0.29680549799696099"/>
          <c:h val="0.32189881437234102"/>
        </c:manualLayout>
      </c:layout>
      <c:overlay val="0"/>
      <c:txPr>
        <a:bodyPr/>
        <a:lstStyle/>
        <a:p>
          <a:pPr>
            <a:defRPr sz="1800">
              <a:solidFill>
                <a:srgbClr val="0070C0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4">
        <a:lumMod val="20000"/>
        <a:lumOff val="80000"/>
      </a:schemeClr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0070C0"/>
                </a:solidFill>
              </a:defRPr>
            </a:pPr>
            <a:r>
              <a:rPr lang="en-US" sz="1800" dirty="0">
                <a:solidFill>
                  <a:srgbClr val="0070C0"/>
                </a:solidFill>
              </a:rPr>
              <a:t>Students</a:t>
            </a:r>
            <a:r>
              <a:rPr lang="en-US" sz="1800" baseline="0" dirty="0">
                <a:solidFill>
                  <a:srgbClr val="0070C0"/>
                </a:solidFill>
              </a:rPr>
              <a:t>  </a:t>
            </a:r>
            <a:r>
              <a:rPr lang="en-US" sz="1800" baseline="0" dirty="0" smtClean="0">
                <a:solidFill>
                  <a:srgbClr val="0070C0"/>
                </a:solidFill>
              </a:rPr>
              <a:t>Enrolled </a:t>
            </a:r>
            <a:r>
              <a:rPr lang="en-US" sz="1800" baseline="0" dirty="0">
                <a:solidFill>
                  <a:srgbClr val="0070C0"/>
                </a:solidFill>
              </a:rPr>
              <a:t>in </a:t>
            </a:r>
            <a:r>
              <a:rPr lang="en-US" sz="1800" dirty="0">
                <a:solidFill>
                  <a:srgbClr val="0070C0"/>
                </a:solidFill>
              </a:rPr>
              <a:t>STEM</a:t>
            </a:r>
            <a:r>
              <a:rPr lang="en-US" sz="1800" baseline="0" dirty="0">
                <a:solidFill>
                  <a:srgbClr val="0070C0"/>
                </a:solidFill>
              </a:rPr>
              <a:t> Subjects (2004-2016)</a:t>
            </a:r>
            <a:endParaRPr lang="en-US" sz="1800" dirty="0">
              <a:solidFill>
                <a:srgbClr val="0070C0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65568550254747E-2"/>
          <c:y val="0.220038177046051"/>
          <c:w val="0.57008934279254697"/>
          <c:h val="0.83690441311115304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'2004-16'!$Q$14:$Q$17</c:f>
              <c:strCache>
                <c:ptCount val="4"/>
                <c:pt idx="0">
                  <c:v>Science</c:v>
                </c:pt>
                <c:pt idx="1">
                  <c:v>Technology</c:v>
                </c:pt>
                <c:pt idx="2">
                  <c:v>Engineering</c:v>
                </c:pt>
                <c:pt idx="3">
                  <c:v>Mathematics</c:v>
                </c:pt>
              </c:strCache>
            </c:strRef>
          </c:cat>
          <c:val>
            <c:numRef>
              <c:f>'2004-16'!$R$14:$R$17</c:f>
              <c:numCache>
                <c:formatCode>_(* #,##0_);_(* \(#,##0\);_(* "-"??_);_(@_)</c:formatCode>
                <c:ptCount val="4"/>
                <c:pt idx="0" formatCode="#,##0;[Red]#,##0">
                  <c:v>148648</c:v>
                </c:pt>
                <c:pt idx="1">
                  <c:v>123934</c:v>
                </c:pt>
                <c:pt idx="2">
                  <c:v>66251</c:v>
                </c:pt>
                <c:pt idx="3">
                  <c:v>20954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8A0-443D-A3E2-F826928F801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</c:spPr>
    </c:plotArea>
    <c:legend>
      <c:legendPos val="r"/>
      <c:layout>
        <c:manualLayout>
          <c:xMode val="edge"/>
          <c:yMode val="edge"/>
          <c:x val="0.60811085988133384"/>
          <c:y val="0.2566139147398464"/>
          <c:w val="0.39188914011866616"/>
          <c:h val="0.65822409117445646"/>
        </c:manualLayout>
      </c:layout>
      <c:overlay val="0"/>
      <c:txPr>
        <a:bodyPr/>
        <a:lstStyle/>
        <a:p>
          <a:pPr>
            <a:defRPr sz="1800">
              <a:solidFill>
                <a:srgbClr val="0070C0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4">
        <a:lumMod val="20000"/>
        <a:lumOff val="80000"/>
      </a:schemeClr>
    </a:solidFill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23503C-894B-E949-B3D7-90C42E4A5506}" type="doc">
      <dgm:prSet loTypeId="urn:microsoft.com/office/officeart/2009/3/layout/StepUp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28BB90-65F9-C44E-B20D-CFF668B8393D}">
      <dgm:prSet phldrT="[Text]" custT="1"/>
      <dgm:spPr/>
      <dgm:t>
        <a:bodyPr/>
        <a:lstStyle/>
        <a:p>
          <a:r>
            <a:rPr lang="en-GB" sz="2000" b="1" dirty="0" smtClean="0">
              <a:solidFill>
                <a:schemeClr val="tx1">
                  <a:lumMod val="85000"/>
                </a:schemeClr>
              </a:solidFill>
            </a:rPr>
            <a:t>- The 1980s – Reborn Period, establishment &amp; rehabilitation;</a:t>
          </a:r>
        </a:p>
        <a:p>
          <a:r>
            <a:rPr lang="en-GB" sz="2000" b="1" dirty="0" smtClean="0">
              <a:solidFill>
                <a:schemeClr val="tx1">
                  <a:lumMod val="85000"/>
                </a:schemeClr>
              </a:solidFill>
            </a:rPr>
            <a:t>- The 1990s – Reforming/ Restructuring/Development; </a:t>
          </a:r>
        </a:p>
        <a:p>
          <a:r>
            <a:rPr lang="en-GB" sz="2000" b="1" dirty="0" smtClean="0">
              <a:solidFill>
                <a:schemeClr val="tx1">
                  <a:lumMod val="85000"/>
                </a:schemeClr>
              </a:solidFill>
            </a:rPr>
            <a:t>- 1996-1997 - Privatization in HE &amp; Private HEI</a:t>
          </a:r>
        </a:p>
        <a:p>
          <a:r>
            <a:rPr lang="en-GB" sz="2000" b="1" dirty="0" smtClean="0">
              <a:solidFill>
                <a:schemeClr val="tx1">
                  <a:lumMod val="85000"/>
                </a:schemeClr>
              </a:solidFill>
            </a:rPr>
            <a:t>- The Early 2000s – Growth of Private HEIs</a:t>
          </a:r>
          <a:endParaRPr lang="en-US" sz="2000" b="1" dirty="0" smtClean="0">
            <a:solidFill>
              <a:schemeClr val="tx1">
                <a:lumMod val="85000"/>
              </a:schemeClr>
            </a:solidFill>
          </a:endParaRPr>
        </a:p>
        <a:p>
          <a:endParaRPr lang="en-US" sz="2000" dirty="0">
            <a:solidFill>
              <a:schemeClr val="tx1">
                <a:lumMod val="85000"/>
              </a:schemeClr>
            </a:solidFill>
          </a:endParaRPr>
        </a:p>
      </dgm:t>
    </dgm:pt>
    <dgm:pt modelId="{1148C9B3-918A-BE45-8D2C-6815FCD23436}" type="parTrans" cxnId="{D3B239AE-F096-824E-B7B4-2BC332500B23}">
      <dgm:prSet/>
      <dgm:spPr/>
      <dgm:t>
        <a:bodyPr/>
        <a:lstStyle/>
        <a:p>
          <a:endParaRPr lang="en-US"/>
        </a:p>
      </dgm:t>
    </dgm:pt>
    <dgm:pt modelId="{D874C29D-E231-AF4C-A250-2EE8D440DECC}" type="sibTrans" cxnId="{D3B239AE-F096-824E-B7B4-2BC332500B23}">
      <dgm:prSet/>
      <dgm:spPr/>
      <dgm:t>
        <a:bodyPr/>
        <a:lstStyle/>
        <a:p>
          <a:endParaRPr lang="en-US"/>
        </a:p>
      </dgm:t>
    </dgm:pt>
    <dgm:pt modelId="{982A4BB6-49CE-B343-A676-A3CFD4A227AD}">
      <dgm:prSet phldrT="[Text]" custT="1"/>
      <dgm:spPr/>
      <dgm:t>
        <a:bodyPr/>
        <a:lstStyle/>
        <a:p>
          <a:r>
            <a:rPr lang="en-GB" sz="2000" b="1" dirty="0" smtClean="0">
              <a:solidFill>
                <a:schemeClr val="tx1">
                  <a:lumMod val="85000"/>
                </a:schemeClr>
              </a:solidFill>
            </a:rPr>
            <a:t>- 121 HEIs (48 public; 73 private HEIs) supervised by 16 Ministries</a:t>
          </a:r>
        </a:p>
        <a:p>
          <a:r>
            <a:rPr lang="en-GB" sz="2000" b="1" dirty="0" smtClean="0">
              <a:solidFill>
                <a:schemeClr val="tx1">
                  <a:lumMod val="85000"/>
                </a:schemeClr>
              </a:solidFill>
            </a:rPr>
            <a:t>- Under </a:t>
          </a:r>
          <a:r>
            <a:rPr lang="en-GB" sz="2000" b="1" dirty="0" err="1" smtClean="0">
              <a:solidFill>
                <a:schemeClr val="tx1">
                  <a:lumMod val="85000"/>
                </a:schemeClr>
              </a:solidFill>
            </a:rPr>
            <a:t>MoEYS</a:t>
          </a:r>
          <a:r>
            <a:rPr lang="en-GB" sz="2000" b="1" dirty="0" smtClean="0">
              <a:solidFill>
                <a:schemeClr val="tx1">
                  <a:lumMod val="85000"/>
                </a:schemeClr>
              </a:solidFill>
            </a:rPr>
            <a:t> = 73 HEIs: 13 public, 60 private</a:t>
          </a:r>
        </a:p>
        <a:p>
          <a:r>
            <a:rPr lang="en-GB" sz="2000" b="1" dirty="0" smtClean="0">
              <a:solidFill>
                <a:schemeClr val="tx1">
                  <a:lumMod val="85000"/>
                </a:schemeClr>
              </a:solidFill>
            </a:rPr>
            <a:t>- Categories of HEIs = institute &amp; university</a:t>
          </a:r>
        </a:p>
        <a:p>
          <a:r>
            <a:rPr lang="en-GB" sz="2000" b="1" dirty="0" smtClean="0">
              <a:solidFill>
                <a:schemeClr val="tx1">
                  <a:lumMod val="85000"/>
                </a:schemeClr>
              </a:solidFill>
            </a:rPr>
            <a:t>- Student Enrolments = Around 220,000ss (all levels)</a:t>
          </a:r>
        </a:p>
        <a:p>
          <a:r>
            <a:rPr lang="en-GB" sz="2000" b="1" dirty="0" smtClean="0">
              <a:solidFill>
                <a:schemeClr val="tx1">
                  <a:lumMod val="85000"/>
                </a:schemeClr>
              </a:solidFill>
            </a:rPr>
            <a:t>- Faculty Member = Around 13,500 Teachers</a:t>
          </a:r>
        </a:p>
        <a:p>
          <a:r>
            <a:rPr lang="en-GB" sz="2000" b="1" dirty="0" smtClean="0">
              <a:solidFill>
                <a:schemeClr val="tx1">
                  <a:lumMod val="85000"/>
                </a:schemeClr>
              </a:solidFill>
            </a:rPr>
            <a:t>- Majors of training (courses) = Around 230 </a:t>
          </a:r>
          <a:r>
            <a:rPr lang="km-KH" sz="2000" b="1" dirty="0" smtClean="0">
              <a:solidFill>
                <a:schemeClr val="tx1">
                  <a:lumMod val="85000"/>
                </a:schemeClr>
              </a:solidFill>
            </a:rPr>
            <a:t>(</a:t>
          </a:r>
          <a:r>
            <a:rPr lang="en-US" sz="2000" b="1" dirty="0" smtClean="0">
              <a:solidFill>
                <a:schemeClr val="tx1">
                  <a:lumMod val="85000"/>
                </a:schemeClr>
              </a:solidFill>
            </a:rPr>
            <a:t>Skills</a:t>
          </a:r>
          <a:r>
            <a:rPr lang="km-KH" sz="2000" b="1" dirty="0" smtClean="0">
              <a:solidFill>
                <a:schemeClr val="tx1">
                  <a:lumMod val="85000"/>
                </a:schemeClr>
              </a:solidFill>
            </a:rPr>
            <a:t>)</a:t>
          </a:r>
          <a:endParaRPr lang="en-US" sz="2000" b="1" dirty="0">
            <a:solidFill>
              <a:schemeClr val="tx1">
                <a:lumMod val="85000"/>
              </a:schemeClr>
            </a:solidFill>
          </a:endParaRPr>
        </a:p>
      </dgm:t>
    </dgm:pt>
    <dgm:pt modelId="{D5A3E97E-06FA-D944-8608-606D724901BC}" type="parTrans" cxnId="{74590DBB-A098-DA4C-8E59-49BC72E82827}">
      <dgm:prSet/>
      <dgm:spPr/>
      <dgm:t>
        <a:bodyPr/>
        <a:lstStyle/>
        <a:p>
          <a:endParaRPr lang="en-US"/>
        </a:p>
      </dgm:t>
    </dgm:pt>
    <dgm:pt modelId="{AE8F3F8E-B2BB-EE45-9303-928C6D7CDFBD}" type="sibTrans" cxnId="{74590DBB-A098-DA4C-8E59-49BC72E82827}">
      <dgm:prSet/>
      <dgm:spPr/>
      <dgm:t>
        <a:bodyPr/>
        <a:lstStyle/>
        <a:p>
          <a:endParaRPr lang="en-US"/>
        </a:p>
      </dgm:t>
    </dgm:pt>
    <dgm:pt modelId="{F02D368B-4010-9D46-92BB-184905EF2455}" type="pres">
      <dgm:prSet presAssocID="{EB23503C-894B-E949-B3D7-90C42E4A550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0C07311-3665-334D-BBD9-D0538C70F728}" type="pres">
      <dgm:prSet presAssocID="{C728BB90-65F9-C44E-B20D-CFF668B8393D}" presName="composite" presStyleCnt="0"/>
      <dgm:spPr/>
    </dgm:pt>
    <dgm:pt modelId="{01524EE4-4E7A-084A-886B-3CB1B245394E}" type="pres">
      <dgm:prSet presAssocID="{C728BB90-65F9-C44E-B20D-CFF668B8393D}" presName="LShape" presStyleLbl="alignNode1" presStyleIdx="0" presStyleCnt="3" custScaleX="149878" custScaleY="158572"/>
      <dgm:spPr>
        <a:gradFill flip="none" rotWithShape="0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</dgm:spPr>
    </dgm:pt>
    <dgm:pt modelId="{910B08D5-2676-5147-8548-BF160EFB5BE7}" type="pres">
      <dgm:prSet presAssocID="{C728BB90-65F9-C44E-B20D-CFF668B8393D}" presName="ParentText" presStyleLbl="revTx" presStyleIdx="0" presStyleCnt="2" custScaleX="147690" custScaleY="69488" custLinFactNeighborX="2596" custLinFactNeighborY="-262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2A55AD-91F3-9249-B25F-DCE3BB0F6CB8}" type="pres">
      <dgm:prSet presAssocID="{C728BB90-65F9-C44E-B20D-CFF668B8393D}" presName="Triangle" presStyleLbl="alignNode1" presStyleIdx="1" presStyleCnt="3" custScaleX="139445" custScaleY="139168" custLinFactX="24135" custLinFactNeighborX="100000" custLinFactNeighborY="-99292"/>
      <dgm:sp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2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</dgm:pt>
    <dgm:pt modelId="{FF7B2FCE-6D4A-884B-ADDA-12B8B9C7EA66}" type="pres">
      <dgm:prSet presAssocID="{D874C29D-E231-AF4C-A250-2EE8D440DECC}" presName="sibTrans" presStyleCnt="0"/>
      <dgm:spPr/>
    </dgm:pt>
    <dgm:pt modelId="{985A7072-E11C-DA40-ACB9-B7AED7EBD7B0}" type="pres">
      <dgm:prSet presAssocID="{D874C29D-E231-AF4C-A250-2EE8D440DECC}" presName="space" presStyleCnt="0"/>
      <dgm:spPr/>
    </dgm:pt>
    <dgm:pt modelId="{94EE6133-AF16-6E4A-AB94-F897F0C5D38A}" type="pres">
      <dgm:prSet presAssocID="{982A4BB6-49CE-B343-A676-A3CFD4A227AD}" presName="composite" presStyleCnt="0"/>
      <dgm:spPr/>
    </dgm:pt>
    <dgm:pt modelId="{2ACB69C6-0AF5-314B-A48E-D975C887C5DA}" type="pres">
      <dgm:prSet presAssocID="{982A4BB6-49CE-B343-A676-A3CFD4A227AD}" presName="LShape" presStyleLbl="alignNode1" presStyleIdx="2" presStyleCnt="3" custScaleX="149878" custScaleY="158572" custLinFactNeighborX="-2526"/>
      <dgm:sp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</dgm:spPr>
    </dgm:pt>
    <dgm:pt modelId="{D29F5EEA-7ED6-7E45-BFF6-8922689A5239}" type="pres">
      <dgm:prSet presAssocID="{982A4BB6-49CE-B343-A676-A3CFD4A227AD}" presName="ParentText" presStyleLbl="revTx" presStyleIdx="1" presStyleCnt="2" custScaleX="148868" custLinFactNeighborX="4256" custLinFactNeighborY="-149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B239AE-F096-824E-B7B4-2BC332500B23}" srcId="{EB23503C-894B-E949-B3D7-90C42E4A5506}" destId="{C728BB90-65F9-C44E-B20D-CFF668B8393D}" srcOrd="0" destOrd="0" parTransId="{1148C9B3-918A-BE45-8D2C-6815FCD23436}" sibTransId="{D874C29D-E231-AF4C-A250-2EE8D440DECC}"/>
    <dgm:cxn modelId="{DE26CFB1-D89B-4C23-A77F-09BC69A2C6AD}" type="presOf" srcId="{982A4BB6-49CE-B343-A676-A3CFD4A227AD}" destId="{D29F5EEA-7ED6-7E45-BFF6-8922689A5239}" srcOrd="0" destOrd="0" presId="urn:microsoft.com/office/officeart/2009/3/layout/StepUpProcess"/>
    <dgm:cxn modelId="{D50E07BE-583A-444F-B829-B4313391DDC2}" type="presOf" srcId="{C728BB90-65F9-C44E-B20D-CFF668B8393D}" destId="{910B08D5-2676-5147-8548-BF160EFB5BE7}" srcOrd="0" destOrd="0" presId="urn:microsoft.com/office/officeart/2009/3/layout/StepUpProcess"/>
    <dgm:cxn modelId="{CFABCB5D-48B2-4996-A07B-1D6FBAA570F3}" type="presOf" srcId="{EB23503C-894B-E949-B3D7-90C42E4A5506}" destId="{F02D368B-4010-9D46-92BB-184905EF2455}" srcOrd="0" destOrd="0" presId="urn:microsoft.com/office/officeart/2009/3/layout/StepUpProcess"/>
    <dgm:cxn modelId="{74590DBB-A098-DA4C-8E59-49BC72E82827}" srcId="{EB23503C-894B-E949-B3D7-90C42E4A5506}" destId="{982A4BB6-49CE-B343-A676-A3CFD4A227AD}" srcOrd="1" destOrd="0" parTransId="{D5A3E97E-06FA-D944-8608-606D724901BC}" sibTransId="{AE8F3F8E-B2BB-EE45-9303-928C6D7CDFBD}"/>
    <dgm:cxn modelId="{0CDAA4D6-F7AF-47B4-AA37-CB82BC55280E}" type="presParOf" srcId="{F02D368B-4010-9D46-92BB-184905EF2455}" destId="{10C07311-3665-334D-BBD9-D0538C70F728}" srcOrd="0" destOrd="0" presId="urn:microsoft.com/office/officeart/2009/3/layout/StepUpProcess"/>
    <dgm:cxn modelId="{53D1B580-A6EB-4F85-B52E-A4E4F9B47447}" type="presParOf" srcId="{10C07311-3665-334D-BBD9-D0538C70F728}" destId="{01524EE4-4E7A-084A-886B-3CB1B245394E}" srcOrd="0" destOrd="0" presId="urn:microsoft.com/office/officeart/2009/3/layout/StepUpProcess"/>
    <dgm:cxn modelId="{A3C4A9AB-86D7-47D6-86D1-E1D0D9BD715F}" type="presParOf" srcId="{10C07311-3665-334D-BBD9-D0538C70F728}" destId="{910B08D5-2676-5147-8548-BF160EFB5BE7}" srcOrd="1" destOrd="0" presId="urn:microsoft.com/office/officeart/2009/3/layout/StepUpProcess"/>
    <dgm:cxn modelId="{78566A2C-C199-446C-845A-C1C581273621}" type="presParOf" srcId="{10C07311-3665-334D-BBD9-D0538C70F728}" destId="{A72A55AD-91F3-9249-B25F-DCE3BB0F6CB8}" srcOrd="2" destOrd="0" presId="urn:microsoft.com/office/officeart/2009/3/layout/StepUpProcess"/>
    <dgm:cxn modelId="{EAC8C25F-FC42-4AB5-ABD7-E0983357CF98}" type="presParOf" srcId="{F02D368B-4010-9D46-92BB-184905EF2455}" destId="{FF7B2FCE-6D4A-884B-ADDA-12B8B9C7EA66}" srcOrd="1" destOrd="0" presId="urn:microsoft.com/office/officeart/2009/3/layout/StepUpProcess"/>
    <dgm:cxn modelId="{E1E6E4BE-111D-4630-95D4-864A78DDC19D}" type="presParOf" srcId="{FF7B2FCE-6D4A-884B-ADDA-12B8B9C7EA66}" destId="{985A7072-E11C-DA40-ACB9-B7AED7EBD7B0}" srcOrd="0" destOrd="0" presId="urn:microsoft.com/office/officeart/2009/3/layout/StepUpProcess"/>
    <dgm:cxn modelId="{14709C84-B3F8-4A72-9181-D0274DD5360D}" type="presParOf" srcId="{F02D368B-4010-9D46-92BB-184905EF2455}" destId="{94EE6133-AF16-6E4A-AB94-F897F0C5D38A}" srcOrd="2" destOrd="0" presId="urn:microsoft.com/office/officeart/2009/3/layout/StepUpProcess"/>
    <dgm:cxn modelId="{CDA5E7FF-BE6C-4F9A-81B1-0F347EA5AAC5}" type="presParOf" srcId="{94EE6133-AF16-6E4A-AB94-F897F0C5D38A}" destId="{2ACB69C6-0AF5-314B-A48E-D975C887C5DA}" srcOrd="0" destOrd="0" presId="urn:microsoft.com/office/officeart/2009/3/layout/StepUpProcess"/>
    <dgm:cxn modelId="{306E79FF-60F7-4C22-A985-A30ACA3CACC7}" type="presParOf" srcId="{94EE6133-AF16-6E4A-AB94-F897F0C5D38A}" destId="{D29F5EEA-7ED6-7E45-BFF6-8922689A5239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24EE4-4E7A-084A-886B-3CB1B245394E}">
      <dsp:nvSpPr>
        <dsp:cNvPr id="0" name=""/>
        <dsp:cNvSpPr/>
      </dsp:nvSpPr>
      <dsp:spPr>
        <a:xfrm rot="5400000">
          <a:off x="805004" y="1817447"/>
          <a:ext cx="2810092" cy="4419564"/>
        </a:xfrm>
        <a:prstGeom prst="corner">
          <a:avLst>
            <a:gd name="adj1" fmla="val 16120"/>
            <a:gd name="adj2" fmla="val 16110"/>
          </a:avLst>
        </a:prstGeom>
        <a:gradFill flip="none" rotWithShape="0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0B08D5-2676-5147-8548-BF160EFB5BE7}">
      <dsp:nvSpPr>
        <dsp:cNvPr id="0" name=""/>
        <dsp:cNvSpPr/>
      </dsp:nvSpPr>
      <dsp:spPr>
        <a:xfrm>
          <a:off x="462493" y="3177923"/>
          <a:ext cx="3931759" cy="1621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>
                  <a:lumMod val="85000"/>
                </a:schemeClr>
              </a:solidFill>
            </a:rPr>
            <a:t>- The 1980s – Reborn Period, establishment &amp; rehabilitation;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>
                  <a:lumMod val="85000"/>
                </a:schemeClr>
              </a:solidFill>
            </a:rPr>
            <a:t>- The 1990s – Reforming/ Restructuring/Development;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>
                  <a:lumMod val="85000"/>
                </a:schemeClr>
              </a:solidFill>
            </a:rPr>
            <a:t>- 1996-1997 - Privatization in HE &amp; Private HEI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>
                  <a:lumMod val="85000"/>
                </a:schemeClr>
              </a:solidFill>
            </a:rPr>
            <a:t>- The Early 2000s – Growth of Private HEIs</a:t>
          </a:r>
          <a:endParaRPr lang="en-US" sz="2000" b="1" kern="1200" dirty="0" smtClean="0">
            <a:solidFill>
              <a:schemeClr val="tx1">
                <a:lumMod val="85000"/>
              </a:schemeClr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1">
                <a:lumMod val="85000"/>
              </a:schemeClr>
            </a:solidFill>
          </a:endParaRPr>
        </a:p>
      </dsp:txBody>
      <dsp:txXfrm>
        <a:off x="462493" y="3177923"/>
        <a:ext cx="3931759" cy="1621536"/>
      </dsp:txXfrm>
    </dsp:sp>
    <dsp:sp modelId="{A72A55AD-91F3-9249-B25F-DCE3BB0F6CB8}">
      <dsp:nvSpPr>
        <dsp:cNvPr id="0" name=""/>
        <dsp:cNvSpPr/>
      </dsp:nvSpPr>
      <dsp:spPr>
        <a:xfrm>
          <a:off x="3712511" y="1738640"/>
          <a:ext cx="700427" cy="699035"/>
        </a:xfrm>
        <a:prstGeom prst="triangle">
          <a:avLst>
            <a:gd name="adj" fmla="val 100000"/>
          </a:avLst>
        </a:prstGeom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2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CB69C6-0AF5-314B-A48E-D975C887C5DA}">
      <dsp:nvSpPr>
        <dsp:cNvPr id="0" name=""/>
        <dsp:cNvSpPr/>
      </dsp:nvSpPr>
      <dsp:spPr>
        <a:xfrm rot="5400000">
          <a:off x="5454416" y="912630"/>
          <a:ext cx="2810092" cy="4419564"/>
        </a:xfrm>
        <a:prstGeom prst="corner">
          <a:avLst>
            <a:gd name="adj1" fmla="val 16120"/>
            <a:gd name="adj2" fmla="val 16110"/>
          </a:avLst>
        </a:prstGeom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9F5EEA-7ED6-7E45-BFF6-8922689A5239}">
      <dsp:nvSpPr>
        <dsp:cNvPr id="0" name=""/>
        <dsp:cNvSpPr/>
      </dsp:nvSpPr>
      <dsp:spPr>
        <a:xfrm>
          <a:off x="5180880" y="2180838"/>
          <a:ext cx="3963119" cy="2333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>
                  <a:lumMod val="85000"/>
                </a:schemeClr>
              </a:solidFill>
            </a:rPr>
            <a:t>- 121 HEIs (48 public; 73 private HEIs) supervised by 16 Ministries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>
                  <a:lumMod val="85000"/>
                </a:schemeClr>
              </a:solidFill>
            </a:rPr>
            <a:t>- Under </a:t>
          </a:r>
          <a:r>
            <a:rPr lang="en-GB" sz="2000" b="1" kern="1200" dirty="0" err="1" smtClean="0">
              <a:solidFill>
                <a:schemeClr val="tx1">
                  <a:lumMod val="85000"/>
                </a:schemeClr>
              </a:solidFill>
            </a:rPr>
            <a:t>MoEYS</a:t>
          </a:r>
          <a:r>
            <a:rPr lang="en-GB" sz="2000" b="1" kern="1200" dirty="0" smtClean="0">
              <a:solidFill>
                <a:schemeClr val="tx1">
                  <a:lumMod val="85000"/>
                </a:schemeClr>
              </a:solidFill>
            </a:rPr>
            <a:t> = 73 HEIs: 13 public, 60 private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>
                  <a:lumMod val="85000"/>
                </a:schemeClr>
              </a:solidFill>
            </a:rPr>
            <a:t>- Categories of HEIs = institute &amp; university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>
                  <a:lumMod val="85000"/>
                </a:schemeClr>
              </a:solidFill>
            </a:rPr>
            <a:t>- Student Enrolments = Around 220,000ss (all levels)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>
                  <a:lumMod val="85000"/>
                </a:schemeClr>
              </a:solidFill>
            </a:rPr>
            <a:t>- Faculty Member = Around 13,500 Teachers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>
                  <a:lumMod val="85000"/>
                </a:schemeClr>
              </a:solidFill>
            </a:rPr>
            <a:t>- Majors of training (courses) = Around 230 </a:t>
          </a:r>
          <a:r>
            <a:rPr lang="km-KH" sz="2000" b="1" kern="1200" dirty="0" smtClean="0">
              <a:solidFill>
                <a:schemeClr val="tx1">
                  <a:lumMod val="85000"/>
                </a:schemeClr>
              </a:solidFill>
            </a:rPr>
            <a:t>(</a:t>
          </a:r>
          <a:r>
            <a:rPr lang="en-US" sz="2000" b="1" kern="1200" dirty="0" smtClean="0">
              <a:solidFill>
                <a:schemeClr val="tx1">
                  <a:lumMod val="85000"/>
                </a:schemeClr>
              </a:solidFill>
            </a:rPr>
            <a:t>Skills</a:t>
          </a:r>
          <a:r>
            <a:rPr lang="km-KH" sz="2000" b="1" kern="1200" dirty="0" smtClean="0">
              <a:solidFill>
                <a:schemeClr val="tx1">
                  <a:lumMod val="85000"/>
                </a:schemeClr>
              </a:solidFill>
            </a:rPr>
            <a:t>)</a:t>
          </a:r>
          <a:endParaRPr lang="en-US" sz="2000" b="1" kern="1200" dirty="0">
            <a:solidFill>
              <a:schemeClr val="tx1">
                <a:lumMod val="85000"/>
              </a:schemeClr>
            </a:solidFill>
          </a:endParaRPr>
        </a:p>
      </dsp:txBody>
      <dsp:txXfrm>
        <a:off x="5180880" y="2180838"/>
        <a:ext cx="3963119" cy="23335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56A07-E67F-4B51-9D27-1C94D1327BBB}" type="datetimeFigureOut">
              <a:rPr lang="en-US" smtClean="0"/>
              <a:t>18-Dec-17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9D149-C266-4492-AB43-9B06FD5F3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009FA-8C64-47A4-ACBF-F67DCE49F5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21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009FA-8C64-47A4-ACBF-F67DCE49F5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0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009FA-8C64-47A4-ACBF-F67DCE49F5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09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C39-81E1-4E07-B3B4-B4583D322DD3}" type="datetimeFigureOut">
              <a:rPr lang="en-US" smtClean="0"/>
              <a:t>18-Dec-17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CA19-211F-4287-851E-8DD6F36E0B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C39-81E1-4E07-B3B4-B4583D322DD3}" type="datetimeFigureOut">
              <a:rPr lang="en-US" smtClean="0"/>
              <a:t>18-Dec-17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CA19-211F-4287-851E-8DD6F36E0B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C39-81E1-4E07-B3B4-B4583D322DD3}" type="datetimeFigureOut">
              <a:rPr lang="en-US" smtClean="0"/>
              <a:t>18-Dec-17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CA19-211F-4287-851E-8DD6F36E0B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C39-81E1-4E07-B3B4-B4583D322DD3}" type="datetimeFigureOut">
              <a:rPr lang="en-US" smtClean="0"/>
              <a:t>18-Dec-17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CA19-211F-4287-851E-8DD6F36E0B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C39-81E1-4E07-B3B4-B4583D322DD3}" type="datetimeFigureOut">
              <a:rPr lang="en-US" smtClean="0"/>
              <a:t>18-Dec-17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41DCA19-211F-4287-851E-8DD6F36E0B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C39-81E1-4E07-B3B4-B4583D322DD3}" type="datetimeFigureOut">
              <a:rPr lang="en-US" smtClean="0"/>
              <a:t>18-Dec-17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CA19-211F-4287-851E-8DD6F36E0B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C39-81E1-4E07-B3B4-B4583D322DD3}" type="datetimeFigureOut">
              <a:rPr lang="en-US" smtClean="0"/>
              <a:t>18-Dec-17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CA19-211F-4287-851E-8DD6F36E0B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C39-81E1-4E07-B3B4-B4583D322DD3}" type="datetimeFigureOut">
              <a:rPr lang="en-US" smtClean="0"/>
              <a:t>18-Dec-17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CA19-211F-4287-851E-8DD6F36E0B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C39-81E1-4E07-B3B4-B4583D322DD3}" type="datetimeFigureOut">
              <a:rPr lang="en-US" smtClean="0"/>
              <a:t>18-Dec-17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CA19-211F-4287-851E-8DD6F36E0B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C39-81E1-4E07-B3B4-B4583D322DD3}" type="datetimeFigureOut">
              <a:rPr lang="en-US" smtClean="0"/>
              <a:t>18-Dec-17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CA19-211F-4287-851E-8DD6F36E0B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C39-81E1-4E07-B3B4-B4583D322DD3}" type="datetimeFigureOut">
              <a:rPr lang="en-US" smtClean="0"/>
              <a:t>18-Dec-17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CA19-211F-4287-851E-8DD6F36E0B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2A35C39-81E1-4E07-B3B4-B4583D322DD3}" type="datetimeFigureOut">
              <a:rPr lang="en-US" smtClean="0"/>
              <a:t>18-Dec-17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41DCA19-211F-4287-851E-8DD6F36E0BA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 practice of Science Education in Cambodia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“Belt and Road” Teenager Maker Camp and Teacher Workshop</a:t>
            </a:r>
          </a:p>
          <a:p>
            <a:r>
              <a:rPr lang="en-US" dirty="0" smtClean="0"/>
              <a:t>17</a:t>
            </a:r>
            <a:r>
              <a:rPr lang="en-US" baseline="30000" dirty="0" smtClean="0"/>
              <a:t>th</a:t>
            </a:r>
            <a:r>
              <a:rPr lang="en-US" dirty="0" smtClean="0"/>
              <a:t>-22</a:t>
            </a:r>
            <a:r>
              <a:rPr lang="en-US" baseline="30000" dirty="0" smtClean="0"/>
              <a:t>nd</a:t>
            </a:r>
            <a:r>
              <a:rPr lang="en-US" dirty="0" smtClean="0"/>
              <a:t> December 2017</a:t>
            </a:r>
          </a:p>
          <a:p>
            <a:r>
              <a:rPr lang="en-US" dirty="0" smtClean="0"/>
              <a:t>Beijing, PRC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 marL="971550" lvl="1" indent="-514350">
              <a:buFont typeface="Wingdings" pitchFamily="2" charset="2"/>
              <a:buChar char="q"/>
            </a:pPr>
            <a:r>
              <a:rPr lang="en-US" dirty="0"/>
              <a:t>At upper secondary level, life skills &amp; technical skills for students are provided in order to help support their family economies &amp; the nation’s as a whole and to encourage students to continue lifelong education.</a:t>
            </a:r>
          </a:p>
          <a:p>
            <a:pPr marL="971550" lvl="1" indent="-514350">
              <a:buFont typeface="Wingdings" pitchFamily="2" charset="2"/>
              <a:buChar char="q"/>
            </a:pPr>
            <a:r>
              <a:rPr lang="en-US" dirty="0" smtClean="0"/>
              <a:t>Ministry of Education, youth, and Sports (</a:t>
            </a:r>
            <a:r>
              <a:rPr lang="en-US" dirty="0" err="1" smtClean="0"/>
              <a:t>MoEYS</a:t>
            </a:r>
            <a:r>
              <a:rPr lang="en-US" dirty="0" smtClean="0"/>
              <a:t>)’s programs encompass 2 streams at General and Technical High Schools (GTHSs) in 3 provinces</a:t>
            </a:r>
          </a:p>
          <a:p>
            <a:pPr marL="971550" lvl="1" indent="-514350">
              <a:buFont typeface="Wingdings" pitchFamily="2" charset="2"/>
              <a:buChar char="q"/>
            </a:pPr>
            <a:r>
              <a:rPr lang="en-US" dirty="0" smtClean="0"/>
              <a:t>GTHSs have operated various trades:</a:t>
            </a:r>
          </a:p>
          <a:p>
            <a:pPr marL="1236726" lvl="2" indent="-514350">
              <a:buFont typeface="Wingdings" pitchFamily="2" charset="2"/>
              <a:buChar char="§"/>
            </a:pPr>
            <a:r>
              <a:rPr lang="en-US" dirty="0" smtClean="0"/>
              <a:t>Animal husbandry</a:t>
            </a:r>
          </a:p>
          <a:p>
            <a:pPr marL="1236726" lvl="2" indent="-514350">
              <a:buFont typeface="Wingdings" pitchFamily="2" charset="2"/>
              <a:buChar char="§"/>
            </a:pPr>
            <a:r>
              <a:rPr lang="en-US" dirty="0" smtClean="0"/>
              <a:t>Agronomy</a:t>
            </a:r>
          </a:p>
          <a:p>
            <a:pPr marL="1236726" lvl="2" indent="-514350">
              <a:buFont typeface="Wingdings" pitchFamily="2" charset="2"/>
              <a:buChar char="§"/>
            </a:pPr>
            <a:r>
              <a:rPr lang="en-US" dirty="0" smtClean="0"/>
              <a:t>Electronics</a:t>
            </a:r>
          </a:p>
          <a:p>
            <a:pPr marL="1236726" lvl="2" indent="-514350">
              <a:buFont typeface="Wingdings" pitchFamily="2" charset="2"/>
              <a:buChar char="§"/>
            </a:pPr>
            <a:r>
              <a:rPr lang="en-US" dirty="0" smtClean="0"/>
              <a:t>Electricity</a:t>
            </a:r>
          </a:p>
          <a:p>
            <a:pPr marL="1236726" lvl="2" indent="-514350">
              <a:buFont typeface="Wingdings" pitchFamily="2" charset="2"/>
              <a:buChar char="§"/>
            </a:pPr>
            <a:r>
              <a:rPr lang="en-US" dirty="0" smtClean="0"/>
              <a:t>Mechanics</a:t>
            </a:r>
          </a:p>
          <a:p>
            <a:pPr marL="1236726" lvl="2" indent="-514350">
              <a:buFont typeface="Wingdings" pitchFamily="2" charset="2"/>
              <a:buChar char="§"/>
            </a:pPr>
            <a:r>
              <a:rPr lang="en-US" dirty="0" smtClean="0"/>
              <a:t>Accounting</a:t>
            </a:r>
          </a:p>
        </p:txBody>
      </p:sp>
    </p:spTree>
    <p:extLst>
      <p:ext uri="{BB962C8B-B14F-4D97-AF65-F5344CB8AC3E}">
        <p14:creationId xmlns:p14="http://schemas.microsoft.com/office/powerpoint/2010/main" val="71411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lnSpcReduction="10000"/>
          </a:bodyPr>
          <a:lstStyle/>
          <a:p>
            <a:pPr marL="971550" lvl="1" indent="-514350">
              <a:buFont typeface="Wingdings" pitchFamily="2" charset="2"/>
              <a:buChar char="q"/>
            </a:pPr>
            <a:r>
              <a:rPr lang="en-US" dirty="0" smtClean="0"/>
              <a:t>GTHSs:</a:t>
            </a:r>
          </a:p>
          <a:p>
            <a:pPr marL="1236726" lvl="2" indent="-514350">
              <a:buFont typeface="Wingdings" pitchFamily="2" charset="2"/>
              <a:buChar char="§"/>
            </a:pPr>
            <a:r>
              <a:rPr lang="en-US" dirty="0" smtClean="0"/>
              <a:t>Kampong </a:t>
            </a:r>
            <a:r>
              <a:rPr lang="en-US" dirty="0" err="1" smtClean="0"/>
              <a:t>Chheuteal</a:t>
            </a:r>
            <a:r>
              <a:rPr lang="en-US" dirty="0" smtClean="0"/>
              <a:t> HS has started operating 4 trades: Electricity, Electronics, Agronomy, and Animal husbandry since 2003.</a:t>
            </a:r>
          </a:p>
          <a:p>
            <a:pPr marL="1236726" lvl="2" indent="-514350">
              <a:buFont typeface="Wingdings" pitchFamily="2" charset="2"/>
              <a:buChar char="§"/>
            </a:pPr>
            <a:r>
              <a:rPr lang="en-US" dirty="0" err="1" smtClean="0"/>
              <a:t>Samdech</a:t>
            </a:r>
            <a:r>
              <a:rPr lang="en-US" dirty="0" smtClean="0"/>
              <a:t> </a:t>
            </a:r>
            <a:r>
              <a:rPr lang="en-US" dirty="0" err="1" smtClean="0"/>
              <a:t>Akka</a:t>
            </a:r>
            <a:r>
              <a:rPr lang="en-US" dirty="0" smtClean="0"/>
              <a:t> </a:t>
            </a:r>
            <a:r>
              <a:rPr lang="en-US" dirty="0" err="1" smtClean="0"/>
              <a:t>Moha</a:t>
            </a:r>
            <a:r>
              <a:rPr lang="en-US" dirty="0" smtClean="0"/>
              <a:t> </a:t>
            </a:r>
            <a:r>
              <a:rPr lang="en-US" dirty="0" err="1" smtClean="0"/>
              <a:t>Sena</a:t>
            </a:r>
            <a:r>
              <a:rPr lang="en-US" dirty="0" smtClean="0"/>
              <a:t> </a:t>
            </a:r>
            <a:r>
              <a:rPr lang="en-US" dirty="0" err="1" smtClean="0"/>
              <a:t>Padei</a:t>
            </a:r>
            <a:r>
              <a:rPr lang="en-US" dirty="0" smtClean="0"/>
              <a:t> </a:t>
            </a:r>
            <a:r>
              <a:rPr lang="en-US" dirty="0" err="1" smtClean="0"/>
              <a:t>Tejo</a:t>
            </a:r>
            <a:r>
              <a:rPr lang="en-US" dirty="0" smtClean="0"/>
              <a:t> Hun </a:t>
            </a:r>
            <a:r>
              <a:rPr lang="en-US" dirty="0" err="1" smtClean="0"/>
              <a:t>Sen</a:t>
            </a:r>
            <a:r>
              <a:rPr lang="en-US" dirty="0" smtClean="0"/>
              <a:t> Rota </a:t>
            </a:r>
            <a:r>
              <a:rPr lang="en-US" dirty="0" err="1" smtClean="0"/>
              <a:t>Khsach</a:t>
            </a:r>
            <a:r>
              <a:rPr lang="en-US" dirty="0" smtClean="0"/>
              <a:t> </a:t>
            </a:r>
            <a:r>
              <a:rPr lang="en-US" dirty="0" err="1" smtClean="0"/>
              <a:t>Kandal</a:t>
            </a:r>
            <a:r>
              <a:rPr lang="en-US" dirty="0" smtClean="0"/>
              <a:t> GTHS has started technical education with 2 trades: Electricity &amp; Electronics since 2012.</a:t>
            </a:r>
          </a:p>
          <a:p>
            <a:pPr marL="1236726" lvl="2" indent="-514350">
              <a:buFont typeface="Wingdings" pitchFamily="2" charset="2"/>
              <a:buChar char="§"/>
            </a:pPr>
            <a:r>
              <a:rPr lang="en-US" dirty="0" err="1" smtClean="0"/>
              <a:t>Prah</a:t>
            </a:r>
            <a:r>
              <a:rPr lang="en-US" dirty="0" smtClean="0"/>
              <a:t> Bat </a:t>
            </a:r>
            <a:r>
              <a:rPr lang="en-US" dirty="0" err="1" smtClean="0"/>
              <a:t>Samdech</a:t>
            </a:r>
            <a:r>
              <a:rPr lang="en-US" dirty="0" smtClean="0"/>
              <a:t> </a:t>
            </a:r>
            <a:r>
              <a:rPr lang="en-US" dirty="0" err="1" smtClean="0"/>
              <a:t>Prah</a:t>
            </a:r>
            <a:r>
              <a:rPr lang="en-US" dirty="0" smtClean="0"/>
              <a:t> </a:t>
            </a:r>
            <a:r>
              <a:rPr lang="en-US" dirty="0" err="1" smtClean="0"/>
              <a:t>Borom</a:t>
            </a:r>
            <a:r>
              <a:rPr lang="en-US" dirty="0" smtClean="0"/>
              <a:t> Neat </a:t>
            </a:r>
            <a:r>
              <a:rPr lang="en-US" dirty="0" err="1" smtClean="0"/>
              <a:t>Norodom</a:t>
            </a:r>
            <a:r>
              <a:rPr lang="en-US" dirty="0" smtClean="0"/>
              <a:t> </a:t>
            </a:r>
            <a:r>
              <a:rPr lang="en-US" dirty="0" err="1" smtClean="0"/>
              <a:t>Sihamoni</a:t>
            </a:r>
            <a:r>
              <a:rPr lang="en-US" dirty="0" smtClean="0"/>
              <a:t> GTHS has </a:t>
            </a:r>
            <a:r>
              <a:rPr lang="en-US" dirty="0" err="1" smtClean="0"/>
              <a:t>startedd</a:t>
            </a:r>
            <a:r>
              <a:rPr lang="en-US" dirty="0" smtClean="0"/>
              <a:t> the technical education stream with 2 trades: Electricity and Agronomy since 2013</a:t>
            </a:r>
          </a:p>
          <a:p>
            <a:pPr marL="1236726" lvl="2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Kampong </a:t>
            </a:r>
            <a:r>
              <a:rPr lang="en-US" dirty="0" err="1" smtClean="0">
                <a:solidFill>
                  <a:srgbClr val="FF0000"/>
                </a:solidFill>
              </a:rPr>
              <a:t>Speu</a:t>
            </a:r>
            <a:r>
              <a:rPr lang="en-US" dirty="0" smtClean="0">
                <a:solidFill>
                  <a:srgbClr val="FF0000"/>
                </a:solidFill>
              </a:rPr>
              <a:t> Institute, Kg. </a:t>
            </a:r>
            <a:r>
              <a:rPr lang="en-US" dirty="0" err="1" smtClean="0">
                <a:solidFill>
                  <a:srgbClr val="FF0000"/>
                </a:solidFill>
              </a:rPr>
              <a:t>Speu</a:t>
            </a:r>
            <a:endParaRPr lang="en-US" dirty="0">
              <a:solidFill>
                <a:srgbClr val="FF0000"/>
              </a:solidFill>
            </a:endParaRPr>
          </a:p>
          <a:p>
            <a:pPr marL="1236726" lvl="2" indent="-514350">
              <a:buFont typeface="Wingdings" pitchFamily="2" charset="2"/>
              <a:buChar char="§"/>
            </a:pPr>
            <a:r>
              <a:rPr lang="en-US" dirty="0" err="1" smtClean="0">
                <a:solidFill>
                  <a:srgbClr val="FF0000"/>
                </a:solidFill>
              </a:rPr>
              <a:t>Chumpou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Voin</a:t>
            </a:r>
            <a:r>
              <a:rPr lang="en-US" dirty="0" smtClean="0">
                <a:solidFill>
                  <a:srgbClr val="FF0000"/>
                </a:solidFill>
              </a:rPr>
              <a:t> HS, Phnom </a:t>
            </a:r>
            <a:r>
              <a:rPr lang="en-US" dirty="0" smtClean="0">
                <a:solidFill>
                  <a:srgbClr val="FF0000"/>
                </a:solidFill>
              </a:rPr>
              <a:t>Penh</a:t>
            </a:r>
          </a:p>
          <a:p>
            <a:pPr marL="1236726" lvl="2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Rota </a:t>
            </a:r>
            <a:r>
              <a:rPr lang="en-US" dirty="0" err="1" smtClean="0">
                <a:solidFill>
                  <a:srgbClr val="FF0000"/>
                </a:solidFill>
              </a:rPr>
              <a:t>Khach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Kandal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Kandal</a:t>
            </a:r>
            <a:endParaRPr lang="en-US" dirty="0" smtClean="0">
              <a:solidFill>
                <a:srgbClr val="FF0000"/>
              </a:solidFill>
            </a:endParaRPr>
          </a:p>
          <a:p>
            <a:pPr marL="1236726" lvl="2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Kampong </a:t>
            </a:r>
            <a:r>
              <a:rPr lang="en-US" dirty="0" err="1" smtClean="0">
                <a:solidFill>
                  <a:srgbClr val="FF0000"/>
                </a:solidFill>
              </a:rPr>
              <a:t>Cheuteal</a:t>
            </a:r>
            <a:r>
              <a:rPr lang="en-US" dirty="0" smtClean="0">
                <a:solidFill>
                  <a:srgbClr val="FF0000"/>
                </a:solidFill>
              </a:rPr>
              <a:t>, Kg. Thom</a:t>
            </a:r>
            <a:endParaRPr lang="en-US" dirty="0" smtClean="0">
              <a:solidFill>
                <a:srgbClr val="FF0000"/>
              </a:solidFill>
            </a:endParaRPr>
          </a:p>
          <a:p>
            <a:pPr marL="971550" lvl="1" indent="-514350">
              <a:buFont typeface="Wingdings" pitchFamily="2" charset="2"/>
              <a:buChar char="q"/>
            </a:pPr>
            <a:r>
              <a:rPr lang="en-US" dirty="0" smtClean="0"/>
              <a:t>Master Plan for Technical Education was adopted in 2014 in cooperation with KOICA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899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marL="651510" indent="-514350">
              <a:buFont typeface="+mj-lt"/>
              <a:buAutoNum type="alphaUcPeriod" startAt="2"/>
            </a:pPr>
            <a:r>
              <a:rPr lang="en-US" dirty="0"/>
              <a:t>Vision</a:t>
            </a:r>
          </a:p>
          <a:p>
            <a:pPr marL="798513" indent="-430213">
              <a:buFont typeface="Wingdings" pitchFamily="2" charset="2"/>
              <a:buChar char="q"/>
            </a:pPr>
            <a:r>
              <a:rPr lang="en-US" sz="2200" dirty="0" smtClean="0"/>
              <a:t>Students acquire excellent knowledge, technical skills and moral values to meet labor market demands and to continue life-long learning.</a:t>
            </a:r>
          </a:p>
          <a:p>
            <a:pPr marL="651510" indent="-514350">
              <a:buFont typeface="+mj-lt"/>
              <a:buAutoNum type="alphaUcPeriod" startAt="3"/>
            </a:pPr>
            <a:r>
              <a:rPr lang="en-US" dirty="0" smtClean="0"/>
              <a:t>Mission</a:t>
            </a:r>
          </a:p>
          <a:p>
            <a:pPr marL="798513" lvl="1" indent="-430213"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q"/>
            </a:pPr>
            <a:r>
              <a:rPr lang="en-US" sz="2200" dirty="0" smtClean="0"/>
              <a:t>To orient, promote, and provide technical education services at upper secondary level in cooperation with stakeholders and development partners.</a:t>
            </a:r>
          </a:p>
          <a:p>
            <a:pPr marL="651510" indent="-514350">
              <a:buFont typeface="+mj-lt"/>
              <a:buAutoNum type="alphaUcPeriod" startAt="3"/>
            </a:pPr>
            <a:r>
              <a:rPr lang="en-US" dirty="0" smtClean="0"/>
              <a:t>Goals</a:t>
            </a:r>
          </a:p>
          <a:p>
            <a:pPr marL="798513" lvl="1" indent="-430213"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q"/>
            </a:pPr>
            <a:r>
              <a:rPr lang="en-US" sz="2200" dirty="0" smtClean="0"/>
              <a:t>Establish technical education system at upper secondary level</a:t>
            </a:r>
          </a:p>
          <a:p>
            <a:pPr marL="798513" lvl="1" indent="-430213"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q"/>
            </a:pPr>
            <a:r>
              <a:rPr lang="en-US" sz="2200" dirty="0" smtClean="0"/>
              <a:t>Establish standards for technical education curricula</a:t>
            </a:r>
          </a:p>
          <a:p>
            <a:pPr marL="798513" lvl="1" indent="-430213"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q"/>
            </a:pPr>
            <a:r>
              <a:rPr lang="en-US" sz="2200" dirty="0" smtClean="0"/>
              <a:t>Establish and expand standardized General and Technical High Schools in every province/city</a:t>
            </a:r>
          </a:p>
          <a:p>
            <a:pPr marL="798513" lvl="1" indent="-430213"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q"/>
            </a:pPr>
            <a:r>
              <a:rPr lang="en-US" sz="2200" dirty="0" smtClean="0"/>
              <a:t>Increase enrollment rates in technical education stream.</a:t>
            </a:r>
          </a:p>
          <a:p>
            <a:pPr marL="798513" lvl="1" indent="-430213"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q"/>
            </a:pPr>
            <a:endParaRPr lang="en-US" sz="2200" dirty="0"/>
          </a:p>
          <a:p>
            <a:pPr marL="651510" indent="-514350">
              <a:buFont typeface="+mj-lt"/>
              <a:buAutoNum type="alphaUcPeriod" startAt="3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744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lnSpcReduction="10000"/>
          </a:bodyPr>
          <a:lstStyle/>
          <a:p>
            <a:pPr marL="651510" indent="-514350">
              <a:buFont typeface="+mj-lt"/>
              <a:buAutoNum type="alphaUcPeriod" startAt="4"/>
            </a:pPr>
            <a:r>
              <a:rPr lang="en-US" dirty="0" smtClean="0"/>
              <a:t>Strategies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Establishment of Legislative Framework to Support General &amp; Technical Education System (3)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Establishment of General &amp; Technical Education System (3)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Development &amp; Revision of Technical Education Curricula &amp; Textbooks (3)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Establishment of Technical Education Facilities &amp; Installation of Equipment (2)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Training of Technical Education Teachers &amp; Promotion of Teacher Qualification &amp; Competency (3)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Accreditation &amp; Quality Assurance of Technical Education (3)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Establishment Plan for Sustainability of Technical Education  (4)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Gender Mainstreaming (3)</a:t>
            </a:r>
          </a:p>
        </p:txBody>
      </p:sp>
    </p:spTree>
    <p:extLst>
      <p:ext uri="{BB962C8B-B14F-4D97-AF65-F5344CB8AC3E}">
        <p14:creationId xmlns:p14="http://schemas.microsoft.com/office/powerpoint/2010/main" val="240983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Technical education has been officially implemented and integrated into the national curriculum of the general secondary level.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Research in the field of technical education should be promoted.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Training for technical teachers should be prioritized.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37160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857250" indent="-857250" algn="l">
              <a:buFont typeface="+mj-lt"/>
              <a:buAutoNum type="romanUcPeriod" startAt="4"/>
            </a:pPr>
            <a:r>
              <a:rPr lang="en-US" sz="3600" dirty="0" smtClean="0"/>
              <a:t>Conclusion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2975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 lnSpcReduction="10000"/>
          </a:bodyPr>
          <a:lstStyle/>
          <a:p>
            <a:pPr marL="708660" indent="-571500">
              <a:buFont typeface="+mj-lt"/>
              <a:buAutoNum type="romanUcPeriod"/>
            </a:pPr>
            <a:r>
              <a:rPr lang="en-US" dirty="0" smtClean="0"/>
              <a:t>Country Figures</a:t>
            </a:r>
          </a:p>
          <a:p>
            <a:pPr marL="708660" indent="-571500">
              <a:buFont typeface="+mj-lt"/>
              <a:buAutoNum type="romanUcPeriod"/>
            </a:pPr>
            <a:r>
              <a:rPr lang="en-US" dirty="0"/>
              <a:t>Science </a:t>
            </a:r>
            <a:r>
              <a:rPr lang="en-US" dirty="0" smtClean="0"/>
              <a:t>Education in Cambodia</a:t>
            </a:r>
            <a:endParaRPr lang="en-US" dirty="0"/>
          </a:p>
          <a:p>
            <a:pPr marL="708660" indent="-571500">
              <a:buFont typeface="+mj-lt"/>
              <a:buAutoNum type="romanUcPeriod"/>
            </a:pPr>
            <a:r>
              <a:rPr lang="en-US" dirty="0" smtClean="0"/>
              <a:t>Technical Education at Upper Secondary Level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US" dirty="0" smtClean="0"/>
              <a:t>Vision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US" dirty="0" smtClean="0"/>
              <a:t>Goals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US" dirty="0" smtClean="0"/>
              <a:t>Core Competencies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US" dirty="0" smtClean="0"/>
              <a:t>Objectives by Subjects and Sub-subjects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US" dirty="0" smtClean="0"/>
              <a:t>Subjects and Study Hours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US" dirty="0" smtClean="0"/>
              <a:t>Teaching Principles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US" dirty="0" smtClean="0"/>
              <a:t>Learning and Teaching Assessment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US" dirty="0" smtClean="0"/>
              <a:t>Teacher Professional Development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US" dirty="0" smtClean="0"/>
              <a:t>Curriculum Framework Implementation</a:t>
            </a:r>
          </a:p>
          <a:p>
            <a:pPr marL="708660" indent="-571500">
              <a:buFont typeface="+mj-lt"/>
              <a:buAutoNum type="romanUcPeriod"/>
            </a:pPr>
            <a:r>
              <a:rPr lang="en-US" dirty="0" smtClean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62222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pPr marL="633413" indent="-633413" algn="l">
              <a:buFont typeface="+mj-lt"/>
              <a:buAutoNum type="romanUcPeriod"/>
            </a:pPr>
            <a:r>
              <a:rPr lang="en-US" sz="3700" dirty="0" smtClean="0"/>
              <a:t>Country Figures</a:t>
            </a:r>
            <a:endParaRPr lang="en-US" sz="37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28849" y="3810000"/>
            <a:ext cx="6915152" cy="3048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Official name: </a:t>
            </a:r>
            <a:r>
              <a:rPr lang="en-US" sz="2400" b="1" dirty="0" smtClean="0">
                <a:solidFill>
                  <a:srgbClr val="E9FB05"/>
                </a:solidFill>
              </a:rPr>
              <a:t>The Kingdom of Cambodia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Political system: </a:t>
            </a:r>
            <a:r>
              <a:rPr lang="en-US" sz="2400" b="1" dirty="0">
                <a:solidFill>
                  <a:srgbClr val="E9FB05"/>
                </a:solidFill>
              </a:rPr>
              <a:t>Democracy</a:t>
            </a:r>
          </a:p>
          <a:p>
            <a:pPr lvl="1"/>
            <a:r>
              <a:rPr lang="en-US" b="1" dirty="0" smtClean="0">
                <a:solidFill>
                  <a:srgbClr val="E9FB05"/>
                </a:solidFill>
              </a:rPr>
              <a:t>National Assembly and Senate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King: </a:t>
            </a:r>
            <a:r>
              <a:rPr lang="en-US" sz="2400" b="1" dirty="0" err="1" smtClean="0">
                <a:solidFill>
                  <a:srgbClr val="E9FB05"/>
                </a:solidFill>
              </a:rPr>
              <a:t>Norodom</a:t>
            </a:r>
            <a:r>
              <a:rPr lang="en-US" sz="2400" b="1" dirty="0" smtClean="0">
                <a:solidFill>
                  <a:srgbClr val="E9FB05"/>
                </a:solidFill>
              </a:rPr>
              <a:t> </a:t>
            </a:r>
            <a:r>
              <a:rPr lang="en-US" sz="2400" b="1" dirty="0" err="1" smtClean="0">
                <a:solidFill>
                  <a:srgbClr val="E9FB05"/>
                </a:solidFill>
              </a:rPr>
              <a:t>Sihamoni</a:t>
            </a:r>
            <a:endParaRPr lang="en-US" sz="2400" b="1" dirty="0" smtClean="0">
              <a:solidFill>
                <a:srgbClr val="E9FB05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Prime Minister: </a:t>
            </a:r>
            <a:r>
              <a:rPr lang="en-US" sz="2400" b="1" dirty="0" smtClean="0">
                <a:solidFill>
                  <a:srgbClr val="E9FB05"/>
                </a:solidFill>
              </a:rPr>
              <a:t>Aka </a:t>
            </a:r>
            <a:r>
              <a:rPr lang="en-US" sz="2400" b="1" dirty="0" err="1" smtClean="0">
                <a:solidFill>
                  <a:srgbClr val="E9FB05"/>
                </a:solidFill>
              </a:rPr>
              <a:t>Moha</a:t>
            </a:r>
            <a:r>
              <a:rPr lang="en-US" sz="2400" b="1" dirty="0" smtClean="0">
                <a:solidFill>
                  <a:srgbClr val="E9FB05"/>
                </a:solidFill>
              </a:rPr>
              <a:t> </a:t>
            </a:r>
            <a:r>
              <a:rPr lang="en-US" sz="2400" b="1" dirty="0" err="1" smtClean="0">
                <a:solidFill>
                  <a:srgbClr val="E9FB05"/>
                </a:solidFill>
              </a:rPr>
              <a:t>Sena</a:t>
            </a:r>
            <a:r>
              <a:rPr lang="en-US" sz="2400" b="1" dirty="0" smtClean="0">
                <a:solidFill>
                  <a:srgbClr val="E9FB05"/>
                </a:solidFill>
              </a:rPr>
              <a:t> </a:t>
            </a:r>
            <a:r>
              <a:rPr lang="en-US" sz="2400" b="1" dirty="0" err="1" smtClean="0">
                <a:solidFill>
                  <a:srgbClr val="E9FB05"/>
                </a:solidFill>
              </a:rPr>
              <a:t>Badei</a:t>
            </a:r>
            <a:r>
              <a:rPr lang="en-US" sz="2400" b="1" dirty="0" smtClean="0">
                <a:solidFill>
                  <a:srgbClr val="E9FB05"/>
                </a:solidFill>
              </a:rPr>
              <a:t> </a:t>
            </a:r>
            <a:r>
              <a:rPr lang="en-US" sz="2400" b="1" dirty="0" err="1" smtClean="0">
                <a:solidFill>
                  <a:srgbClr val="E9FB05"/>
                </a:solidFill>
              </a:rPr>
              <a:t>Tejo</a:t>
            </a:r>
            <a:r>
              <a:rPr lang="en-US" sz="2400" b="1" dirty="0" smtClean="0">
                <a:solidFill>
                  <a:srgbClr val="E9FB05"/>
                </a:solidFill>
              </a:rPr>
              <a:t> Hun Sen</a:t>
            </a:r>
          </a:p>
        </p:txBody>
      </p:sp>
      <p:pic>
        <p:nvPicPr>
          <p:cNvPr id="9" name="Picture 8" descr="http://static.talkvietnam.com/files/2013/12/nhan-dan-prime-minister-of-the-kingdom-of-cambodia-hun-sen-arrives-in-vietnam-today-for-an-official-visit-from-december-26-28-at-the-invitation-of-vietnamese-prime-minister-nguyen-tan-dung-1337452-c4c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962400"/>
            <a:ext cx="1924049" cy="23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255" y="990600"/>
            <a:ext cx="2150745" cy="2362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352" y="999172"/>
            <a:ext cx="2152648" cy="2371725"/>
          </a:xfrm>
          <a:prstGeom prst="rect">
            <a:avLst/>
          </a:prstGeo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" y="990600"/>
            <a:ext cx="215074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3"/>
          <p:cNvSpPr txBox="1">
            <a:spLocks/>
          </p:cNvSpPr>
          <p:nvPr/>
        </p:nvSpPr>
        <p:spPr>
          <a:xfrm>
            <a:off x="594852" y="3242802"/>
            <a:ext cx="7924800" cy="53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</a:t>
            </a:r>
            <a:r>
              <a:rPr lang="en-US" sz="2200" dirty="0" smtClean="0">
                <a:solidFill>
                  <a:schemeClr val="tx1"/>
                </a:solidFill>
              </a:rPr>
              <a:t>King                     </a:t>
            </a:r>
            <a:r>
              <a:rPr lang="en-US" sz="2200" dirty="0" err="1" smtClean="0">
                <a:solidFill>
                  <a:schemeClr val="tx1"/>
                </a:solidFill>
              </a:rPr>
              <a:t>King</a:t>
            </a:r>
            <a:r>
              <a:rPr lang="en-US" sz="2200" dirty="0" smtClean="0">
                <a:solidFill>
                  <a:schemeClr val="tx1"/>
                </a:solidFill>
              </a:rPr>
              <a:t> Father	  Queen Mother</a:t>
            </a:r>
          </a:p>
        </p:txBody>
      </p:sp>
      <p:sp>
        <p:nvSpPr>
          <p:cNvPr id="15" name="Content Placeholder 3"/>
          <p:cNvSpPr txBox="1">
            <a:spLocks/>
          </p:cNvSpPr>
          <p:nvPr/>
        </p:nvSpPr>
        <p:spPr>
          <a:xfrm>
            <a:off x="105696" y="6204156"/>
            <a:ext cx="2514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  Prime Minister</a:t>
            </a:r>
            <a:endParaRPr lang="en-US" sz="2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01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304800"/>
            <a:ext cx="8991600" cy="5867400"/>
          </a:xfrm>
        </p:spPr>
        <p:txBody>
          <a:bodyPr/>
          <a:lstStyle/>
          <a:p>
            <a:r>
              <a:rPr lang="en-US" sz="2600" dirty="0">
                <a:solidFill>
                  <a:schemeClr val="tx1"/>
                </a:solidFill>
              </a:rPr>
              <a:t>Capital: </a:t>
            </a:r>
            <a:r>
              <a:rPr lang="en-US" sz="2600" b="1" dirty="0">
                <a:solidFill>
                  <a:srgbClr val="E9FB05"/>
                </a:solidFill>
              </a:rPr>
              <a:t>Phnom Penh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r>
              <a:rPr lang="en-US" sz="2600" dirty="0">
                <a:solidFill>
                  <a:schemeClr val="tx1"/>
                </a:solidFill>
              </a:rPr>
              <a:t>Language: </a:t>
            </a:r>
            <a:r>
              <a:rPr lang="en-US" sz="2600" b="1" dirty="0">
                <a:solidFill>
                  <a:srgbClr val="E9FB05"/>
                </a:solidFill>
              </a:rPr>
              <a:t>Khmer (Cambodian)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Religion</a:t>
            </a:r>
            <a:r>
              <a:rPr lang="en-US" sz="2600" dirty="0">
                <a:solidFill>
                  <a:schemeClr val="tx1"/>
                </a:solidFill>
              </a:rPr>
              <a:t>: </a:t>
            </a:r>
            <a:r>
              <a:rPr lang="en-US" sz="2600" b="1" dirty="0">
                <a:solidFill>
                  <a:srgbClr val="E9FB05"/>
                </a:solidFill>
              </a:rPr>
              <a:t>Buddhism (official), Islam, Christianity</a:t>
            </a:r>
          </a:p>
          <a:p>
            <a:r>
              <a:rPr lang="en-US" sz="2600" dirty="0">
                <a:solidFill>
                  <a:schemeClr val="tx1"/>
                </a:solidFill>
              </a:rPr>
              <a:t>Population: </a:t>
            </a:r>
            <a:r>
              <a:rPr lang="en-US" sz="2600" b="1" dirty="0" smtClean="0">
                <a:solidFill>
                  <a:srgbClr val="E9FB05"/>
                </a:solidFill>
              </a:rPr>
              <a:t>15,762,370 (2016)</a:t>
            </a:r>
            <a:endParaRPr lang="en-US" sz="2600" b="1" dirty="0">
              <a:solidFill>
                <a:srgbClr val="E9FB05"/>
              </a:solidFill>
            </a:endParaRPr>
          </a:p>
          <a:p>
            <a:pPr marL="813816" lvl="2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en-US" b="1" dirty="0">
                <a:solidFill>
                  <a:srgbClr val="E9FB05"/>
                </a:solidFill>
              </a:rPr>
              <a:t>Khmer 90%, Vietnamese 5%, Chinese 1%, Others 4%</a:t>
            </a:r>
          </a:p>
          <a:p>
            <a:r>
              <a:rPr lang="en-US" sz="2600" dirty="0">
                <a:solidFill>
                  <a:schemeClr val="tx1"/>
                </a:solidFill>
              </a:rPr>
              <a:t>Land size: </a:t>
            </a:r>
            <a:r>
              <a:rPr lang="en-US" sz="2600" b="1" dirty="0">
                <a:solidFill>
                  <a:srgbClr val="E9FB05"/>
                </a:solidFill>
              </a:rPr>
              <a:t>181,035 Km2 (Density 81.8/km2)</a:t>
            </a:r>
          </a:p>
          <a:p>
            <a:r>
              <a:rPr lang="en-US" sz="2600" dirty="0">
                <a:solidFill>
                  <a:schemeClr val="tx1"/>
                </a:solidFill>
              </a:rPr>
              <a:t>GDP: </a:t>
            </a:r>
            <a:r>
              <a:rPr lang="en-US" sz="2600" b="1" dirty="0" smtClean="0">
                <a:solidFill>
                  <a:srgbClr val="E9FB05"/>
                </a:solidFill>
              </a:rPr>
              <a:t>$20.953 billion </a:t>
            </a:r>
            <a:r>
              <a:rPr lang="en-US" sz="2600" b="1" dirty="0">
                <a:solidFill>
                  <a:srgbClr val="E9FB05"/>
                </a:solidFill>
              </a:rPr>
              <a:t>(total) and $</a:t>
            </a:r>
            <a:r>
              <a:rPr lang="en-US" sz="2600" b="1" dirty="0" smtClean="0">
                <a:solidFill>
                  <a:srgbClr val="E9FB05"/>
                </a:solidFill>
              </a:rPr>
              <a:t>1,308 (per </a:t>
            </a:r>
            <a:r>
              <a:rPr lang="en-US" sz="2600" b="1" dirty="0" err="1">
                <a:solidFill>
                  <a:srgbClr val="E9FB05"/>
                </a:solidFill>
              </a:rPr>
              <a:t>captia</a:t>
            </a:r>
            <a:r>
              <a:rPr lang="en-US" sz="2600" b="1" dirty="0">
                <a:solidFill>
                  <a:srgbClr val="E9FB05"/>
                </a:solidFill>
              </a:rPr>
              <a:t>)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Currency: </a:t>
            </a:r>
            <a:r>
              <a:rPr lang="en-US" sz="2600" b="1" dirty="0">
                <a:solidFill>
                  <a:srgbClr val="E9FB05"/>
                </a:solidFill>
              </a:rPr>
              <a:t>Riel (1US$= </a:t>
            </a:r>
            <a:r>
              <a:rPr lang="en-US" sz="2600" b="1" dirty="0" smtClean="0">
                <a:solidFill>
                  <a:srgbClr val="E9FB05"/>
                </a:solidFill>
              </a:rPr>
              <a:t>4,050R</a:t>
            </a:r>
            <a:r>
              <a:rPr lang="en-US" sz="2600" b="1" dirty="0">
                <a:solidFill>
                  <a:srgbClr val="E9FB05"/>
                </a:solidFill>
              </a:rPr>
              <a:t>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95800"/>
            <a:ext cx="39433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4495800"/>
            <a:ext cx="39433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004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38584441"/>
              </p:ext>
            </p:extLst>
          </p:nvPr>
        </p:nvGraphicFramePr>
        <p:xfrm>
          <a:off x="0" y="-381001"/>
          <a:ext cx="9144000" cy="7149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 marL="633413" indent="-633413" algn="l">
              <a:buFont typeface="+mj-lt"/>
              <a:buAutoNum type="romanUcPeriod" startAt="2"/>
            </a:pPr>
            <a:r>
              <a:rPr lang="en-US" sz="4000" dirty="0" smtClean="0"/>
              <a:t>Science Education</a:t>
            </a:r>
            <a:endParaRPr lang="en-US" sz="4000" dirty="0"/>
          </a:p>
        </p:txBody>
      </p:sp>
      <p:sp>
        <p:nvSpPr>
          <p:cNvPr id="13" name="Rectangle 12"/>
          <p:cNvSpPr/>
          <p:nvPr/>
        </p:nvSpPr>
        <p:spPr>
          <a:xfrm>
            <a:off x="-18144" y="2286000"/>
            <a:ext cx="449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anose="02040602050505020304" pitchFamily="18" charset="0"/>
              </a:rPr>
              <a:t>Higher Education from 1980s - 2000s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18436" y="1371600"/>
            <a:ext cx="45088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anose="02040602050505020304" pitchFamily="18" charset="0"/>
              </a:rPr>
              <a:t>Higher Education 2000s - Present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19486" y="6552848"/>
            <a:ext cx="3754749" cy="2616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0070C0"/>
                </a:solidFill>
              </a:rPr>
              <a:t>Source : Ministry of Education Youth &amp; Sport 2004-2016</a:t>
            </a:r>
            <a:endParaRPr lang="en-US" sz="1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08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39983" y="4953000"/>
            <a:ext cx="3941339" cy="16356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551593" y="3048001"/>
            <a:ext cx="3941339" cy="156616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811983" y="914400"/>
            <a:ext cx="3941339" cy="18288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9260" y="5105400"/>
            <a:ext cx="37627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anose="02040602050505020304" pitchFamily="18" charset="0"/>
              </a:rPr>
              <a:t>To ensure </a:t>
            </a:r>
            <a:r>
              <a:rPr lang="en-US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anose="02040602050505020304" pitchFamily="18" charset="0"/>
              </a:rPr>
              <a:t>the economic growth in the rate of 6-7%/year, Cambodia needs 35000 Engineers and 46000 Technicians by 2015 compared to 2010 (CDRI).  </a:t>
            </a:r>
          </a:p>
        </p:txBody>
      </p:sp>
      <p:sp>
        <p:nvSpPr>
          <p:cNvPr id="9" name="Rectangle 8"/>
          <p:cNvSpPr/>
          <p:nvPr/>
        </p:nvSpPr>
        <p:spPr>
          <a:xfrm>
            <a:off x="2672752" y="3186875"/>
            <a:ext cx="37027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anose="02040602050505020304" pitchFamily="18" charset="0"/>
              </a:rPr>
              <a:t>Increase the industrial contribution to 30% in GDP Share in 2025 which the manufacturing share will increase to 20% in 2025.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11982" y="927318"/>
            <a:ext cx="399759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anose="02040602050505020304" pitchFamily="18" charset="0"/>
              </a:rPr>
              <a:t>Increase the export of the manufacturing products with non garment industry of up to 15% in total export share in 2025, and also increase the export of processed agricultural products of up to 12% in the total export share in 2025</a:t>
            </a:r>
          </a:p>
        </p:txBody>
      </p:sp>
      <p:sp>
        <p:nvSpPr>
          <p:cNvPr id="19" name="Bent-Up Arrow 18"/>
          <p:cNvSpPr/>
          <p:nvPr/>
        </p:nvSpPr>
        <p:spPr>
          <a:xfrm>
            <a:off x="4270600" y="4800600"/>
            <a:ext cx="1139600" cy="1100748"/>
          </a:xfrm>
          <a:prstGeom prst="bentUpArrow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Bent-Up Arrow 21"/>
          <p:cNvSpPr/>
          <p:nvPr/>
        </p:nvSpPr>
        <p:spPr>
          <a:xfrm>
            <a:off x="6661375" y="2819400"/>
            <a:ext cx="1111025" cy="1141460"/>
          </a:xfrm>
          <a:prstGeom prst="bentUpArrow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 marL="633413" indent="-633413" algn="l">
              <a:buFont typeface="+mj-lt"/>
              <a:buAutoNum type="romanUcPeriod" startAt="2"/>
            </a:pPr>
            <a:r>
              <a:rPr lang="en-US" sz="4000" dirty="0" smtClean="0"/>
              <a:t>Science Education</a:t>
            </a:r>
            <a:endParaRPr lang="en-US" sz="4000" dirty="0"/>
          </a:p>
        </p:txBody>
      </p:sp>
      <p:sp>
        <p:nvSpPr>
          <p:cNvPr id="26" name="Rectangle 25"/>
          <p:cNvSpPr/>
          <p:nvPr/>
        </p:nvSpPr>
        <p:spPr>
          <a:xfrm>
            <a:off x="5319486" y="6552848"/>
            <a:ext cx="3754749" cy="2616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0070C0"/>
                </a:solidFill>
              </a:rPr>
              <a:t>Source : Ministry of Education Youth &amp; Sport 2004-2016</a:t>
            </a:r>
            <a:endParaRPr lang="en-US" sz="1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71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5319486" y="6552848"/>
            <a:ext cx="3754749" cy="2616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0070C0"/>
                </a:solidFill>
              </a:rPr>
              <a:t>Source : Ministry of Education Youth &amp; Sport 2004-2016</a:t>
            </a:r>
            <a:endParaRPr lang="en-US" sz="1100" b="1" dirty="0">
              <a:solidFill>
                <a:srgbClr val="0070C0"/>
              </a:solidFill>
            </a:endParaRPr>
          </a:p>
        </p:txBody>
      </p:sp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972895991"/>
              </p:ext>
            </p:extLst>
          </p:nvPr>
        </p:nvGraphicFramePr>
        <p:xfrm>
          <a:off x="381000" y="1295400"/>
          <a:ext cx="4038600" cy="3881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val="885768912"/>
              </p:ext>
            </p:extLst>
          </p:nvPr>
        </p:nvGraphicFramePr>
        <p:xfrm>
          <a:off x="4684235" y="1295400"/>
          <a:ext cx="4071085" cy="3881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Rectangle 10"/>
          <p:cNvSpPr/>
          <p:nvPr/>
        </p:nvSpPr>
        <p:spPr>
          <a:xfrm>
            <a:off x="1295400" y="5334000"/>
            <a:ext cx="64742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anose="02040602050505020304" pitchFamily="18" charset="0"/>
              </a:rPr>
              <a:t>More Engineering Enrollment and Higher Quality Graduates are expected in the coming years in order to response to Higher Skill demand by Industry</a:t>
            </a:r>
            <a:endParaRPr lang="en-US" sz="16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 marL="633413" indent="-633413" algn="l">
              <a:buFont typeface="+mj-lt"/>
              <a:buAutoNum type="romanUcPeriod" startAt="2"/>
            </a:pPr>
            <a:r>
              <a:rPr lang="en-US" sz="4000" dirty="0" smtClean="0"/>
              <a:t>Science Education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7010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fontScale="77500" lnSpcReduction="20000"/>
          </a:bodyPr>
          <a:lstStyle/>
          <a:p>
            <a:pPr marL="651510" indent="-514350">
              <a:buFont typeface="+mj-lt"/>
              <a:buAutoNum type="alphaUcPeriod"/>
            </a:pPr>
            <a:r>
              <a:rPr lang="en-US" dirty="0" smtClean="0"/>
              <a:t>Background</a:t>
            </a:r>
          </a:p>
          <a:p>
            <a:pPr marL="651510" indent="-514350">
              <a:buFont typeface="+mj-lt"/>
              <a:buAutoNum type="alphaUcPeriod"/>
            </a:pPr>
            <a:r>
              <a:rPr lang="en-US" dirty="0" smtClean="0"/>
              <a:t>Vision</a:t>
            </a:r>
          </a:p>
          <a:p>
            <a:pPr marL="651510" indent="-514350">
              <a:buFont typeface="+mj-lt"/>
              <a:buAutoNum type="alphaUcPeriod"/>
            </a:pPr>
            <a:r>
              <a:rPr lang="en-US" dirty="0" smtClean="0"/>
              <a:t>Mission</a:t>
            </a:r>
          </a:p>
          <a:p>
            <a:pPr marL="651510" indent="-514350">
              <a:buFont typeface="+mj-lt"/>
              <a:buAutoNum type="alphaUcPeriod"/>
            </a:pPr>
            <a:r>
              <a:rPr lang="en-US" dirty="0" smtClean="0"/>
              <a:t>Goals</a:t>
            </a:r>
          </a:p>
          <a:p>
            <a:pPr marL="651510" indent="-514350">
              <a:buFont typeface="+mj-lt"/>
              <a:buAutoNum type="alphaUcPeriod"/>
            </a:pPr>
            <a:r>
              <a:rPr lang="en-US" dirty="0" smtClean="0"/>
              <a:t>Strategies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Establishment of Legislative Framework to Support General &amp; Technical Education System (3)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Establishment of General &amp; Technical Education System (3)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Development &amp; Revision of Technical Education Curricula &amp; Textbooks (3)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Establishment of Technical Education Facilities &amp; Installation of Equipment (2)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Training of Technical Education Teachers &amp; Promotion of Teacher Qualification &amp; Competency (3)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Accreditation &amp; Quality Assurance of Technical Education (3)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Establishment Plan for Sustainability of Technical Education  (4)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Gender Mainstreaming (3)</a:t>
            </a:r>
          </a:p>
          <a:p>
            <a:pPr marL="651510" indent="-514350">
              <a:buFont typeface="+mj-lt"/>
              <a:buAutoNum type="alphaUcPeriod"/>
            </a:pP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37160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623888" indent="-623888" algn="l">
              <a:buFont typeface="+mj-lt"/>
              <a:buAutoNum type="romanUcPeriod" startAt="3"/>
            </a:pPr>
            <a:r>
              <a:rPr lang="en-US" sz="3600" dirty="0" smtClean="0"/>
              <a:t>Technical Education</a:t>
            </a:r>
            <a:r>
              <a:rPr lang="km-KH" sz="3600" dirty="0" smtClean="0"/>
              <a:t>​</a:t>
            </a:r>
            <a:r>
              <a:rPr lang="en-US" sz="3600" dirty="0" smtClean="0"/>
              <a:t> at Upper Secondary Level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9211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marL="651510" indent="-514350">
              <a:buFont typeface="+mj-lt"/>
              <a:buAutoNum type="alphaUcPeriod"/>
            </a:pPr>
            <a:r>
              <a:rPr lang="en-US" dirty="0" smtClean="0"/>
              <a:t>Background</a:t>
            </a:r>
          </a:p>
          <a:p>
            <a:pPr marL="971550" lvl="1" indent="-514350">
              <a:buFont typeface="Wingdings" pitchFamily="2" charset="2"/>
              <a:buChar char="q"/>
            </a:pPr>
            <a:r>
              <a:rPr lang="en-US" dirty="0" smtClean="0"/>
              <a:t>For the ASEAN integration, Cambodia has focused on TVET service for youth’s skill development in terms of labor force.</a:t>
            </a:r>
          </a:p>
          <a:p>
            <a:pPr marL="971550" lvl="1" indent="-514350">
              <a:buFont typeface="Wingdings" pitchFamily="2" charset="2"/>
              <a:buChar char="q"/>
            </a:pPr>
            <a:r>
              <a:rPr lang="en-US" dirty="0" smtClean="0"/>
              <a:t>Technical education, partially different from TVET, plays key role in changes in Cambodian workforce.</a:t>
            </a:r>
          </a:p>
          <a:p>
            <a:pPr marL="971550" lvl="1" indent="-514350">
              <a:buFont typeface="Wingdings" pitchFamily="2" charset="2"/>
              <a:buChar char="q"/>
            </a:pPr>
            <a:r>
              <a:rPr lang="en-US" dirty="0" smtClean="0"/>
              <a:t>Cambodia cooperated with KOICA to develop the Master Plan for Technical Education at Upper Secondary Level, curricula for accounting, agriculture, electricity, electronics, and textbooks for each trade.</a:t>
            </a:r>
          </a:p>
          <a:p>
            <a:pPr marL="971550" lvl="1" indent="-514350">
              <a:buFont typeface="Wingdings" pitchFamily="2" charset="2"/>
              <a:buChar char="q"/>
            </a:pPr>
            <a:r>
              <a:rPr lang="en-US" dirty="0" smtClean="0"/>
              <a:t>At lower secondary level, technical education focuses on vocational orientation, life skills and career guidance for students.</a:t>
            </a:r>
          </a:p>
        </p:txBody>
      </p:sp>
    </p:spTree>
    <p:extLst>
      <p:ext uri="{BB962C8B-B14F-4D97-AF65-F5344CB8AC3E}">
        <p14:creationId xmlns:p14="http://schemas.microsoft.com/office/powerpoint/2010/main" val="61251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</TotalTime>
  <Words>1046</Words>
  <Application>Microsoft Office PowerPoint</Application>
  <PresentationFormat>On-screen Show (4:3)</PresentationFormat>
  <Paragraphs>121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Book Antiqua</vt:lpstr>
      <vt:lpstr>Calibri</vt:lpstr>
      <vt:lpstr>DaunPenh</vt:lpstr>
      <vt:lpstr>Lucida Bright</vt:lpstr>
      <vt:lpstr>Lucida Sans</vt:lpstr>
      <vt:lpstr>Wingdings</vt:lpstr>
      <vt:lpstr>Wingdings 2</vt:lpstr>
      <vt:lpstr>Wingdings 3</vt:lpstr>
      <vt:lpstr>Apex</vt:lpstr>
      <vt:lpstr>Local practice of Science Education in Cambodia</vt:lpstr>
      <vt:lpstr>Content</vt:lpstr>
      <vt:lpstr>Country Figures</vt:lpstr>
      <vt:lpstr>PowerPoint Presentation</vt:lpstr>
      <vt:lpstr>Science Education</vt:lpstr>
      <vt:lpstr>Science Education</vt:lpstr>
      <vt:lpstr>Science Education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Education in Cambodia</dc:title>
  <dc:creator>Sinath</dc:creator>
  <cp:lastModifiedBy>TEP Sinath ទេព ស៊ីណាត</cp:lastModifiedBy>
  <cp:revision>28</cp:revision>
  <dcterms:created xsi:type="dcterms:W3CDTF">2017-11-16T15:39:33Z</dcterms:created>
  <dcterms:modified xsi:type="dcterms:W3CDTF">2017-12-18T02:18:49Z</dcterms:modified>
</cp:coreProperties>
</file>