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3" r:id="rId3"/>
    <p:sldId id="264" r:id="rId4"/>
    <p:sldId id="266" r:id="rId5"/>
    <p:sldId id="257" r:id="rId6"/>
    <p:sldId id="259" r:id="rId7"/>
    <p:sldId id="269" r:id="rId8"/>
    <p:sldId id="270" r:id="rId9"/>
    <p:sldId id="260" r:id="rId10"/>
    <p:sldId id="272" r:id="rId11"/>
    <p:sldId id="282" r:id="rId12"/>
    <p:sldId id="283" r:id="rId13"/>
    <p:sldId id="273" r:id="rId14"/>
    <p:sldId id="271" r:id="rId15"/>
    <p:sldId id="284" r:id="rId16"/>
    <p:sldId id="285" r:id="rId17"/>
    <p:sldId id="286" r:id="rId18"/>
    <p:sldId id="262" r:id="rId19"/>
    <p:sldId id="281" r:id="rId2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5A"/>
    <a:srgbClr val="006600"/>
    <a:srgbClr val="336600"/>
    <a:srgbClr val="33CC33"/>
    <a:srgbClr val="009900"/>
    <a:srgbClr val="33993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8D230F3-CF80-4859-8CE7-A43EE81993B5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706" autoAdjust="0"/>
  </p:normalViewPr>
  <p:slideViewPr>
    <p:cSldViewPr>
      <p:cViewPr varScale="1">
        <p:scale>
          <a:sx n="84" d="100"/>
          <a:sy n="84" d="100"/>
        </p:scale>
        <p:origin x="1402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E42CBE-C822-44B7-BD25-1E708E99B1B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B011AE36-AF1B-4033-8466-7BF8694E3D88}">
      <dgm:prSet phldrT="[文本]"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r>
            <a:rPr lang="en-US" altLang="zh-CN" dirty="0" smtClean="0">
              <a:solidFill>
                <a:schemeClr val="tx1"/>
              </a:solidFill>
            </a:rPr>
            <a:t>1900s</a:t>
          </a:r>
          <a:endParaRPr lang="zh-CN" altLang="en-US" dirty="0">
            <a:solidFill>
              <a:schemeClr val="tx1"/>
            </a:solidFill>
          </a:endParaRPr>
        </a:p>
      </dgm:t>
    </dgm:pt>
    <dgm:pt modelId="{0EFCC8EE-ACA1-4523-A1E6-E5B11A558659}" type="parTrans" cxnId="{656CBD44-A16F-422E-ADB3-30820990A24D}">
      <dgm:prSet/>
      <dgm:spPr/>
      <dgm:t>
        <a:bodyPr/>
        <a:lstStyle/>
        <a:p>
          <a:endParaRPr lang="zh-CN" altLang="en-US"/>
        </a:p>
      </dgm:t>
    </dgm:pt>
    <dgm:pt modelId="{4C6CE4E8-ED83-4CA2-A84A-9EC2FC9AFA72}" type="sibTrans" cxnId="{656CBD44-A16F-422E-ADB3-30820990A24D}">
      <dgm:prSet/>
      <dgm:spPr/>
      <dgm:t>
        <a:bodyPr/>
        <a:lstStyle/>
        <a:p>
          <a:endParaRPr lang="zh-CN" altLang="en-US"/>
        </a:p>
      </dgm:t>
    </dgm:pt>
    <dgm:pt modelId="{65226247-4242-4A30-A291-06FCDE22B29F}">
      <dgm:prSet phldrT="[文本]" custT="1"/>
      <dgm:spPr>
        <a:ln>
          <a:solidFill>
            <a:srgbClr val="336600"/>
          </a:solidFill>
        </a:ln>
      </dgm:spPr>
      <dgm:t>
        <a:bodyPr/>
        <a:lstStyle/>
        <a:p>
          <a:r>
            <a:rPr lang="en-US" altLang="zh-CN" sz="2000" dirty="0" smtClean="0"/>
            <a:t>Modern school system was first built in China </a:t>
          </a:r>
          <a:endParaRPr lang="zh-CN" altLang="en-US" sz="2000" dirty="0"/>
        </a:p>
      </dgm:t>
    </dgm:pt>
    <dgm:pt modelId="{A122049D-686F-4C6E-A4BA-F7FBC964B154}" type="parTrans" cxnId="{61FB5833-1784-48F9-81CE-8B261AE96E97}">
      <dgm:prSet/>
      <dgm:spPr/>
      <dgm:t>
        <a:bodyPr/>
        <a:lstStyle/>
        <a:p>
          <a:endParaRPr lang="zh-CN" altLang="en-US"/>
        </a:p>
      </dgm:t>
    </dgm:pt>
    <dgm:pt modelId="{0B7C7E95-8D2A-4E0A-8B81-E031A01DDF6A}" type="sibTrans" cxnId="{61FB5833-1784-48F9-81CE-8B261AE96E97}">
      <dgm:prSet/>
      <dgm:spPr/>
      <dgm:t>
        <a:bodyPr/>
        <a:lstStyle/>
        <a:p>
          <a:endParaRPr lang="zh-CN" altLang="en-US"/>
        </a:p>
      </dgm:t>
    </dgm:pt>
    <dgm:pt modelId="{9EF697C6-94DE-4A42-A2F6-EFAA0377CCB6}">
      <dgm:prSet phldrT="[文本]" custT="1"/>
      <dgm:spPr>
        <a:ln>
          <a:solidFill>
            <a:srgbClr val="336600"/>
          </a:solidFill>
        </a:ln>
      </dgm:spPr>
      <dgm:t>
        <a:bodyPr/>
        <a:lstStyle/>
        <a:p>
          <a:r>
            <a:rPr lang="en-US" altLang="zh-CN" sz="2000" dirty="0" smtClean="0"/>
            <a:t>1904, released a school regulation policy making physics, chemistry, and nature part of school curriculum</a:t>
          </a:r>
          <a:endParaRPr lang="zh-CN" altLang="en-US" sz="2000" dirty="0"/>
        </a:p>
      </dgm:t>
    </dgm:pt>
    <dgm:pt modelId="{57E47FBD-0E65-4222-9183-FA8014228EC6}" type="parTrans" cxnId="{B4081E7F-C68B-40FA-A8E9-1BB0C8534CDB}">
      <dgm:prSet/>
      <dgm:spPr/>
      <dgm:t>
        <a:bodyPr/>
        <a:lstStyle/>
        <a:p>
          <a:endParaRPr lang="zh-CN" altLang="en-US"/>
        </a:p>
      </dgm:t>
    </dgm:pt>
    <dgm:pt modelId="{AB3E62CD-174D-418A-B442-3745B4D63F7E}" type="sibTrans" cxnId="{B4081E7F-C68B-40FA-A8E9-1BB0C8534CDB}">
      <dgm:prSet/>
      <dgm:spPr/>
      <dgm:t>
        <a:bodyPr/>
        <a:lstStyle/>
        <a:p>
          <a:endParaRPr lang="zh-CN" altLang="en-US"/>
        </a:p>
      </dgm:t>
    </dgm:pt>
    <dgm:pt modelId="{DFC4A377-3E46-4BBE-A054-C32F80E482CC}">
      <dgm:prSet phldrT="[文本]"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r>
            <a:rPr lang="en-US" altLang="zh-CN" dirty="0" smtClean="0">
              <a:solidFill>
                <a:schemeClr val="tx1"/>
              </a:solidFill>
            </a:rPr>
            <a:t>1978-2000</a:t>
          </a:r>
          <a:endParaRPr lang="zh-CN" altLang="en-US" dirty="0">
            <a:solidFill>
              <a:schemeClr val="tx1"/>
            </a:solidFill>
          </a:endParaRPr>
        </a:p>
      </dgm:t>
    </dgm:pt>
    <dgm:pt modelId="{150E5BCE-E177-4938-8865-31F2862F7264}" type="parTrans" cxnId="{5E93B679-5AD8-4501-8148-F25E7C8602E9}">
      <dgm:prSet/>
      <dgm:spPr/>
      <dgm:t>
        <a:bodyPr/>
        <a:lstStyle/>
        <a:p>
          <a:endParaRPr lang="zh-CN" altLang="en-US"/>
        </a:p>
      </dgm:t>
    </dgm:pt>
    <dgm:pt modelId="{87B6DB5B-0D94-43E5-A712-C65FC5F713D2}" type="sibTrans" cxnId="{5E93B679-5AD8-4501-8148-F25E7C8602E9}">
      <dgm:prSet/>
      <dgm:spPr/>
      <dgm:t>
        <a:bodyPr/>
        <a:lstStyle/>
        <a:p>
          <a:endParaRPr lang="zh-CN" altLang="en-US"/>
        </a:p>
      </dgm:t>
    </dgm:pt>
    <dgm:pt modelId="{A19FE59A-707B-405F-9B73-ADC32884108D}">
      <dgm:prSet phldrT="[文本]" custT="1"/>
      <dgm:spPr>
        <a:ln>
          <a:solidFill>
            <a:srgbClr val="336600"/>
          </a:solidFill>
        </a:ln>
      </dgm:spPr>
      <dgm:t>
        <a:bodyPr/>
        <a:lstStyle/>
        <a:p>
          <a:r>
            <a:rPr lang="en-US" altLang="zh-CN" sz="2000" b="0" dirty="0" smtClean="0"/>
            <a:t>1978-1980s: elite oriented education system. prepare future scientists and engineers</a:t>
          </a:r>
          <a:endParaRPr lang="zh-CN" altLang="en-US" sz="2000" b="0" dirty="0"/>
        </a:p>
      </dgm:t>
    </dgm:pt>
    <dgm:pt modelId="{5705F2F5-4DEA-47BD-8474-65819F955C5B}" type="parTrans" cxnId="{058BA7CE-63C3-48A3-A03C-6EAF9F9399D9}">
      <dgm:prSet/>
      <dgm:spPr/>
      <dgm:t>
        <a:bodyPr/>
        <a:lstStyle/>
        <a:p>
          <a:endParaRPr lang="zh-CN" altLang="en-US"/>
        </a:p>
      </dgm:t>
    </dgm:pt>
    <dgm:pt modelId="{53F3076A-79F5-48F6-AECB-00413F0FCD41}" type="sibTrans" cxnId="{058BA7CE-63C3-48A3-A03C-6EAF9F9399D9}">
      <dgm:prSet/>
      <dgm:spPr/>
      <dgm:t>
        <a:bodyPr/>
        <a:lstStyle/>
        <a:p>
          <a:endParaRPr lang="zh-CN" altLang="en-US"/>
        </a:p>
      </dgm:t>
    </dgm:pt>
    <dgm:pt modelId="{AC6B416F-3C86-4F1A-8FC1-FDA67FEC3516}">
      <dgm:prSet phldrT="[文本]" custT="1"/>
      <dgm:spPr>
        <a:ln>
          <a:solidFill>
            <a:srgbClr val="336600"/>
          </a:solidFill>
        </a:ln>
      </dgm:spPr>
      <dgm:t>
        <a:bodyPr/>
        <a:lstStyle/>
        <a:p>
          <a:r>
            <a:rPr lang="en-US" altLang="en-US" sz="2000" b="0" dirty="0" smtClean="0"/>
            <a:t>1980-2000: mass education system. foundational scientific knowledge and basic science skills</a:t>
          </a:r>
          <a:endParaRPr lang="zh-CN" altLang="en-US" sz="2000" b="0" dirty="0"/>
        </a:p>
      </dgm:t>
    </dgm:pt>
    <dgm:pt modelId="{A2E1F90A-D986-4301-AF70-19ACD2C818D6}" type="parTrans" cxnId="{D88B0019-1DEC-47C4-A02C-358D2BBD68D3}">
      <dgm:prSet/>
      <dgm:spPr/>
      <dgm:t>
        <a:bodyPr/>
        <a:lstStyle/>
        <a:p>
          <a:endParaRPr lang="zh-CN" altLang="en-US"/>
        </a:p>
      </dgm:t>
    </dgm:pt>
    <dgm:pt modelId="{38F4385F-A747-4787-BDBD-32E6EEDCA605}" type="sibTrans" cxnId="{D88B0019-1DEC-47C4-A02C-358D2BBD68D3}">
      <dgm:prSet/>
      <dgm:spPr/>
      <dgm:t>
        <a:bodyPr/>
        <a:lstStyle/>
        <a:p>
          <a:endParaRPr lang="zh-CN" altLang="en-US"/>
        </a:p>
      </dgm:t>
    </dgm:pt>
    <dgm:pt modelId="{087AF247-4E12-4877-BD4E-ACA0BBCA66AF}">
      <dgm:prSet phldrT="[文本]"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r>
            <a:rPr lang="en-US" altLang="zh-CN" dirty="0" smtClean="0">
              <a:solidFill>
                <a:schemeClr val="tx1"/>
              </a:solidFill>
            </a:rPr>
            <a:t>2000-now</a:t>
          </a:r>
          <a:endParaRPr lang="zh-CN" altLang="en-US" dirty="0">
            <a:solidFill>
              <a:schemeClr val="tx1"/>
            </a:solidFill>
          </a:endParaRPr>
        </a:p>
      </dgm:t>
    </dgm:pt>
    <dgm:pt modelId="{50A6C1E7-71AB-49A1-AB85-131F5F3420AF}" type="parTrans" cxnId="{C9FA796D-7F44-4C5D-AC7E-6FD42ABC8773}">
      <dgm:prSet/>
      <dgm:spPr/>
      <dgm:t>
        <a:bodyPr/>
        <a:lstStyle/>
        <a:p>
          <a:endParaRPr lang="zh-CN" altLang="en-US"/>
        </a:p>
      </dgm:t>
    </dgm:pt>
    <dgm:pt modelId="{52170306-9063-4476-9160-4BFF55669783}" type="sibTrans" cxnId="{C9FA796D-7F44-4C5D-AC7E-6FD42ABC8773}">
      <dgm:prSet/>
      <dgm:spPr/>
      <dgm:t>
        <a:bodyPr/>
        <a:lstStyle/>
        <a:p>
          <a:endParaRPr lang="zh-CN" altLang="en-US"/>
        </a:p>
      </dgm:t>
    </dgm:pt>
    <dgm:pt modelId="{5C5DF2A8-E44D-45B7-95A3-7715022D8FFD}">
      <dgm:prSet phldrT="[文本]" custT="1"/>
      <dgm:spPr>
        <a:ln>
          <a:solidFill>
            <a:srgbClr val="336600"/>
          </a:solidFill>
        </a:ln>
      </dgm:spPr>
      <dgm:t>
        <a:bodyPr/>
        <a:lstStyle/>
        <a:p>
          <a:r>
            <a:rPr lang="en-US" altLang="en-US" sz="2000" dirty="0" smtClean="0"/>
            <a:t>Curriculum reform in pursuit of quality education: for scientific literacy of all students</a:t>
          </a:r>
          <a:r>
            <a:rPr lang="en-US" altLang="en-US" sz="2800" dirty="0" smtClean="0"/>
            <a:t>.</a:t>
          </a:r>
          <a:endParaRPr lang="zh-CN" altLang="en-US" sz="2800" dirty="0"/>
        </a:p>
      </dgm:t>
    </dgm:pt>
    <dgm:pt modelId="{9D33140F-8E54-407B-8595-74D385C2DD60}" type="parTrans" cxnId="{F6E1DD75-51FF-496D-89A4-869176000E92}">
      <dgm:prSet/>
      <dgm:spPr/>
      <dgm:t>
        <a:bodyPr/>
        <a:lstStyle/>
        <a:p>
          <a:endParaRPr lang="zh-CN" altLang="en-US"/>
        </a:p>
      </dgm:t>
    </dgm:pt>
    <dgm:pt modelId="{A37B46C9-3252-48EF-BB2F-5DB3B09C8265}" type="sibTrans" cxnId="{F6E1DD75-51FF-496D-89A4-869176000E92}">
      <dgm:prSet/>
      <dgm:spPr/>
      <dgm:t>
        <a:bodyPr/>
        <a:lstStyle/>
        <a:p>
          <a:endParaRPr lang="zh-CN" altLang="en-US"/>
        </a:p>
      </dgm:t>
    </dgm:pt>
    <dgm:pt modelId="{3F99C497-7CDC-4095-8DB9-EF4202EFA166}" type="pres">
      <dgm:prSet presAssocID="{95E42CBE-C822-44B7-BD25-1E708E99B1B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C8A9A34C-A878-4B21-8DEA-2A12ED55F496}" type="pres">
      <dgm:prSet presAssocID="{B011AE36-AF1B-4033-8466-7BF8694E3D88}" presName="composite" presStyleCnt="0"/>
      <dgm:spPr/>
    </dgm:pt>
    <dgm:pt modelId="{4FB1D607-5F26-45F0-9E79-EFE95F8D5527}" type="pres">
      <dgm:prSet presAssocID="{B011AE36-AF1B-4033-8466-7BF8694E3D8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3A7B3E8-393A-499C-9FD9-00DFB5E132F1}" type="pres">
      <dgm:prSet presAssocID="{B011AE36-AF1B-4033-8466-7BF8694E3D8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8BF512E-F4DD-4471-98DC-1AB5F568CED4}" type="pres">
      <dgm:prSet presAssocID="{4C6CE4E8-ED83-4CA2-A84A-9EC2FC9AFA72}" presName="sp" presStyleCnt="0"/>
      <dgm:spPr/>
    </dgm:pt>
    <dgm:pt modelId="{71C27942-5B02-4F0B-BDDF-A81F4B5C4144}" type="pres">
      <dgm:prSet presAssocID="{DFC4A377-3E46-4BBE-A054-C32F80E482CC}" presName="composite" presStyleCnt="0"/>
      <dgm:spPr/>
    </dgm:pt>
    <dgm:pt modelId="{A9F17247-B12E-4E74-9D3D-ADE928D3CA83}" type="pres">
      <dgm:prSet presAssocID="{DFC4A377-3E46-4BBE-A054-C32F80E482C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FEBDFED-1DCE-4FA9-94AE-63EC7E7444F1}" type="pres">
      <dgm:prSet presAssocID="{DFC4A377-3E46-4BBE-A054-C32F80E482CC}" presName="descendantText" presStyleLbl="alignAcc1" presStyleIdx="1" presStyleCnt="3" custScaleY="14291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D33ECFB-C9A5-4366-B87C-C8C5EB4540DA}" type="pres">
      <dgm:prSet presAssocID="{87B6DB5B-0D94-43E5-A712-C65FC5F713D2}" presName="sp" presStyleCnt="0"/>
      <dgm:spPr/>
    </dgm:pt>
    <dgm:pt modelId="{D6ABF855-2DCD-41E6-AB0D-F610B12BDF37}" type="pres">
      <dgm:prSet presAssocID="{087AF247-4E12-4877-BD4E-ACA0BBCA66AF}" presName="composite" presStyleCnt="0"/>
      <dgm:spPr/>
    </dgm:pt>
    <dgm:pt modelId="{37ABB2E0-558D-4D1C-AF50-C0C6E5252BD6}" type="pres">
      <dgm:prSet presAssocID="{087AF247-4E12-4877-BD4E-ACA0BBCA66A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D329D86-292C-4A99-AB0E-2221E072C78B}" type="pres">
      <dgm:prSet presAssocID="{087AF247-4E12-4877-BD4E-ACA0BBCA66A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058BA7CE-63C3-48A3-A03C-6EAF9F9399D9}" srcId="{DFC4A377-3E46-4BBE-A054-C32F80E482CC}" destId="{A19FE59A-707B-405F-9B73-ADC32884108D}" srcOrd="0" destOrd="0" parTransId="{5705F2F5-4DEA-47BD-8474-65819F955C5B}" sibTransId="{53F3076A-79F5-48F6-AECB-00413F0FCD41}"/>
    <dgm:cxn modelId="{656CBD44-A16F-422E-ADB3-30820990A24D}" srcId="{95E42CBE-C822-44B7-BD25-1E708E99B1B3}" destId="{B011AE36-AF1B-4033-8466-7BF8694E3D88}" srcOrd="0" destOrd="0" parTransId="{0EFCC8EE-ACA1-4523-A1E6-E5B11A558659}" sibTransId="{4C6CE4E8-ED83-4CA2-A84A-9EC2FC9AFA72}"/>
    <dgm:cxn modelId="{FABEFF77-0D58-427C-B448-96DC092DC3D9}" type="presOf" srcId="{65226247-4242-4A30-A291-06FCDE22B29F}" destId="{93A7B3E8-393A-499C-9FD9-00DFB5E132F1}" srcOrd="0" destOrd="0" presId="urn:microsoft.com/office/officeart/2005/8/layout/chevron2"/>
    <dgm:cxn modelId="{52C2FB00-38E6-48F3-8559-8E68913985B8}" type="presOf" srcId="{DFC4A377-3E46-4BBE-A054-C32F80E482CC}" destId="{A9F17247-B12E-4E74-9D3D-ADE928D3CA83}" srcOrd="0" destOrd="0" presId="urn:microsoft.com/office/officeart/2005/8/layout/chevron2"/>
    <dgm:cxn modelId="{D88B0019-1DEC-47C4-A02C-358D2BBD68D3}" srcId="{DFC4A377-3E46-4BBE-A054-C32F80E482CC}" destId="{AC6B416F-3C86-4F1A-8FC1-FDA67FEC3516}" srcOrd="1" destOrd="0" parTransId="{A2E1F90A-D986-4301-AF70-19ACD2C818D6}" sibTransId="{38F4385F-A747-4787-BDBD-32E6EEDCA605}"/>
    <dgm:cxn modelId="{61FB5833-1784-48F9-81CE-8B261AE96E97}" srcId="{B011AE36-AF1B-4033-8466-7BF8694E3D88}" destId="{65226247-4242-4A30-A291-06FCDE22B29F}" srcOrd="0" destOrd="0" parTransId="{A122049D-686F-4C6E-A4BA-F7FBC964B154}" sibTransId="{0B7C7E95-8D2A-4E0A-8B81-E031A01DDF6A}"/>
    <dgm:cxn modelId="{FDF9B520-9619-4915-A617-F034C0B70E60}" type="presOf" srcId="{9EF697C6-94DE-4A42-A2F6-EFAA0377CCB6}" destId="{93A7B3E8-393A-499C-9FD9-00DFB5E132F1}" srcOrd="0" destOrd="1" presId="urn:microsoft.com/office/officeart/2005/8/layout/chevron2"/>
    <dgm:cxn modelId="{5E93B679-5AD8-4501-8148-F25E7C8602E9}" srcId="{95E42CBE-C822-44B7-BD25-1E708E99B1B3}" destId="{DFC4A377-3E46-4BBE-A054-C32F80E482CC}" srcOrd="1" destOrd="0" parTransId="{150E5BCE-E177-4938-8865-31F2862F7264}" sibTransId="{87B6DB5B-0D94-43E5-A712-C65FC5F713D2}"/>
    <dgm:cxn modelId="{FFAFCADB-4ADA-4E90-9B3C-645733961D9F}" type="presOf" srcId="{95E42CBE-C822-44B7-BD25-1E708E99B1B3}" destId="{3F99C497-7CDC-4095-8DB9-EF4202EFA166}" srcOrd="0" destOrd="0" presId="urn:microsoft.com/office/officeart/2005/8/layout/chevron2"/>
    <dgm:cxn modelId="{DE406C80-A9FA-452E-8652-181A5D1A4EC1}" type="presOf" srcId="{5C5DF2A8-E44D-45B7-95A3-7715022D8FFD}" destId="{2D329D86-292C-4A99-AB0E-2221E072C78B}" srcOrd="0" destOrd="0" presId="urn:microsoft.com/office/officeart/2005/8/layout/chevron2"/>
    <dgm:cxn modelId="{F6E1DD75-51FF-496D-89A4-869176000E92}" srcId="{087AF247-4E12-4877-BD4E-ACA0BBCA66AF}" destId="{5C5DF2A8-E44D-45B7-95A3-7715022D8FFD}" srcOrd="0" destOrd="0" parTransId="{9D33140F-8E54-407B-8595-74D385C2DD60}" sibTransId="{A37B46C9-3252-48EF-BB2F-5DB3B09C8265}"/>
    <dgm:cxn modelId="{83C5C2CD-3911-4083-9E00-87FBEF86EE01}" type="presOf" srcId="{B011AE36-AF1B-4033-8466-7BF8694E3D88}" destId="{4FB1D607-5F26-45F0-9E79-EFE95F8D5527}" srcOrd="0" destOrd="0" presId="urn:microsoft.com/office/officeart/2005/8/layout/chevron2"/>
    <dgm:cxn modelId="{C9FA796D-7F44-4C5D-AC7E-6FD42ABC8773}" srcId="{95E42CBE-C822-44B7-BD25-1E708E99B1B3}" destId="{087AF247-4E12-4877-BD4E-ACA0BBCA66AF}" srcOrd="2" destOrd="0" parTransId="{50A6C1E7-71AB-49A1-AB85-131F5F3420AF}" sibTransId="{52170306-9063-4476-9160-4BFF55669783}"/>
    <dgm:cxn modelId="{5C74EE89-F860-440C-BE60-26A773C18F76}" type="presOf" srcId="{AC6B416F-3C86-4F1A-8FC1-FDA67FEC3516}" destId="{DFEBDFED-1DCE-4FA9-94AE-63EC7E7444F1}" srcOrd="0" destOrd="1" presId="urn:microsoft.com/office/officeart/2005/8/layout/chevron2"/>
    <dgm:cxn modelId="{B4081E7F-C68B-40FA-A8E9-1BB0C8534CDB}" srcId="{B011AE36-AF1B-4033-8466-7BF8694E3D88}" destId="{9EF697C6-94DE-4A42-A2F6-EFAA0377CCB6}" srcOrd="1" destOrd="0" parTransId="{57E47FBD-0E65-4222-9183-FA8014228EC6}" sibTransId="{AB3E62CD-174D-418A-B442-3745B4D63F7E}"/>
    <dgm:cxn modelId="{432D545A-650E-43BF-B2CA-884716FE8490}" type="presOf" srcId="{A19FE59A-707B-405F-9B73-ADC32884108D}" destId="{DFEBDFED-1DCE-4FA9-94AE-63EC7E7444F1}" srcOrd="0" destOrd="0" presId="urn:microsoft.com/office/officeart/2005/8/layout/chevron2"/>
    <dgm:cxn modelId="{F5D90111-35F0-4E90-8AB5-15B2D4E8EE60}" type="presOf" srcId="{087AF247-4E12-4877-BD4E-ACA0BBCA66AF}" destId="{37ABB2E0-558D-4D1C-AF50-C0C6E5252BD6}" srcOrd="0" destOrd="0" presId="urn:microsoft.com/office/officeart/2005/8/layout/chevron2"/>
    <dgm:cxn modelId="{F289D076-9CC3-4494-9986-7FD1524A76BB}" type="presParOf" srcId="{3F99C497-7CDC-4095-8DB9-EF4202EFA166}" destId="{C8A9A34C-A878-4B21-8DEA-2A12ED55F496}" srcOrd="0" destOrd="0" presId="urn:microsoft.com/office/officeart/2005/8/layout/chevron2"/>
    <dgm:cxn modelId="{19ACF369-5D17-4D14-811C-302FE8C356E5}" type="presParOf" srcId="{C8A9A34C-A878-4B21-8DEA-2A12ED55F496}" destId="{4FB1D607-5F26-45F0-9E79-EFE95F8D5527}" srcOrd="0" destOrd="0" presId="urn:microsoft.com/office/officeart/2005/8/layout/chevron2"/>
    <dgm:cxn modelId="{8FA6DD17-6A23-46C2-BFC1-1B3A3B637047}" type="presParOf" srcId="{C8A9A34C-A878-4B21-8DEA-2A12ED55F496}" destId="{93A7B3E8-393A-499C-9FD9-00DFB5E132F1}" srcOrd="1" destOrd="0" presId="urn:microsoft.com/office/officeart/2005/8/layout/chevron2"/>
    <dgm:cxn modelId="{6A5AD6C2-E37C-49A1-9875-29C5723C1F1C}" type="presParOf" srcId="{3F99C497-7CDC-4095-8DB9-EF4202EFA166}" destId="{78BF512E-F4DD-4471-98DC-1AB5F568CED4}" srcOrd="1" destOrd="0" presId="urn:microsoft.com/office/officeart/2005/8/layout/chevron2"/>
    <dgm:cxn modelId="{58F6108A-0F97-40EC-8262-FD0B01AD4C91}" type="presParOf" srcId="{3F99C497-7CDC-4095-8DB9-EF4202EFA166}" destId="{71C27942-5B02-4F0B-BDDF-A81F4B5C4144}" srcOrd="2" destOrd="0" presId="urn:microsoft.com/office/officeart/2005/8/layout/chevron2"/>
    <dgm:cxn modelId="{DB209990-4C3A-473F-A303-A564CF0C4771}" type="presParOf" srcId="{71C27942-5B02-4F0B-BDDF-A81F4B5C4144}" destId="{A9F17247-B12E-4E74-9D3D-ADE928D3CA83}" srcOrd="0" destOrd="0" presId="urn:microsoft.com/office/officeart/2005/8/layout/chevron2"/>
    <dgm:cxn modelId="{DF299928-789B-4ED9-B0CB-6905D6AA1D94}" type="presParOf" srcId="{71C27942-5B02-4F0B-BDDF-A81F4B5C4144}" destId="{DFEBDFED-1DCE-4FA9-94AE-63EC7E7444F1}" srcOrd="1" destOrd="0" presId="urn:microsoft.com/office/officeart/2005/8/layout/chevron2"/>
    <dgm:cxn modelId="{4C1DA35F-1490-4935-A646-86D4B0C607A7}" type="presParOf" srcId="{3F99C497-7CDC-4095-8DB9-EF4202EFA166}" destId="{8D33ECFB-C9A5-4366-B87C-C8C5EB4540DA}" srcOrd="3" destOrd="0" presId="urn:microsoft.com/office/officeart/2005/8/layout/chevron2"/>
    <dgm:cxn modelId="{E474A490-A7C5-4AA3-8214-754D5B2203F9}" type="presParOf" srcId="{3F99C497-7CDC-4095-8DB9-EF4202EFA166}" destId="{D6ABF855-2DCD-41E6-AB0D-F610B12BDF37}" srcOrd="4" destOrd="0" presId="urn:microsoft.com/office/officeart/2005/8/layout/chevron2"/>
    <dgm:cxn modelId="{7D234BA9-1A05-4ABC-A035-8F0351529C10}" type="presParOf" srcId="{D6ABF855-2DCD-41E6-AB0D-F610B12BDF37}" destId="{37ABB2E0-558D-4D1C-AF50-C0C6E5252BD6}" srcOrd="0" destOrd="0" presId="urn:microsoft.com/office/officeart/2005/8/layout/chevron2"/>
    <dgm:cxn modelId="{CE5B4A0C-39C4-491A-9404-984FB2A8E646}" type="presParOf" srcId="{D6ABF855-2DCD-41E6-AB0D-F610B12BDF37}" destId="{2D329D86-292C-4A99-AB0E-2221E072C78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3F6A05-12D3-45D0-AEC9-0F78AEF7911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438E05B5-F91F-481B-AAFB-F4DDA11CCE91}">
      <dgm:prSet phldrT="[文本]" custT="1"/>
      <dgm:spPr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  <a:ln>
          <a:solidFill>
            <a:srgbClr val="92D050"/>
          </a:solidFill>
        </a:ln>
      </dgm:spPr>
      <dgm:t>
        <a:bodyPr/>
        <a:lstStyle/>
        <a:p>
          <a:r>
            <a:rPr lang="en-US" altLang="zh-CN" sz="2400" dirty="0" smtClean="0">
              <a:solidFill>
                <a:schemeClr val="tx1"/>
              </a:solidFill>
            </a:rPr>
            <a:t>2.1 the world’s biggest science education system </a:t>
          </a:r>
          <a:endParaRPr lang="zh-CN" altLang="en-US" sz="2400" dirty="0">
            <a:solidFill>
              <a:schemeClr val="tx1"/>
            </a:solidFill>
          </a:endParaRPr>
        </a:p>
      </dgm:t>
    </dgm:pt>
    <dgm:pt modelId="{C575B65C-92FB-4F23-AA0E-656EF21B9CD1}" type="parTrans" cxnId="{532BF751-FDBF-47C2-A441-09D480DCE051}">
      <dgm:prSet/>
      <dgm:spPr/>
      <dgm:t>
        <a:bodyPr/>
        <a:lstStyle/>
        <a:p>
          <a:endParaRPr lang="zh-CN" altLang="en-US"/>
        </a:p>
      </dgm:t>
    </dgm:pt>
    <dgm:pt modelId="{7ACEBAA4-8277-4270-9008-2D1C7B75016F}" type="sibTrans" cxnId="{532BF751-FDBF-47C2-A441-09D480DCE051}">
      <dgm:prSet/>
      <dgm:spPr/>
      <dgm:t>
        <a:bodyPr/>
        <a:lstStyle/>
        <a:p>
          <a:endParaRPr lang="zh-CN" altLang="en-US"/>
        </a:p>
      </dgm:t>
    </dgm:pt>
    <dgm:pt modelId="{301BF043-EA41-42EB-8A70-A546280417E5}">
      <dgm:prSet phldrT="[文本]" custT="1"/>
      <dgm:spPr>
        <a:solidFill>
          <a:schemeClr val="bg1">
            <a:alpha val="90000"/>
          </a:schemeClr>
        </a:solidFill>
        <a:ln>
          <a:solidFill>
            <a:srgbClr val="92D050">
              <a:alpha val="90000"/>
            </a:srgbClr>
          </a:solidFill>
        </a:ln>
      </dgm:spPr>
      <dgm:t>
        <a:bodyPr/>
        <a:lstStyle/>
        <a:p>
          <a:pPr>
            <a:lnSpc>
              <a:spcPct val="150000"/>
            </a:lnSpc>
          </a:pPr>
          <a:r>
            <a:rPr lang="en-US" altLang="zh-CN" sz="1800" dirty="0" smtClean="0"/>
            <a:t>Undergraduate: 1,091,654</a:t>
          </a:r>
          <a:endParaRPr lang="zh-CN" altLang="en-US" sz="1800" dirty="0"/>
        </a:p>
      </dgm:t>
    </dgm:pt>
    <dgm:pt modelId="{21329B4E-F065-48B7-BAC1-3CAC0078D396}" type="sibTrans" cxnId="{775F95EF-9E53-4D86-8B0A-557082D42BEA}">
      <dgm:prSet/>
      <dgm:spPr/>
      <dgm:t>
        <a:bodyPr/>
        <a:lstStyle/>
        <a:p>
          <a:endParaRPr lang="zh-CN" altLang="en-US"/>
        </a:p>
      </dgm:t>
    </dgm:pt>
    <dgm:pt modelId="{866CD5D0-2ECF-495A-81B7-EAE67BC4EE3C}" type="parTrans" cxnId="{775F95EF-9E53-4D86-8B0A-557082D42BEA}">
      <dgm:prSet/>
      <dgm:spPr/>
      <dgm:t>
        <a:bodyPr/>
        <a:lstStyle/>
        <a:p>
          <a:endParaRPr lang="zh-CN" altLang="en-US"/>
        </a:p>
      </dgm:t>
    </dgm:pt>
    <dgm:pt modelId="{4AD03E3F-31E6-423A-8370-474C3AF4F1B1}">
      <dgm:prSet phldrT="[文本]" custT="1"/>
      <dgm:spPr>
        <a:solidFill>
          <a:schemeClr val="bg1">
            <a:alpha val="90000"/>
          </a:schemeClr>
        </a:solidFill>
        <a:ln>
          <a:solidFill>
            <a:srgbClr val="92D050">
              <a:alpha val="90000"/>
            </a:srgbClr>
          </a:solidFill>
        </a:ln>
      </dgm:spPr>
      <dgm:t>
        <a:bodyPr/>
        <a:lstStyle/>
        <a:p>
          <a:pPr>
            <a:lnSpc>
              <a:spcPct val="150000"/>
            </a:lnSpc>
          </a:pPr>
          <a:r>
            <a:rPr lang="en-US" altLang="zh-CN" sz="1800" dirty="0" smtClean="0"/>
            <a:t>special education schools: 48,125</a:t>
          </a:r>
          <a:endParaRPr lang="zh-CN" altLang="en-US" sz="1800" dirty="0"/>
        </a:p>
      </dgm:t>
    </dgm:pt>
    <dgm:pt modelId="{5985B3BA-C0AB-4A81-B9D5-8AE623C71206}" type="sibTrans" cxnId="{D27AEE63-D5E1-4832-9E90-AC249904E497}">
      <dgm:prSet/>
      <dgm:spPr/>
      <dgm:t>
        <a:bodyPr/>
        <a:lstStyle/>
        <a:p>
          <a:endParaRPr lang="zh-CN" altLang="en-US"/>
        </a:p>
      </dgm:t>
    </dgm:pt>
    <dgm:pt modelId="{AC03A565-B18F-46F4-9B40-0F8EAE17F48C}" type="parTrans" cxnId="{D27AEE63-D5E1-4832-9E90-AC249904E497}">
      <dgm:prSet/>
      <dgm:spPr/>
      <dgm:t>
        <a:bodyPr/>
        <a:lstStyle/>
        <a:p>
          <a:endParaRPr lang="zh-CN" altLang="en-US"/>
        </a:p>
      </dgm:t>
    </dgm:pt>
    <dgm:pt modelId="{EFE03519-9B4B-4384-BD70-8C9BFCDE9FC8}">
      <dgm:prSet phldrT="[文本]" custT="1"/>
      <dgm:spPr>
        <a:solidFill>
          <a:schemeClr val="bg1">
            <a:alpha val="90000"/>
          </a:schemeClr>
        </a:solidFill>
        <a:ln>
          <a:solidFill>
            <a:srgbClr val="92D050">
              <a:alpha val="90000"/>
            </a:srgbClr>
          </a:solidFill>
        </a:ln>
      </dgm:spPr>
      <dgm:t>
        <a:bodyPr/>
        <a:lstStyle/>
        <a:p>
          <a:pPr>
            <a:lnSpc>
              <a:spcPct val="150000"/>
            </a:lnSpc>
          </a:pPr>
          <a:r>
            <a:rPr lang="en-US" altLang="zh-CN" sz="1800" dirty="0" smtClean="0"/>
            <a:t>Senior secondary school: 1,670,720</a:t>
          </a:r>
          <a:endParaRPr lang="zh-CN" altLang="en-US" sz="1800" dirty="0"/>
        </a:p>
      </dgm:t>
    </dgm:pt>
    <dgm:pt modelId="{1925A087-6FC1-4BBA-9872-248A4789B659}" type="sibTrans" cxnId="{171DF68F-F6D4-4527-BAEC-BBE661ECC986}">
      <dgm:prSet/>
      <dgm:spPr/>
      <dgm:t>
        <a:bodyPr/>
        <a:lstStyle/>
        <a:p>
          <a:endParaRPr lang="zh-CN" altLang="en-US"/>
        </a:p>
      </dgm:t>
    </dgm:pt>
    <dgm:pt modelId="{D6AEC8D4-10A9-4C22-8632-C0C801CF1F2B}" type="parTrans" cxnId="{171DF68F-F6D4-4527-BAEC-BBE661ECC986}">
      <dgm:prSet/>
      <dgm:spPr/>
      <dgm:t>
        <a:bodyPr/>
        <a:lstStyle/>
        <a:p>
          <a:endParaRPr lang="zh-CN" altLang="en-US"/>
        </a:p>
      </dgm:t>
    </dgm:pt>
    <dgm:pt modelId="{C2AE571A-D4C9-43DC-8710-321AFBD8C65B}">
      <dgm:prSet phldrT="[文本]" custT="1"/>
      <dgm:spPr>
        <a:solidFill>
          <a:schemeClr val="bg1">
            <a:alpha val="90000"/>
          </a:schemeClr>
        </a:solidFill>
        <a:ln>
          <a:solidFill>
            <a:srgbClr val="92D050">
              <a:alpha val="90000"/>
            </a:srgbClr>
          </a:solidFill>
        </a:ln>
      </dgm:spPr>
      <dgm:t>
        <a:bodyPr/>
        <a:lstStyle/>
        <a:p>
          <a:pPr>
            <a:lnSpc>
              <a:spcPct val="150000"/>
            </a:lnSpc>
          </a:pPr>
          <a:r>
            <a:rPr lang="en-US" altLang="zh-CN" sz="1800" dirty="0" smtClean="0"/>
            <a:t>Junior secondary school: 3,488,430</a:t>
          </a:r>
          <a:endParaRPr lang="zh-CN" altLang="en-US" sz="1800" dirty="0"/>
        </a:p>
      </dgm:t>
    </dgm:pt>
    <dgm:pt modelId="{C609D2C9-B3F0-4681-BE11-7015FCAF5F7F}" type="sibTrans" cxnId="{21541355-B1F7-4DB0-BCBE-2EE9F6ED4E2E}">
      <dgm:prSet/>
      <dgm:spPr/>
      <dgm:t>
        <a:bodyPr/>
        <a:lstStyle/>
        <a:p>
          <a:endParaRPr lang="zh-CN" altLang="en-US"/>
        </a:p>
      </dgm:t>
    </dgm:pt>
    <dgm:pt modelId="{6E20C23D-BE66-4BCF-983C-7B62E34243F6}" type="parTrans" cxnId="{21541355-B1F7-4DB0-BCBE-2EE9F6ED4E2E}">
      <dgm:prSet/>
      <dgm:spPr/>
      <dgm:t>
        <a:bodyPr/>
        <a:lstStyle/>
        <a:p>
          <a:endParaRPr lang="zh-CN" altLang="en-US"/>
        </a:p>
      </dgm:t>
    </dgm:pt>
    <dgm:pt modelId="{55033BA8-859A-4C19-8748-A047EF31F485}">
      <dgm:prSet phldrT="[文本]" custT="1"/>
      <dgm:spPr>
        <a:solidFill>
          <a:schemeClr val="bg1">
            <a:alpha val="90000"/>
          </a:schemeClr>
        </a:solidFill>
        <a:ln>
          <a:solidFill>
            <a:srgbClr val="92D050">
              <a:alpha val="90000"/>
            </a:srgbClr>
          </a:solidFill>
        </a:ln>
      </dgm:spPr>
      <dgm:t>
        <a:bodyPr/>
        <a:lstStyle/>
        <a:p>
          <a:pPr>
            <a:lnSpc>
              <a:spcPct val="150000"/>
            </a:lnSpc>
          </a:pPr>
          <a:r>
            <a:rPr lang="en-US" altLang="zh-CN" sz="1800" dirty="0" smtClean="0"/>
            <a:t>Elementary school:5,633,906</a:t>
          </a:r>
          <a:endParaRPr lang="zh-CN" altLang="en-US" sz="1800" dirty="0"/>
        </a:p>
      </dgm:t>
    </dgm:pt>
    <dgm:pt modelId="{B5E00F98-7495-4B74-8096-BA8C5A3FFE2C}" type="sibTrans" cxnId="{08E47A21-3F1A-4BC5-9E80-8E559C1C7E7C}">
      <dgm:prSet/>
      <dgm:spPr/>
      <dgm:t>
        <a:bodyPr/>
        <a:lstStyle/>
        <a:p>
          <a:endParaRPr lang="zh-CN" altLang="en-US"/>
        </a:p>
      </dgm:t>
    </dgm:pt>
    <dgm:pt modelId="{DAE1069B-1421-431F-8AFA-1A809DF7FA0E}" type="parTrans" cxnId="{08E47A21-3F1A-4BC5-9E80-8E559C1C7E7C}">
      <dgm:prSet/>
      <dgm:spPr/>
      <dgm:t>
        <a:bodyPr/>
        <a:lstStyle/>
        <a:p>
          <a:endParaRPr lang="zh-CN" altLang="en-US"/>
        </a:p>
      </dgm:t>
    </dgm:pt>
    <dgm:pt modelId="{3F7FFCF1-2EB1-48EA-ABBF-8EC8BFBFEF2B}">
      <dgm:prSet phldrT="[文本]" custT="1"/>
      <dgm:spPr>
        <a:solidFill>
          <a:schemeClr val="bg1">
            <a:alpha val="90000"/>
          </a:schemeClr>
        </a:solidFill>
        <a:ln>
          <a:solidFill>
            <a:srgbClr val="92D050">
              <a:alpha val="90000"/>
            </a:srgbClr>
          </a:solidFill>
        </a:ln>
      </dgm:spPr>
      <dgm:t>
        <a:bodyPr/>
        <a:lstStyle/>
        <a:p>
          <a:pPr>
            <a:lnSpc>
              <a:spcPct val="150000"/>
            </a:lnSpc>
          </a:pPr>
          <a:r>
            <a:rPr lang="en-US" altLang="zh-CN" sz="1800" dirty="0" smtClean="0"/>
            <a:t>Pre-school: 1,844,148</a:t>
          </a:r>
          <a:endParaRPr lang="zh-CN" altLang="en-US" sz="1800" dirty="0"/>
        </a:p>
      </dgm:t>
    </dgm:pt>
    <dgm:pt modelId="{27D49A2F-0455-4703-8F08-B2F4AF03BB58}" type="sibTrans" cxnId="{1E9169A2-3536-454A-B868-77F2618A8797}">
      <dgm:prSet/>
      <dgm:spPr/>
      <dgm:t>
        <a:bodyPr/>
        <a:lstStyle/>
        <a:p>
          <a:endParaRPr lang="zh-CN" altLang="en-US"/>
        </a:p>
      </dgm:t>
    </dgm:pt>
    <dgm:pt modelId="{2343FDA1-51F4-4DBA-9CE8-D6FEDD3B6E2D}" type="parTrans" cxnId="{1E9169A2-3536-454A-B868-77F2618A8797}">
      <dgm:prSet/>
      <dgm:spPr/>
      <dgm:t>
        <a:bodyPr/>
        <a:lstStyle/>
        <a:p>
          <a:endParaRPr lang="zh-CN" altLang="en-US"/>
        </a:p>
      </dgm:t>
    </dgm:pt>
    <dgm:pt modelId="{62FF8730-C5CC-4354-8844-BA36A3065F9C}" type="pres">
      <dgm:prSet presAssocID="{273F6A05-12D3-45D0-AEC9-0F78AEF7911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ABB0BD63-4442-4D57-A0FC-E38779B667C6}" type="pres">
      <dgm:prSet presAssocID="{438E05B5-F91F-481B-AAFB-F4DDA11CCE91}" presName="composite" presStyleCnt="0"/>
      <dgm:spPr/>
    </dgm:pt>
    <dgm:pt modelId="{514F5CC3-A0BA-4E7B-9F96-CC10CF21CDDE}" type="pres">
      <dgm:prSet presAssocID="{438E05B5-F91F-481B-AAFB-F4DDA11CCE91}" presName="parTx" presStyleLbl="alignNode1" presStyleIdx="0" presStyleCnt="1" custScaleX="125197" custLinFactNeighborX="-555" custLinFactNeighborY="229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837DC83-6B1C-4B0C-8E0E-6A96046894AA}" type="pres">
      <dgm:prSet presAssocID="{438E05B5-F91F-481B-AAFB-F4DDA11CCE91}" presName="desTx" presStyleLbl="alignAccFollowNode1" presStyleIdx="0" presStyleCnt="1" custScaleX="126166" custLinFactNeighborX="-111" custLinFactNeighborY="307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B983DE6E-3AA6-497D-897A-EB141666BE26}" type="presOf" srcId="{438E05B5-F91F-481B-AAFB-F4DDA11CCE91}" destId="{514F5CC3-A0BA-4E7B-9F96-CC10CF21CDDE}" srcOrd="0" destOrd="0" presId="urn:microsoft.com/office/officeart/2005/8/layout/hList1"/>
    <dgm:cxn modelId="{C3948386-7ED2-4757-9F88-73E213B0472A}" type="presOf" srcId="{4AD03E3F-31E6-423A-8370-474C3AF4F1B1}" destId="{2837DC83-6B1C-4B0C-8E0E-6A96046894AA}" srcOrd="0" destOrd="4" presId="urn:microsoft.com/office/officeart/2005/8/layout/hList1"/>
    <dgm:cxn modelId="{751846C7-0C64-4C6A-98E8-F446EFFAB74D}" type="presOf" srcId="{273F6A05-12D3-45D0-AEC9-0F78AEF7911D}" destId="{62FF8730-C5CC-4354-8844-BA36A3065F9C}" srcOrd="0" destOrd="0" presId="urn:microsoft.com/office/officeart/2005/8/layout/hList1"/>
    <dgm:cxn modelId="{1E9169A2-3536-454A-B868-77F2618A8797}" srcId="{438E05B5-F91F-481B-AAFB-F4DDA11CCE91}" destId="{3F7FFCF1-2EB1-48EA-ABBF-8EC8BFBFEF2B}" srcOrd="0" destOrd="0" parTransId="{2343FDA1-51F4-4DBA-9CE8-D6FEDD3B6E2D}" sibTransId="{27D49A2F-0455-4703-8F08-B2F4AF03BB58}"/>
    <dgm:cxn modelId="{08E47A21-3F1A-4BC5-9E80-8E559C1C7E7C}" srcId="{438E05B5-F91F-481B-AAFB-F4DDA11CCE91}" destId="{55033BA8-859A-4C19-8748-A047EF31F485}" srcOrd="1" destOrd="0" parTransId="{DAE1069B-1421-431F-8AFA-1A809DF7FA0E}" sibTransId="{B5E00F98-7495-4B74-8096-BA8C5A3FFE2C}"/>
    <dgm:cxn modelId="{6AB593B9-1ECD-4CAD-989D-B8CD56250147}" type="presOf" srcId="{3F7FFCF1-2EB1-48EA-ABBF-8EC8BFBFEF2B}" destId="{2837DC83-6B1C-4B0C-8E0E-6A96046894AA}" srcOrd="0" destOrd="0" presId="urn:microsoft.com/office/officeart/2005/8/layout/hList1"/>
    <dgm:cxn modelId="{A967F473-5631-4D51-8E03-E5135C510FB7}" type="presOf" srcId="{EFE03519-9B4B-4384-BD70-8C9BFCDE9FC8}" destId="{2837DC83-6B1C-4B0C-8E0E-6A96046894AA}" srcOrd="0" destOrd="3" presId="urn:microsoft.com/office/officeart/2005/8/layout/hList1"/>
    <dgm:cxn modelId="{D27AEE63-D5E1-4832-9E90-AC249904E497}" srcId="{438E05B5-F91F-481B-AAFB-F4DDA11CCE91}" destId="{4AD03E3F-31E6-423A-8370-474C3AF4F1B1}" srcOrd="4" destOrd="0" parTransId="{AC03A565-B18F-46F4-9B40-0F8EAE17F48C}" sibTransId="{5985B3BA-C0AB-4A81-B9D5-8AE623C71206}"/>
    <dgm:cxn modelId="{171DF68F-F6D4-4527-BAEC-BBE661ECC986}" srcId="{438E05B5-F91F-481B-AAFB-F4DDA11CCE91}" destId="{EFE03519-9B4B-4384-BD70-8C9BFCDE9FC8}" srcOrd="3" destOrd="0" parTransId="{D6AEC8D4-10A9-4C22-8632-C0C801CF1F2B}" sibTransId="{1925A087-6FC1-4BBA-9872-248A4789B659}"/>
    <dgm:cxn modelId="{BA3FF10B-6F06-4102-B38A-91E24FC9E863}" type="presOf" srcId="{55033BA8-859A-4C19-8748-A047EF31F485}" destId="{2837DC83-6B1C-4B0C-8E0E-6A96046894AA}" srcOrd="0" destOrd="1" presId="urn:microsoft.com/office/officeart/2005/8/layout/hList1"/>
    <dgm:cxn modelId="{775F95EF-9E53-4D86-8B0A-557082D42BEA}" srcId="{438E05B5-F91F-481B-AAFB-F4DDA11CCE91}" destId="{301BF043-EA41-42EB-8A70-A546280417E5}" srcOrd="5" destOrd="0" parTransId="{866CD5D0-2ECF-495A-81B7-EAE67BC4EE3C}" sibTransId="{21329B4E-F065-48B7-BAC1-3CAC0078D396}"/>
    <dgm:cxn modelId="{532BF751-FDBF-47C2-A441-09D480DCE051}" srcId="{273F6A05-12D3-45D0-AEC9-0F78AEF7911D}" destId="{438E05B5-F91F-481B-AAFB-F4DDA11CCE91}" srcOrd="0" destOrd="0" parTransId="{C575B65C-92FB-4F23-AA0E-656EF21B9CD1}" sibTransId="{7ACEBAA4-8277-4270-9008-2D1C7B75016F}"/>
    <dgm:cxn modelId="{497384AD-8D44-4EF2-863D-FB37958BD99E}" type="presOf" srcId="{C2AE571A-D4C9-43DC-8710-321AFBD8C65B}" destId="{2837DC83-6B1C-4B0C-8E0E-6A96046894AA}" srcOrd="0" destOrd="2" presId="urn:microsoft.com/office/officeart/2005/8/layout/hList1"/>
    <dgm:cxn modelId="{21541355-B1F7-4DB0-BCBE-2EE9F6ED4E2E}" srcId="{438E05B5-F91F-481B-AAFB-F4DDA11CCE91}" destId="{C2AE571A-D4C9-43DC-8710-321AFBD8C65B}" srcOrd="2" destOrd="0" parTransId="{6E20C23D-BE66-4BCF-983C-7B62E34243F6}" sibTransId="{C609D2C9-B3F0-4681-BE11-7015FCAF5F7F}"/>
    <dgm:cxn modelId="{4313F5DD-D68D-4DD5-A7FE-63FFD1F83295}" type="presOf" srcId="{301BF043-EA41-42EB-8A70-A546280417E5}" destId="{2837DC83-6B1C-4B0C-8E0E-6A96046894AA}" srcOrd="0" destOrd="5" presId="urn:microsoft.com/office/officeart/2005/8/layout/hList1"/>
    <dgm:cxn modelId="{49E5265A-5F8C-4643-9E71-5753132735F3}" type="presParOf" srcId="{62FF8730-C5CC-4354-8844-BA36A3065F9C}" destId="{ABB0BD63-4442-4D57-A0FC-E38779B667C6}" srcOrd="0" destOrd="0" presId="urn:microsoft.com/office/officeart/2005/8/layout/hList1"/>
    <dgm:cxn modelId="{1DDA913F-4B32-4EBE-A02F-4F14A678CDB0}" type="presParOf" srcId="{ABB0BD63-4442-4D57-A0FC-E38779B667C6}" destId="{514F5CC3-A0BA-4E7B-9F96-CC10CF21CDDE}" srcOrd="0" destOrd="0" presId="urn:microsoft.com/office/officeart/2005/8/layout/hList1"/>
    <dgm:cxn modelId="{757417A4-620D-41AF-9161-F0801ED9C0BA}" type="presParOf" srcId="{ABB0BD63-4442-4D57-A0FC-E38779B667C6}" destId="{2837DC83-6B1C-4B0C-8E0E-6A96046894A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33D9D2-D07E-44E5-A460-0904502DD639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FFB1D946-DED7-4746-8A74-DB13D2A7DD57}">
      <dgm:prSet phldrT="[文本]" custT="1"/>
      <dgm:spPr>
        <a:solidFill>
          <a:srgbClr val="92D050"/>
        </a:solidFill>
      </dgm:spPr>
      <dgm:t>
        <a:bodyPr/>
        <a:lstStyle/>
        <a:p>
          <a:r>
            <a:rPr lang="en-US" altLang="zh-CN" sz="1800" dirty="0" smtClean="0">
              <a:solidFill>
                <a:schemeClr val="tx1"/>
              </a:solidFill>
              <a:latin typeface="Candara" pitchFamily="34" charset="0"/>
              <a:ea typeface="宋体" pitchFamily="2" charset="-122"/>
              <a:sym typeface="Candara" pitchFamily="34" charset="0"/>
            </a:rPr>
            <a:t>Promoting student pursue science</a:t>
          </a:r>
          <a:endParaRPr lang="zh-CN" altLang="en-US" sz="1800" dirty="0">
            <a:solidFill>
              <a:schemeClr val="tx1"/>
            </a:solidFill>
          </a:endParaRPr>
        </a:p>
      </dgm:t>
    </dgm:pt>
    <dgm:pt modelId="{14615C30-84F7-4D44-8C2F-3101C824AAED}" type="parTrans" cxnId="{92129AB5-D7BF-4E6B-ACCD-D34E1C118313}">
      <dgm:prSet/>
      <dgm:spPr/>
      <dgm:t>
        <a:bodyPr/>
        <a:lstStyle/>
        <a:p>
          <a:endParaRPr lang="zh-CN" altLang="en-US"/>
        </a:p>
      </dgm:t>
    </dgm:pt>
    <dgm:pt modelId="{B8589305-6022-4DBB-84E9-B513CF4AD0F0}" type="sibTrans" cxnId="{92129AB5-D7BF-4E6B-ACCD-D34E1C118313}">
      <dgm:prSet/>
      <dgm:spPr>
        <a:solidFill>
          <a:srgbClr val="92D050"/>
        </a:solidFill>
      </dgm:spPr>
      <dgm:t>
        <a:bodyPr/>
        <a:lstStyle/>
        <a:p>
          <a:endParaRPr lang="zh-CN" altLang="en-US"/>
        </a:p>
      </dgm:t>
    </dgm:pt>
    <dgm:pt modelId="{D4CAB434-2811-47C6-AC53-829381FB85FF}">
      <dgm:prSet phldrT="[文本]" custT="1"/>
      <dgm:spPr>
        <a:solidFill>
          <a:srgbClr val="33CC33"/>
        </a:solidFill>
      </dgm:spPr>
      <dgm:t>
        <a:bodyPr/>
        <a:lstStyle/>
        <a:p>
          <a:r>
            <a:rPr lang="en-US" altLang="zh-CN" sz="1800" dirty="0" smtClean="0">
              <a:solidFill>
                <a:schemeClr val="tx1"/>
              </a:solidFill>
              <a:latin typeface="Candara" pitchFamily="34" charset="0"/>
              <a:ea typeface="宋体" pitchFamily="2" charset="-122"/>
              <a:sym typeface="Candara" pitchFamily="34" charset="0"/>
            </a:rPr>
            <a:t>Cultivating science talents</a:t>
          </a:r>
          <a:endParaRPr lang="zh-CN" altLang="en-US" sz="1800" dirty="0">
            <a:solidFill>
              <a:schemeClr val="tx1"/>
            </a:solidFill>
          </a:endParaRPr>
        </a:p>
      </dgm:t>
    </dgm:pt>
    <dgm:pt modelId="{EC59F49C-6F0E-456E-AC62-CBEA08397765}" type="parTrans" cxnId="{6CC4A818-89CC-4769-B3B3-EA1C3676E062}">
      <dgm:prSet/>
      <dgm:spPr/>
      <dgm:t>
        <a:bodyPr/>
        <a:lstStyle/>
        <a:p>
          <a:endParaRPr lang="zh-CN" altLang="en-US"/>
        </a:p>
      </dgm:t>
    </dgm:pt>
    <dgm:pt modelId="{3194B19F-3BAA-42F4-8132-087B92420964}" type="sibTrans" cxnId="{6CC4A818-89CC-4769-B3B3-EA1C3676E062}">
      <dgm:prSet/>
      <dgm:spPr>
        <a:solidFill>
          <a:srgbClr val="33CC33"/>
        </a:solidFill>
      </dgm:spPr>
      <dgm:t>
        <a:bodyPr/>
        <a:lstStyle/>
        <a:p>
          <a:endParaRPr lang="zh-CN" altLang="en-US"/>
        </a:p>
      </dgm:t>
    </dgm:pt>
    <dgm:pt modelId="{493884C7-4036-468E-AC9A-B39FD9679C13}">
      <dgm:prSet phldrT="[文本]"/>
      <dgm:spPr>
        <a:solidFill>
          <a:srgbClr val="006600"/>
        </a:solidFill>
      </dgm:spPr>
      <dgm:t>
        <a:bodyPr/>
        <a:lstStyle/>
        <a:p>
          <a:r>
            <a:rPr lang="en-US" altLang="zh-CN" dirty="0" smtClean="0">
              <a:latin typeface="Candara" pitchFamily="34" charset="0"/>
              <a:ea typeface="宋体" pitchFamily="2" charset="-122"/>
              <a:sym typeface="Candara" pitchFamily="34" charset="0"/>
            </a:rPr>
            <a:t>Selecting science talents</a:t>
          </a:r>
          <a:endParaRPr lang="zh-CN" altLang="en-US" dirty="0"/>
        </a:p>
      </dgm:t>
    </dgm:pt>
    <dgm:pt modelId="{4B7D0676-21C3-42D1-AA8E-2B2DDD72E9D9}" type="parTrans" cxnId="{5ACE2FE1-F460-4F3E-B2F4-A06306828BFC}">
      <dgm:prSet/>
      <dgm:spPr/>
      <dgm:t>
        <a:bodyPr/>
        <a:lstStyle/>
        <a:p>
          <a:endParaRPr lang="zh-CN" altLang="en-US"/>
        </a:p>
      </dgm:t>
    </dgm:pt>
    <dgm:pt modelId="{EC07F692-0824-44B3-AD41-B28C78C07BEE}" type="sibTrans" cxnId="{5ACE2FE1-F460-4F3E-B2F4-A06306828BFC}">
      <dgm:prSet/>
      <dgm:spPr>
        <a:solidFill>
          <a:srgbClr val="006600"/>
        </a:solidFill>
      </dgm:spPr>
      <dgm:t>
        <a:bodyPr/>
        <a:lstStyle/>
        <a:p>
          <a:endParaRPr lang="zh-CN" altLang="en-US"/>
        </a:p>
      </dgm:t>
    </dgm:pt>
    <dgm:pt modelId="{64BAE0F6-0553-485D-A5EB-4499FE8F6DB0}" type="pres">
      <dgm:prSet presAssocID="{A133D9D2-D07E-44E5-A460-0904502DD63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AD54A15-9697-4110-AFFA-CAAFA7E5FDCA}" type="pres">
      <dgm:prSet presAssocID="{FFB1D946-DED7-4746-8A74-DB13D2A7DD57}" presName="gear1" presStyleLbl="node1" presStyleIdx="0" presStyleCnt="3" custLinFactNeighborX="19303" custLinFactNeighborY="11262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751B246-9462-4E96-9104-E861686D338E}" type="pres">
      <dgm:prSet presAssocID="{FFB1D946-DED7-4746-8A74-DB13D2A7DD57}" presName="gear1srcNode" presStyleLbl="node1" presStyleIdx="0" presStyleCnt="3"/>
      <dgm:spPr/>
      <dgm:t>
        <a:bodyPr/>
        <a:lstStyle/>
        <a:p>
          <a:endParaRPr lang="zh-CN" altLang="en-US"/>
        </a:p>
      </dgm:t>
    </dgm:pt>
    <dgm:pt modelId="{BF0816DE-80DF-417B-B660-3ECAA8AA888D}" type="pres">
      <dgm:prSet presAssocID="{FFB1D946-DED7-4746-8A74-DB13D2A7DD57}" presName="gear1dstNode" presStyleLbl="node1" presStyleIdx="0" presStyleCnt="3"/>
      <dgm:spPr/>
      <dgm:t>
        <a:bodyPr/>
        <a:lstStyle/>
        <a:p>
          <a:endParaRPr lang="zh-CN" altLang="en-US"/>
        </a:p>
      </dgm:t>
    </dgm:pt>
    <dgm:pt modelId="{B21ED8C4-272E-4BF4-8B48-E14ABD1766BC}" type="pres">
      <dgm:prSet presAssocID="{D4CAB434-2811-47C6-AC53-829381FB85FF}" presName="gear2" presStyleLbl="node1" presStyleIdx="1" presStyleCnt="3" custScaleX="111576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ED82E07-DCE4-4949-8DF2-A478EDEF91D3}" type="pres">
      <dgm:prSet presAssocID="{D4CAB434-2811-47C6-AC53-829381FB85FF}" presName="gear2srcNode" presStyleLbl="node1" presStyleIdx="1" presStyleCnt="3"/>
      <dgm:spPr/>
      <dgm:t>
        <a:bodyPr/>
        <a:lstStyle/>
        <a:p>
          <a:endParaRPr lang="zh-CN" altLang="en-US"/>
        </a:p>
      </dgm:t>
    </dgm:pt>
    <dgm:pt modelId="{5AB080F9-07AB-4F32-A562-BCC624798F00}" type="pres">
      <dgm:prSet presAssocID="{D4CAB434-2811-47C6-AC53-829381FB85FF}" presName="gear2dstNode" presStyleLbl="node1" presStyleIdx="1" presStyleCnt="3"/>
      <dgm:spPr/>
      <dgm:t>
        <a:bodyPr/>
        <a:lstStyle/>
        <a:p>
          <a:endParaRPr lang="zh-CN" altLang="en-US"/>
        </a:p>
      </dgm:t>
    </dgm:pt>
    <dgm:pt modelId="{71FC3784-80BC-4BCF-9BA2-5352AE535CA8}" type="pres">
      <dgm:prSet presAssocID="{493884C7-4036-468E-AC9A-B39FD9679C13}" presName="gear3" presStyleLbl="node1" presStyleIdx="2" presStyleCnt="3" custLinFactNeighborX="45434" custLinFactNeighborY="8255"/>
      <dgm:spPr/>
      <dgm:t>
        <a:bodyPr/>
        <a:lstStyle/>
        <a:p>
          <a:endParaRPr lang="zh-CN" altLang="en-US"/>
        </a:p>
      </dgm:t>
    </dgm:pt>
    <dgm:pt modelId="{5D61DCDA-1A6F-480E-8FFB-C0F42E8DA24E}" type="pres">
      <dgm:prSet presAssocID="{493884C7-4036-468E-AC9A-B39FD9679C13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DDC344C-25F1-4B1B-AA99-3B81CF1B0E7B}" type="pres">
      <dgm:prSet presAssocID="{493884C7-4036-468E-AC9A-B39FD9679C13}" presName="gear3srcNode" presStyleLbl="node1" presStyleIdx="2" presStyleCnt="3"/>
      <dgm:spPr/>
      <dgm:t>
        <a:bodyPr/>
        <a:lstStyle/>
        <a:p>
          <a:endParaRPr lang="zh-CN" altLang="en-US"/>
        </a:p>
      </dgm:t>
    </dgm:pt>
    <dgm:pt modelId="{52ED7276-78AE-49A0-9217-A44ACB940557}" type="pres">
      <dgm:prSet presAssocID="{493884C7-4036-468E-AC9A-B39FD9679C13}" presName="gear3dstNode" presStyleLbl="node1" presStyleIdx="2" presStyleCnt="3"/>
      <dgm:spPr/>
      <dgm:t>
        <a:bodyPr/>
        <a:lstStyle/>
        <a:p>
          <a:endParaRPr lang="zh-CN" altLang="en-US"/>
        </a:p>
      </dgm:t>
    </dgm:pt>
    <dgm:pt modelId="{72F719F7-B909-47EC-A747-BC19B9941089}" type="pres">
      <dgm:prSet presAssocID="{B8589305-6022-4DBB-84E9-B513CF4AD0F0}" presName="connector1" presStyleLbl="sibTrans2D1" presStyleIdx="0" presStyleCnt="3" custAng="5400000" custLinFactNeighborX="10827" custLinFactNeighborY="4315"/>
      <dgm:spPr/>
      <dgm:t>
        <a:bodyPr/>
        <a:lstStyle/>
        <a:p>
          <a:endParaRPr lang="zh-CN" altLang="en-US"/>
        </a:p>
      </dgm:t>
    </dgm:pt>
    <dgm:pt modelId="{0985589B-C8BD-4DA2-B0E0-DD449113D8F4}" type="pres">
      <dgm:prSet presAssocID="{3194B19F-3BAA-42F4-8132-087B92420964}" presName="connector2" presStyleLbl="sibTrans2D1" presStyleIdx="1" presStyleCnt="3" custAng="10800000" custLinFactNeighborX="6578" custLinFactNeighborY="11745"/>
      <dgm:spPr/>
      <dgm:t>
        <a:bodyPr/>
        <a:lstStyle/>
        <a:p>
          <a:endParaRPr lang="zh-CN" altLang="en-US"/>
        </a:p>
      </dgm:t>
    </dgm:pt>
    <dgm:pt modelId="{2E7AFBCC-CB32-407D-8A3E-B11187EDA846}" type="pres">
      <dgm:prSet presAssocID="{EC07F692-0824-44B3-AD41-B28C78C07BEE}" presName="connector3" presStyleLbl="sibTrans2D1" presStyleIdx="2" presStyleCnt="3" custLinFactNeighborX="36186" custLinFactNeighborY="18464"/>
      <dgm:spPr/>
      <dgm:t>
        <a:bodyPr/>
        <a:lstStyle/>
        <a:p>
          <a:endParaRPr lang="zh-CN" altLang="en-US"/>
        </a:p>
      </dgm:t>
    </dgm:pt>
  </dgm:ptLst>
  <dgm:cxnLst>
    <dgm:cxn modelId="{DCB8F374-9FB2-4065-86C4-613C9FF216AF}" type="presOf" srcId="{D4CAB434-2811-47C6-AC53-829381FB85FF}" destId="{5ED82E07-DCE4-4949-8DF2-A478EDEF91D3}" srcOrd="1" destOrd="0" presId="urn:microsoft.com/office/officeart/2005/8/layout/gear1"/>
    <dgm:cxn modelId="{CCE28C18-55F8-4C99-A17D-4D637FD1F937}" type="presOf" srcId="{493884C7-4036-468E-AC9A-B39FD9679C13}" destId="{5D61DCDA-1A6F-480E-8FFB-C0F42E8DA24E}" srcOrd="1" destOrd="0" presId="urn:microsoft.com/office/officeart/2005/8/layout/gear1"/>
    <dgm:cxn modelId="{5ACE2FE1-F460-4F3E-B2F4-A06306828BFC}" srcId="{A133D9D2-D07E-44E5-A460-0904502DD639}" destId="{493884C7-4036-468E-AC9A-B39FD9679C13}" srcOrd="2" destOrd="0" parTransId="{4B7D0676-21C3-42D1-AA8E-2B2DDD72E9D9}" sibTransId="{EC07F692-0824-44B3-AD41-B28C78C07BEE}"/>
    <dgm:cxn modelId="{CAFF8EAB-63CA-4457-A059-8D03DDD05C3A}" type="presOf" srcId="{FFB1D946-DED7-4746-8A74-DB13D2A7DD57}" destId="{BF0816DE-80DF-417B-B660-3ECAA8AA888D}" srcOrd="2" destOrd="0" presId="urn:microsoft.com/office/officeart/2005/8/layout/gear1"/>
    <dgm:cxn modelId="{7CD8564F-7D6A-427B-8876-D59A6359A401}" type="presOf" srcId="{FFB1D946-DED7-4746-8A74-DB13D2A7DD57}" destId="{EAD54A15-9697-4110-AFFA-CAAFA7E5FDCA}" srcOrd="0" destOrd="0" presId="urn:microsoft.com/office/officeart/2005/8/layout/gear1"/>
    <dgm:cxn modelId="{59AD9E02-6AE5-4CF6-B867-2169E2E20EE1}" type="presOf" srcId="{493884C7-4036-468E-AC9A-B39FD9679C13}" destId="{52ED7276-78AE-49A0-9217-A44ACB940557}" srcOrd="3" destOrd="0" presId="urn:microsoft.com/office/officeart/2005/8/layout/gear1"/>
    <dgm:cxn modelId="{6ADADA15-B28A-427E-B570-6DF088B7F646}" type="presOf" srcId="{3194B19F-3BAA-42F4-8132-087B92420964}" destId="{0985589B-C8BD-4DA2-B0E0-DD449113D8F4}" srcOrd="0" destOrd="0" presId="urn:microsoft.com/office/officeart/2005/8/layout/gear1"/>
    <dgm:cxn modelId="{92129AB5-D7BF-4E6B-ACCD-D34E1C118313}" srcId="{A133D9D2-D07E-44E5-A460-0904502DD639}" destId="{FFB1D946-DED7-4746-8A74-DB13D2A7DD57}" srcOrd="0" destOrd="0" parTransId="{14615C30-84F7-4D44-8C2F-3101C824AAED}" sibTransId="{B8589305-6022-4DBB-84E9-B513CF4AD0F0}"/>
    <dgm:cxn modelId="{786778A6-1500-4994-90EF-F0E170DA736A}" type="presOf" srcId="{D4CAB434-2811-47C6-AC53-829381FB85FF}" destId="{B21ED8C4-272E-4BF4-8B48-E14ABD1766BC}" srcOrd="0" destOrd="0" presId="urn:microsoft.com/office/officeart/2005/8/layout/gear1"/>
    <dgm:cxn modelId="{2D85F9F7-25B9-4A65-B49D-3282DBFD8AE9}" type="presOf" srcId="{493884C7-4036-468E-AC9A-B39FD9679C13}" destId="{5DDC344C-25F1-4B1B-AA99-3B81CF1B0E7B}" srcOrd="2" destOrd="0" presId="urn:microsoft.com/office/officeart/2005/8/layout/gear1"/>
    <dgm:cxn modelId="{E06BBCDC-149A-4926-9C40-4A3389134500}" type="presOf" srcId="{EC07F692-0824-44B3-AD41-B28C78C07BEE}" destId="{2E7AFBCC-CB32-407D-8A3E-B11187EDA846}" srcOrd="0" destOrd="0" presId="urn:microsoft.com/office/officeart/2005/8/layout/gear1"/>
    <dgm:cxn modelId="{8FC4E00A-3062-47F4-99E0-5A6C79276AFC}" type="presOf" srcId="{493884C7-4036-468E-AC9A-B39FD9679C13}" destId="{71FC3784-80BC-4BCF-9BA2-5352AE535CA8}" srcOrd="0" destOrd="0" presId="urn:microsoft.com/office/officeart/2005/8/layout/gear1"/>
    <dgm:cxn modelId="{140EE231-1BF9-45E3-A55F-8BEB2B89A2CE}" type="presOf" srcId="{FFB1D946-DED7-4746-8A74-DB13D2A7DD57}" destId="{4751B246-9462-4E96-9104-E861686D338E}" srcOrd="1" destOrd="0" presId="urn:microsoft.com/office/officeart/2005/8/layout/gear1"/>
    <dgm:cxn modelId="{737C8315-7F16-435D-840D-3E52BFFA4CD3}" type="presOf" srcId="{D4CAB434-2811-47C6-AC53-829381FB85FF}" destId="{5AB080F9-07AB-4F32-A562-BCC624798F00}" srcOrd="2" destOrd="0" presId="urn:microsoft.com/office/officeart/2005/8/layout/gear1"/>
    <dgm:cxn modelId="{C9532CE1-54DC-4D95-872A-D2BB130D480E}" type="presOf" srcId="{B8589305-6022-4DBB-84E9-B513CF4AD0F0}" destId="{72F719F7-B909-47EC-A747-BC19B9941089}" srcOrd="0" destOrd="0" presId="urn:microsoft.com/office/officeart/2005/8/layout/gear1"/>
    <dgm:cxn modelId="{27A57992-3038-4954-B8DD-072F00EC9875}" type="presOf" srcId="{A133D9D2-D07E-44E5-A460-0904502DD639}" destId="{64BAE0F6-0553-485D-A5EB-4499FE8F6DB0}" srcOrd="0" destOrd="0" presId="urn:microsoft.com/office/officeart/2005/8/layout/gear1"/>
    <dgm:cxn modelId="{6CC4A818-89CC-4769-B3B3-EA1C3676E062}" srcId="{A133D9D2-D07E-44E5-A460-0904502DD639}" destId="{D4CAB434-2811-47C6-AC53-829381FB85FF}" srcOrd="1" destOrd="0" parTransId="{EC59F49C-6F0E-456E-AC62-CBEA08397765}" sibTransId="{3194B19F-3BAA-42F4-8132-087B92420964}"/>
    <dgm:cxn modelId="{9E6CE56D-DF2C-453D-8A35-EB6D598DBBA6}" type="presParOf" srcId="{64BAE0F6-0553-485D-A5EB-4499FE8F6DB0}" destId="{EAD54A15-9697-4110-AFFA-CAAFA7E5FDCA}" srcOrd="0" destOrd="0" presId="urn:microsoft.com/office/officeart/2005/8/layout/gear1"/>
    <dgm:cxn modelId="{6E436806-E1FE-4188-B364-61C906A86267}" type="presParOf" srcId="{64BAE0F6-0553-485D-A5EB-4499FE8F6DB0}" destId="{4751B246-9462-4E96-9104-E861686D338E}" srcOrd="1" destOrd="0" presId="urn:microsoft.com/office/officeart/2005/8/layout/gear1"/>
    <dgm:cxn modelId="{88DD9500-6E54-4219-B885-DE234A30F58A}" type="presParOf" srcId="{64BAE0F6-0553-485D-A5EB-4499FE8F6DB0}" destId="{BF0816DE-80DF-417B-B660-3ECAA8AA888D}" srcOrd="2" destOrd="0" presId="urn:microsoft.com/office/officeart/2005/8/layout/gear1"/>
    <dgm:cxn modelId="{8AEFEEDA-2DC5-4BAE-9DA0-278E8F8BD37E}" type="presParOf" srcId="{64BAE0F6-0553-485D-A5EB-4499FE8F6DB0}" destId="{B21ED8C4-272E-4BF4-8B48-E14ABD1766BC}" srcOrd="3" destOrd="0" presId="urn:microsoft.com/office/officeart/2005/8/layout/gear1"/>
    <dgm:cxn modelId="{1C13829B-5F0A-4166-B21D-83701159247F}" type="presParOf" srcId="{64BAE0F6-0553-485D-A5EB-4499FE8F6DB0}" destId="{5ED82E07-DCE4-4949-8DF2-A478EDEF91D3}" srcOrd="4" destOrd="0" presId="urn:microsoft.com/office/officeart/2005/8/layout/gear1"/>
    <dgm:cxn modelId="{FAADD170-9F3E-4BD4-A7F4-A4C703406A5F}" type="presParOf" srcId="{64BAE0F6-0553-485D-A5EB-4499FE8F6DB0}" destId="{5AB080F9-07AB-4F32-A562-BCC624798F00}" srcOrd="5" destOrd="0" presId="urn:microsoft.com/office/officeart/2005/8/layout/gear1"/>
    <dgm:cxn modelId="{3F974E3D-C0D6-400D-98DE-ECC49BBE2B25}" type="presParOf" srcId="{64BAE0F6-0553-485D-A5EB-4499FE8F6DB0}" destId="{71FC3784-80BC-4BCF-9BA2-5352AE535CA8}" srcOrd="6" destOrd="0" presId="urn:microsoft.com/office/officeart/2005/8/layout/gear1"/>
    <dgm:cxn modelId="{2F18E2FF-3F56-42FA-9C0D-170B690DBCC8}" type="presParOf" srcId="{64BAE0F6-0553-485D-A5EB-4499FE8F6DB0}" destId="{5D61DCDA-1A6F-480E-8FFB-C0F42E8DA24E}" srcOrd="7" destOrd="0" presId="urn:microsoft.com/office/officeart/2005/8/layout/gear1"/>
    <dgm:cxn modelId="{E630B1E7-76BB-4B29-9FF0-BC6198B82E28}" type="presParOf" srcId="{64BAE0F6-0553-485D-A5EB-4499FE8F6DB0}" destId="{5DDC344C-25F1-4B1B-AA99-3B81CF1B0E7B}" srcOrd="8" destOrd="0" presId="urn:microsoft.com/office/officeart/2005/8/layout/gear1"/>
    <dgm:cxn modelId="{400D6BD1-EAD0-4A1B-A6BA-B8B25021015D}" type="presParOf" srcId="{64BAE0F6-0553-485D-A5EB-4499FE8F6DB0}" destId="{52ED7276-78AE-49A0-9217-A44ACB940557}" srcOrd="9" destOrd="0" presId="urn:microsoft.com/office/officeart/2005/8/layout/gear1"/>
    <dgm:cxn modelId="{3D841215-C817-414C-AA0B-7922D5AC18A7}" type="presParOf" srcId="{64BAE0F6-0553-485D-A5EB-4499FE8F6DB0}" destId="{72F719F7-B909-47EC-A747-BC19B9941089}" srcOrd="10" destOrd="0" presId="urn:microsoft.com/office/officeart/2005/8/layout/gear1"/>
    <dgm:cxn modelId="{5A8889C1-D5A2-4AB3-8734-B6BAA4F1388D}" type="presParOf" srcId="{64BAE0F6-0553-485D-A5EB-4499FE8F6DB0}" destId="{0985589B-C8BD-4DA2-B0E0-DD449113D8F4}" srcOrd="11" destOrd="0" presId="urn:microsoft.com/office/officeart/2005/8/layout/gear1"/>
    <dgm:cxn modelId="{255A5064-71C1-45A7-A264-E61FA2D7B67A}" type="presParOf" srcId="{64BAE0F6-0553-485D-A5EB-4499FE8F6DB0}" destId="{2E7AFBCC-CB32-407D-8A3E-B11187EDA84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B1D607-5F26-45F0-9E79-EFE95F8D5527}">
      <dsp:nvSpPr>
        <dsp:cNvPr id="0" name=""/>
        <dsp:cNvSpPr/>
      </dsp:nvSpPr>
      <dsp:spPr>
        <a:xfrm rot="5400000">
          <a:off x="-252481" y="257894"/>
          <a:ext cx="1683211" cy="1178248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 smtClean="0">
              <a:solidFill>
                <a:schemeClr val="tx1"/>
              </a:solidFill>
            </a:rPr>
            <a:t>1900s</a:t>
          </a:r>
          <a:endParaRPr lang="zh-CN" altLang="en-US" sz="2000" kern="1200" dirty="0">
            <a:solidFill>
              <a:schemeClr val="tx1"/>
            </a:solidFill>
          </a:endParaRPr>
        </a:p>
      </dsp:txBody>
      <dsp:txXfrm rot="-5400000">
        <a:off x="1" y="594536"/>
        <a:ext cx="1178248" cy="504963"/>
      </dsp:txXfrm>
    </dsp:sp>
    <dsp:sp modelId="{93A7B3E8-393A-499C-9FD9-00DFB5E132F1}">
      <dsp:nvSpPr>
        <dsp:cNvPr id="0" name=""/>
        <dsp:cNvSpPr/>
      </dsp:nvSpPr>
      <dsp:spPr>
        <a:xfrm rot="5400000">
          <a:off x="4295724" y="-3112063"/>
          <a:ext cx="1094087" cy="73290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33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2000" kern="1200" dirty="0" smtClean="0"/>
            <a:t>Modern school system was first built in China </a:t>
          </a:r>
          <a:endParaRPr lang="zh-CN" alt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2000" kern="1200" dirty="0" smtClean="0"/>
            <a:t>1904, released a school regulation policy making physics, chemistry, and nature part of school curriculum</a:t>
          </a:r>
          <a:endParaRPr lang="zh-CN" altLang="en-US" sz="2000" kern="1200" dirty="0"/>
        </a:p>
      </dsp:txBody>
      <dsp:txXfrm rot="-5400000">
        <a:off x="1178249" y="58821"/>
        <a:ext cx="7275630" cy="987269"/>
      </dsp:txXfrm>
    </dsp:sp>
    <dsp:sp modelId="{A9F17247-B12E-4E74-9D3D-ADE928D3CA83}">
      <dsp:nvSpPr>
        <dsp:cNvPr id="0" name=""/>
        <dsp:cNvSpPr/>
      </dsp:nvSpPr>
      <dsp:spPr>
        <a:xfrm rot="5400000">
          <a:off x="-252481" y="1992971"/>
          <a:ext cx="1683211" cy="1178248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 smtClean="0">
              <a:solidFill>
                <a:schemeClr val="tx1"/>
              </a:solidFill>
            </a:rPr>
            <a:t>1978-2000</a:t>
          </a:r>
          <a:endParaRPr lang="zh-CN" altLang="en-US" sz="2000" kern="1200" dirty="0">
            <a:solidFill>
              <a:schemeClr val="tx1"/>
            </a:solidFill>
          </a:endParaRPr>
        </a:p>
      </dsp:txBody>
      <dsp:txXfrm rot="-5400000">
        <a:off x="1" y="2329613"/>
        <a:ext cx="1178248" cy="504963"/>
      </dsp:txXfrm>
    </dsp:sp>
    <dsp:sp modelId="{DFEBDFED-1DCE-4FA9-94AE-63EC7E7444F1}">
      <dsp:nvSpPr>
        <dsp:cNvPr id="0" name=""/>
        <dsp:cNvSpPr/>
      </dsp:nvSpPr>
      <dsp:spPr>
        <a:xfrm rot="5400000">
          <a:off x="4060944" y="-1376986"/>
          <a:ext cx="1563648" cy="73290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33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2000" b="0" kern="1200" dirty="0" smtClean="0"/>
            <a:t>1978-1980s: elite oriented education system. prepare future scientists and engineers</a:t>
          </a:r>
          <a:endParaRPr lang="zh-CN" altLang="en-US" sz="2000" b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2000" b="0" kern="1200" dirty="0" smtClean="0"/>
            <a:t>1980-2000: mass education system. foundational scientific knowledge and basic science skills</a:t>
          </a:r>
          <a:endParaRPr lang="zh-CN" altLang="en-US" sz="2000" b="0" kern="1200" dirty="0"/>
        </a:p>
      </dsp:txBody>
      <dsp:txXfrm rot="-5400000">
        <a:off x="1178249" y="1582040"/>
        <a:ext cx="7252708" cy="1410986"/>
      </dsp:txXfrm>
    </dsp:sp>
    <dsp:sp modelId="{37ABB2E0-558D-4D1C-AF50-C0C6E5252BD6}">
      <dsp:nvSpPr>
        <dsp:cNvPr id="0" name=""/>
        <dsp:cNvSpPr/>
      </dsp:nvSpPr>
      <dsp:spPr>
        <a:xfrm rot="5400000">
          <a:off x="-252481" y="3493268"/>
          <a:ext cx="1683211" cy="1178248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 smtClean="0">
              <a:solidFill>
                <a:schemeClr val="tx1"/>
              </a:solidFill>
            </a:rPr>
            <a:t>2000-now</a:t>
          </a:r>
          <a:endParaRPr lang="zh-CN" altLang="en-US" sz="2000" kern="1200" dirty="0">
            <a:solidFill>
              <a:schemeClr val="tx1"/>
            </a:solidFill>
          </a:endParaRPr>
        </a:p>
      </dsp:txBody>
      <dsp:txXfrm rot="-5400000">
        <a:off x="1" y="3829910"/>
        <a:ext cx="1178248" cy="504963"/>
      </dsp:txXfrm>
    </dsp:sp>
    <dsp:sp modelId="{2D329D86-292C-4A99-AB0E-2221E072C78B}">
      <dsp:nvSpPr>
        <dsp:cNvPr id="0" name=""/>
        <dsp:cNvSpPr/>
      </dsp:nvSpPr>
      <dsp:spPr>
        <a:xfrm rot="5400000">
          <a:off x="4295724" y="123310"/>
          <a:ext cx="1094087" cy="73290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33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2000" kern="1200" dirty="0" smtClean="0"/>
            <a:t>Curriculum reform in pursuit of quality education: for scientific literacy of all students</a:t>
          </a:r>
          <a:r>
            <a:rPr lang="en-US" altLang="en-US" sz="2800" kern="1200" dirty="0" smtClean="0"/>
            <a:t>.</a:t>
          </a:r>
          <a:endParaRPr lang="zh-CN" altLang="en-US" sz="2800" kern="1200" dirty="0"/>
        </a:p>
      </dsp:txBody>
      <dsp:txXfrm rot="-5400000">
        <a:off x="1178249" y="3294195"/>
        <a:ext cx="7275630" cy="9872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4F5CC3-A0BA-4E7B-9F96-CC10CF21CDDE}">
      <dsp:nvSpPr>
        <dsp:cNvPr id="0" name=""/>
        <dsp:cNvSpPr/>
      </dsp:nvSpPr>
      <dsp:spPr>
        <a:xfrm>
          <a:off x="0" y="360077"/>
          <a:ext cx="6354561" cy="1555200"/>
        </a:xfrm>
        <a:prstGeom prst="rect">
          <a:avLst/>
        </a:prstGeom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kern="1200" dirty="0" smtClean="0">
              <a:solidFill>
                <a:schemeClr val="tx1"/>
              </a:solidFill>
            </a:rPr>
            <a:t>2.1 the world’s biggest science education system </a:t>
          </a:r>
          <a:endParaRPr lang="zh-CN" altLang="en-US" sz="2400" kern="1200" dirty="0">
            <a:solidFill>
              <a:schemeClr val="tx1"/>
            </a:solidFill>
          </a:endParaRPr>
        </a:p>
      </dsp:txBody>
      <dsp:txXfrm>
        <a:off x="0" y="360077"/>
        <a:ext cx="6354561" cy="1555200"/>
      </dsp:txXfrm>
    </dsp:sp>
    <dsp:sp modelId="{2837DC83-6B1C-4B0C-8E0E-6A96046894AA}">
      <dsp:nvSpPr>
        <dsp:cNvPr id="0" name=""/>
        <dsp:cNvSpPr/>
      </dsp:nvSpPr>
      <dsp:spPr>
        <a:xfrm>
          <a:off x="0" y="1561363"/>
          <a:ext cx="6403744" cy="2964599"/>
        </a:xfrm>
        <a:prstGeom prst="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rgbClr val="92D050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800" kern="1200" dirty="0" smtClean="0"/>
            <a:t>Pre-school: 1,844,148</a:t>
          </a:r>
          <a:endParaRPr lang="zh-CN" altLang="en-US" sz="1800" kern="1200" dirty="0"/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800" kern="1200" dirty="0" smtClean="0"/>
            <a:t>Elementary school:5,633,906</a:t>
          </a:r>
          <a:endParaRPr lang="zh-CN" altLang="en-US" sz="1800" kern="1200" dirty="0"/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800" kern="1200" dirty="0" smtClean="0"/>
            <a:t>Junior secondary school: 3,488,430</a:t>
          </a:r>
          <a:endParaRPr lang="zh-CN" altLang="en-US" sz="1800" kern="1200" dirty="0"/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800" kern="1200" dirty="0" smtClean="0"/>
            <a:t>Senior secondary school: 1,670,720</a:t>
          </a:r>
          <a:endParaRPr lang="zh-CN" altLang="en-US" sz="1800" kern="1200" dirty="0"/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800" kern="1200" dirty="0" smtClean="0"/>
            <a:t>special education schools: 48,125</a:t>
          </a:r>
          <a:endParaRPr lang="zh-CN" altLang="en-US" sz="1800" kern="1200" dirty="0"/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800" kern="1200" dirty="0" smtClean="0"/>
            <a:t>Undergraduate: 1,091,654</a:t>
          </a:r>
          <a:endParaRPr lang="zh-CN" altLang="en-US" sz="1800" kern="1200" dirty="0"/>
        </a:p>
      </dsp:txBody>
      <dsp:txXfrm>
        <a:off x="0" y="1561363"/>
        <a:ext cx="6403744" cy="29645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D54A15-9697-4110-AFFA-CAAFA7E5FDCA}">
      <dsp:nvSpPr>
        <dsp:cNvPr id="0" name=""/>
        <dsp:cNvSpPr/>
      </dsp:nvSpPr>
      <dsp:spPr>
        <a:xfrm>
          <a:off x="3286894" y="2307754"/>
          <a:ext cx="2820589" cy="2820589"/>
        </a:xfrm>
        <a:prstGeom prst="gear9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kern="1200" dirty="0" smtClean="0">
              <a:solidFill>
                <a:schemeClr val="tx1"/>
              </a:solidFill>
              <a:latin typeface="Candara" pitchFamily="34" charset="0"/>
              <a:ea typeface="宋体" pitchFamily="2" charset="-122"/>
              <a:sym typeface="Candara" pitchFamily="34" charset="0"/>
            </a:rPr>
            <a:t>Promoting student pursue science</a:t>
          </a:r>
          <a:endParaRPr lang="zh-CN" altLang="en-US" sz="1800" kern="1200" dirty="0">
            <a:solidFill>
              <a:schemeClr val="tx1"/>
            </a:solidFill>
          </a:endParaRPr>
        </a:p>
      </dsp:txBody>
      <dsp:txXfrm>
        <a:off x="3853958" y="2968464"/>
        <a:ext cx="1686461" cy="1449841"/>
      </dsp:txXfrm>
    </dsp:sp>
    <dsp:sp modelId="{B21ED8C4-272E-4BF4-8B48-E14ABD1766BC}">
      <dsp:nvSpPr>
        <dsp:cNvPr id="0" name=""/>
        <dsp:cNvSpPr/>
      </dsp:nvSpPr>
      <dsp:spPr>
        <a:xfrm>
          <a:off x="1037523" y="1641070"/>
          <a:ext cx="2288800" cy="2051337"/>
        </a:xfrm>
        <a:prstGeom prst="gear6">
          <a:avLst/>
        </a:prstGeom>
        <a:solidFill>
          <a:srgbClr val="33CC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kern="1200" dirty="0" smtClean="0">
              <a:solidFill>
                <a:schemeClr val="tx1"/>
              </a:solidFill>
              <a:latin typeface="Candara" pitchFamily="34" charset="0"/>
              <a:ea typeface="宋体" pitchFamily="2" charset="-122"/>
              <a:sym typeface="Candara" pitchFamily="34" charset="0"/>
            </a:rPr>
            <a:t>Cultivating science talents</a:t>
          </a:r>
          <a:endParaRPr lang="zh-CN" altLang="en-US" sz="1800" kern="1200" dirty="0">
            <a:solidFill>
              <a:schemeClr val="tx1"/>
            </a:solidFill>
          </a:endParaRPr>
        </a:p>
      </dsp:txBody>
      <dsp:txXfrm>
        <a:off x="1588471" y="2160622"/>
        <a:ext cx="1186904" cy="1012233"/>
      </dsp:txXfrm>
    </dsp:sp>
    <dsp:sp modelId="{71FC3784-80BC-4BCF-9BA2-5352AE535CA8}">
      <dsp:nvSpPr>
        <dsp:cNvPr id="0" name=""/>
        <dsp:cNvSpPr/>
      </dsp:nvSpPr>
      <dsp:spPr>
        <a:xfrm rot="20700000">
          <a:off x="3423618" y="429061"/>
          <a:ext cx="2009892" cy="2009892"/>
        </a:xfrm>
        <a:prstGeom prst="gear6">
          <a:avLst/>
        </a:prstGeom>
        <a:solidFill>
          <a:srgbClr val="00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100" kern="1200" dirty="0" smtClean="0">
              <a:latin typeface="Candara" pitchFamily="34" charset="0"/>
              <a:ea typeface="宋体" pitchFamily="2" charset="-122"/>
              <a:sym typeface="Candara" pitchFamily="34" charset="0"/>
            </a:rPr>
            <a:t>Selecting science talents</a:t>
          </a:r>
          <a:endParaRPr lang="zh-CN" altLang="en-US" sz="2100" kern="1200" dirty="0"/>
        </a:p>
      </dsp:txBody>
      <dsp:txXfrm rot="-20700000">
        <a:off x="3864447" y="869890"/>
        <a:ext cx="1128235" cy="1128235"/>
      </dsp:txXfrm>
    </dsp:sp>
    <dsp:sp modelId="{72F719F7-B909-47EC-A747-BC19B9941089}">
      <dsp:nvSpPr>
        <dsp:cNvPr id="0" name=""/>
        <dsp:cNvSpPr/>
      </dsp:nvSpPr>
      <dsp:spPr>
        <a:xfrm rot="5400000">
          <a:off x="2981723" y="2031985"/>
          <a:ext cx="3610354" cy="3610354"/>
        </a:xfrm>
        <a:prstGeom prst="circularArrow">
          <a:avLst>
            <a:gd name="adj1" fmla="val 4687"/>
            <a:gd name="adj2" fmla="val 299029"/>
            <a:gd name="adj3" fmla="val 2534718"/>
            <a:gd name="adj4" fmla="val 15821875"/>
            <a:gd name="adj5" fmla="val 5469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85589B-C8BD-4DA2-B0E0-DD449113D8F4}">
      <dsp:nvSpPr>
        <dsp:cNvPr id="0" name=""/>
        <dsp:cNvSpPr/>
      </dsp:nvSpPr>
      <dsp:spPr>
        <a:xfrm rot="10800000">
          <a:off x="965517" y="1491266"/>
          <a:ext cx="2623147" cy="262314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33CC3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7AFBCC-CB32-407D-8A3E-B11187EDA846}">
      <dsp:nvSpPr>
        <dsp:cNvPr id="0" name=""/>
        <dsp:cNvSpPr/>
      </dsp:nvSpPr>
      <dsp:spPr>
        <a:xfrm>
          <a:off x="2863746" y="303819"/>
          <a:ext cx="2828281" cy="282828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0066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E7AFE-E012-4014-9EFA-C31CF3FEFF02}" type="datetimeFigureOut">
              <a:rPr lang="zh-CN" altLang="en-US" smtClean="0"/>
              <a:pPr/>
              <a:t>2017/12/18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8B6412-86D8-4585-9CD4-17B92248A9F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60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B6412-86D8-4585-9CD4-17B92248A9FF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0541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Lucida Sans" panose="020B0602040502020204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7ED6C-72E6-4747-A49A-4C7946C06EBD}" type="datetime1">
              <a:rPr lang="zh-CN" altLang="en-US" smtClean="0"/>
              <a:pPr/>
              <a:t>2017/12/18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B3AE8-55F5-4A5A-AC27-EEF762099A6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468313" y="1412875"/>
            <a:ext cx="8207375" cy="0"/>
          </a:xfrm>
          <a:prstGeom prst="line">
            <a:avLst/>
          </a:prstGeom>
          <a:ln>
            <a:solidFill>
              <a:srgbClr val="00B050"/>
            </a:solidFill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b"/>
          <a:lstStyle/>
          <a:p>
            <a:endParaRPr lang="zh-CN" altLang="en-US"/>
          </a:p>
        </p:txBody>
      </p:sp>
      <p:pic>
        <p:nvPicPr>
          <p:cNvPr id="9" name="Picture 4" descr="C:\Documents and Settings\Administrator\桌面\绿色图标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714356"/>
            <a:ext cx="2109788" cy="51276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727EB-C6A3-4DDC-A4E1-532A77CDF7A2}" type="datetime1">
              <a:rPr lang="zh-CN" altLang="en-US" smtClean="0"/>
              <a:pPr/>
              <a:t>2017/12/18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B3AE8-55F5-4A5A-AC27-EEF762099A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0B9CB-A741-436E-B92D-67EC9B10B7D5}" type="datetime1">
              <a:rPr lang="zh-CN" altLang="en-US" smtClean="0"/>
              <a:pPr/>
              <a:t>2017/12/18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B3AE8-55F5-4A5A-AC27-EEF762099A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latin typeface="微软雅黑" pitchFamily="34" charset="-122"/>
                <a:ea typeface="微软雅黑" pitchFamily="34" charset="-122"/>
              </a:defRPr>
            </a:lvl1pPr>
            <a:lvl2pPr>
              <a:defRPr sz="2000">
                <a:latin typeface="微软雅黑" pitchFamily="34" charset="-122"/>
                <a:ea typeface="微软雅黑" pitchFamily="34" charset="-122"/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B66C2-4554-4924-9A53-30CA7E3CA03E}" type="datetime1">
              <a:rPr lang="zh-CN" altLang="en-US" smtClean="0"/>
              <a:pPr/>
              <a:t>2017/12/18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B3AE8-55F5-4A5A-AC27-EEF762099A6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0" name="Picture 4" descr="C:\Documents and Settings\Administrator\桌面\绿色图标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7940" y="6172128"/>
            <a:ext cx="2109788" cy="51276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AE5D-CBED-4993-A62F-5C83BDA17228}" type="datetime1">
              <a:rPr lang="zh-CN" altLang="en-US" smtClean="0"/>
              <a:pPr/>
              <a:t>2017/12/18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B3AE8-55F5-4A5A-AC27-EEF762099A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D1F9F-F1D6-4359-8A5C-F17AF5FB68FF}" type="datetime1">
              <a:rPr lang="zh-CN" altLang="en-US" smtClean="0"/>
              <a:pPr/>
              <a:t>2017/12/18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B3AE8-55F5-4A5A-AC27-EEF762099A6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Picture 4" descr="C:\Documents and Settings\Administrator\桌面\绿色图标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7940" y="6172128"/>
            <a:ext cx="2109788" cy="512762"/>
          </a:xfrm>
          <a:prstGeom prst="rect">
            <a:avLst/>
          </a:prstGeom>
          <a:noFill/>
        </p:spPr>
      </p:pic>
      <p:cxnSp>
        <p:nvCxnSpPr>
          <p:cNvPr id="10" name="直接连接符 9"/>
          <p:cNvCxnSpPr>
            <a:endCxn id="6" idx="0"/>
          </p:cNvCxnSpPr>
          <p:nvPr userDrawn="1"/>
        </p:nvCxnSpPr>
        <p:spPr>
          <a:xfrm rot="5400000">
            <a:off x="2143912" y="3928262"/>
            <a:ext cx="4856176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87E00-6FB3-4ED3-AE4E-7474C2A75686}" type="datetime1">
              <a:rPr lang="zh-CN" altLang="en-US" smtClean="0"/>
              <a:pPr/>
              <a:t>2017/12/18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B3AE8-55F5-4A5A-AC27-EEF762099A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ED9D-412C-4E5B-B917-EDDEB76737E1}" type="datetime1">
              <a:rPr lang="zh-CN" altLang="en-US" smtClean="0"/>
              <a:pPr/>
              <a:t>2017/12/18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B3AE8-55F5-4A5A-AC27-EEF762099A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0AA5-0C23-4FF3-A7AB-BB31CE4BE672}" type="datetime1">
              <a:rPr lang="zh-CN" altLang="en-US" smtClean="0"/>
              <a:pPr/>
              <a:t>2017/12/18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B3AE8-55F5-4A5A-AC27-EEF762099A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B7979-C109-4B81-B097-E040960B49CE}" type="datetime1">
              <a:rPr lang="zh-CN" altLang="en-US" smtClean="0"/>
              <a:pPr/>
              <a:t>2017/12/18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B3AE8-55F5-4A5A-AC27-EEF762099A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82984-3708-4EE9-AA9E-ADF81BE6FA65}" type="datetime1">
              <a:rPr lang="zh-CN" altLang="en-US" smtClean="0"/>
              <a:pPr/>
              <a:t>2017/12/18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B3AE8-55F5-4A5A-AC27-EEF762099A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2CAFB-8B51-488C-AFCB-0D370B48BD6C}" type="datetime1">
              <a:rPr lang="zh-CN" altLang="en-US" smtClean="0"/>
              <a:pPr/>
              <a:t>2017/12/18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B3AE8-55F5-4A5A-AC27-EEF762099A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11560" y="1700808"/>
            <a:ext cx="7772400" cy="1728192"/>
          </a:xfrm>
        </p:spPr>
        <p:txBody>
          <a:bodyPr>
            <a:normAutofit/>
          </a:bodyPr>
          <a:lstStyle/>
          <a:p>
            <a:r>
              <a:rPr lang="en-US" altLang="zh-C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Chinese </a:t>
            </a:r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Science </a:t>
            </a:r>
            <a:r>
              <a:rPr lang="en-US" altLang="zh-C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Education: Policy, Practice, </a:t>
            </a:r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and </a:t>
            </a:r>
            <a:r>
              <a:rPr lang="en-US" altLang="zh-C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Challenge</a:t>
            </a:r>
            <a:endParaRPr lang="zh-CN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ea typeface="Microsoft YaHei U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-72785" y="4293096"/>
            <a:ext cx="9217024" cy="1752600"/>
          </a:xfrm>
        </p:spPr>
        <p:txBody>
          <a:bodyPr>
            <a:normAutofit/>
          </a:bodyPr>
          <a:lstStyle/>
          <a:p>
            <a:r>
              <a:rPr lang="en-US" altLang="zh-CN" sz="2400" i="1" dirty="0">
                <a:solidFill>
                  <a:schemeClr val="tx1"/>
                </a:solidFill>
              </a:rPr>
              <a:t>Li </a:t>
            </a:r>
            <a:r>
              <a:rPr lang="en-US" altLang="zh-CN" sz="2400" i="1" dirty="0" err="1">
                <a:solidFill>
                  <a:schemeClr val="tx1"/>
                </a:solidFill>
              </a:rPr>
              <a:t>Xiuju</a:t>
            </a:r>
            <a:r>
              <a:rPr lang="en-US" altLang="zh-CN" sz="2400" i="1" dirty="0" smtClean="0">
                <a:solidFill>
                  <a:schemeClr val="tx1"/>
                </a:solidFill>
              </a:rPr>
              <a:t>, </a:t>
            </a:r>
            <a:r>
              <a:rPr lang="en-US" altLang="zh-CN" sz="2400" i="1" dirty="0" smtClean="0">
                <a:solidFill>
                  <a:schemeClr val="tx1"/>
                </a:solidFill>
              </a:rPr>
              <a:t>PhD.</a:t>
            </a:r>
          </a:p>
          <a:p>
            <a:r>
              <a:rPr lang="en-US" altLang="zh-CN" sz="2400" i="1" dirty="0" smtClean="0">
                <a:solidFill>
                  <a:schemeClr val="tx1"/>
                </a:solidFill>
              </a:rPr>
              <a:t>China Research Institute for Science Popularization</a:t>
            </a:r>
          </a:p>
          <a:p>
            <a:r>
              <a:rPr lang="en-US" altLang="zh-CN" sz="2400" i="1" dirty="0" smtClean="0">
                <a:solidFill>
                  <a:schemeClr val="tx1"/>
                </a:solidFill>
              </a:rPr>
              <a:t>18/12/2017</a:t>
            </a:r>
            <a:endParaRPr lang="zh-CN" altLang="en-US" sz="2400" i="1" dirty="0">
              <a:solidFill>
                <a:schemeClr val="tx1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B3AE8-55F5-4A5A-AC27-EEF762099A6D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4069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685" y="235930"/>
            <a:ext cx="4536504" cy="4525963"/>
          </a:xfrm>
        </p:spPr>
        <p:txBody>
          <a:bodyPr/>
          <a:lstStyle/>
          <a:p>
            <a:r>
              <a:rPr lang="en-US" altLang="zh-CN" dirty="0" smtClean="0"/>
              <a:t>Promoting students pursue science programs: </a:t>
            </a:r>
          </a:p>
          <a:p>
            <a:pPr lvl="1"/>
            <a:r>
              <a:rPr lang="en-US" altLang="zh-CN" dirty="0" smtClean="0">
                <a:solidFill>
                  <a:srgbClr val="336600"/>
                </a:solidFill>
              </a:rPr>
              <a:t>Science camps in the universities</a:t>
            </a:r>
          </a:p>
          <a:p>
            <a:pPr lvl="1"/>
            <a:r>
              <a:rPr lang="en-US" altLang="zh-CN" dirty="0" smtClean="0">
                <a:solidFill>
                  <a:srgbClr val="336600"/>
                </a:solidFill>
              </a:rPr>
              <a:t>Bridging science museums to school </a:t>
            </a:r>
          </a:p>
          <a:p>
            <a:pPr lvl="1"/>
            <a:r>
              <a:rPr lang="en-US" altLang="zh-CN" dirty="0" smtClean="0">
                <a:solidFill>
                  <a:srgbClr val="336600"/>
                </a:solidFill>
              </a:rPr>
              <a:t>Adolescent </a:t>
            </a:r>
            <a:r>
              <a:rPr lang="en-US" altLang="zh-CN" dirty="0">
                <a:solidFill>
                  <a:srgbClr val="336600"/>
                </a:solidFill>
              </a:rPr>
              <a:t>scientific investigation experience</a:t>
            </a:r>
            <a:endParaRPr lang="en-US" altLang="zh-CN" dirty="0" smtClean="0">
              <a:solidFill>
                <a:srgbClr val="336600"/>
              </a:solidFill>
            </a:endParaRPr>
          </a:p>
          <a:p>
            <a:pPr lvl="1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B3AE8-55F5-4A5A-AC27-EEF762099A6D}" type="slidenum">
              <a:rPr lang="zh-CN" altLang="en-US" smtClean="0"/>
              <a:pPr/>
              <a:t>10</a:t>
            </a:fld>
            <a:endParaRPr lang="zh-CN" altLang="en-US"/>
          </a:p>
        </p:txBody>
      </p:sp>
      <p:pic>
        <p:nvPicPr>
          <p:cNvPr id="5" name="image4.jpe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212386" y="3859907"/>
            <a:ext cx="3707904" cy="289388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6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859416" y="-59256"/>
            <a:ext cx="4413844" cy="3919163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8" y="3859907"/>
            <a:ext cx="5137079" cy="289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52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5A5A"/>
                </a:solidFill>
              </a:rPr>
              <a:t>Case 1:Biology class taken In the museum</a:t>
            </a:r>
            <a:endParaRPr lang="zh-CN" altLang="en-US" sz="3200" dirty="0">
              <a:solidFill>
                <a:srgbClr val="005A5A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0000" algn="just">
              <a:spcAft>
                <a:spcPts val="600"/>
              </a:spcAft>
            </a:pPr>
            <a:r>
              <a:rPr lang="en-US" dirty="0" smtClean="0"/>
              <a:t>Beijing Museum of Natural History promotes a “Biology class taken in the museum” suitable for junior high school students. </a:t>
            </a:r>
          </a:p>
          <a:p>
            <a:pPr marL="360000" algn="just">
              <a:spcAft>
                <a:spcPts val="600"/>
              </a:spcAft>
            </a:pPr>
            <a:r>
              <a:rPr lang="en-US" dirty="0" smtClean="0"/>
              <a:t>The “Biology class taken in the museum” program is for two hours every two weeks in Beijing Museum of Natural History , and the students learn from museum experts about subjects such as paleontology, entomology, microbiology, botany and ecology either in the museum or in other places.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 txBox="1">
            <a:spLocks noGrp="1"/>
          </p:cNvSpPr>
          <p:nvPr/>
        </p:nvSpPr>
        <p:spPr bwMode="auto">
          <a:xfrm>
            <a:off x="8675688" y="6453188"/>
            <a:ext cx="468312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EF947B02-11F5-410C-B7A4-E448E9723062}" type="slidenum">
              <a:rPr lang="zh-CN" altLang="en-US"/>
              <a:pPr/>
              <a:t>11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05618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026" name="Picture 2" descr="C:\Users\wlh\Desktop\001109b42f300a94b0bb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4786314" cy="3193776"/>
          </a:xfrm>
          <a:prstGeom prst="rect">
            <a:avLst/>
          </a:prstGeom>
          <a:noFill/>
        </p:spPr>
      </p:pic>
      <p:pic>
        <p:nvPicPr>
          <p:cNvPr id="1027" name="Picture 3" descr="C:\Users\wlh\Desktop\001109b42f300a94b0d1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0"/>
            <a:ext cx="4786314" cy="3193777"/>
          </a:xfrm>
          <a:prstGeom prst="rect">
            <a:avLst/>
          </a:prstGeom>
          <a:noFill/>
        </p:spPr>
      </p:pic>
      <p:pic>
        <p:nvPicPr>
          <p:cNvPr id="1028" name="Picture 4" descr="C:\Users\wlh\Desktop\001109b42f300a94b0b66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1425" y="3071811"/>
            <a:ext cx="5031806" cy="3357586"/>
          </a:xfrm>
          <a:prstGeom prst="rect">
            <a:avLst/>
          </a:prstGeom>
          <a:noFill/>
        </p:spPr>
      </p:pic>
      <p:sp>
        <p:nvSpPr>
          <p:cNvPr id="7" name="灯片编号占位符 3"/>
          <p:cNvSpPr txBox="1">
            <a:spLocks noGrp="1"/>
          </p:cNvSpPr>
          <p:nvPr/>
        </p:nvSpPr>
        <p:spPr bwMode="auto">
          <a:xfrm>
            <a:off x="8675688" y="6453188"/>
            <a:ext cx="468312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EF947B02-11F5-410C-B7A4-E448E9723062}" type="slidenum">
              <a:rPr lang="zh-CN" altLang="en-US"/>
              <a:pPr/>
              <a:t>12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08216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-324544" y="1124744"/>
            <a:ext cx="5031000" cy="4525963"/>
          </a:xfrm>
        </p:spPr>
        <p:txBody>
          <a:bodyPr/>
          <a:lstStyle/>
          <a:p>
            <a:r>
              <a:rPr lang="en-US" altLang="zh-CN" dirty="0" smtClean="0"/>
              <a:t>Cultivating science talents programs</a:t>
            </a:r>
          </a:p>
          <a:p>
            <a:pPr lvl="1"/>
            <a:r>
              <a:rPr lang="en-US" altLang="zh-CN" dirty="0">
                <a:solidFill>
                  <a:srgbClr val="336600"/>
                </a:solidFill>
                <a:sym typeface="Candara"/>
              </a:rPr>
              <a:t>The  Young Science Talent </a:t>
            </a:r>
            <a:r>
              <a:rPr lang="en-US" altLang="zh-CN" dirty="0" smtClean="0">
                <a:solidFill>
                  <a:srgbClr val="336600"/>
                </a:solidFill>
                <a:sym typeface="Candara"/>
              </a:rPr>
              <a:t>Program</a:t>
            </a:r>
          </a:p>
          <a:p>
            <a:pPr lvl="1"/>
            <a:endParaRPr lang="en-US" altLang="zh-CN" dirty="0">
              <a:sym typeface="Candara"/>
            </a:endParaRPr>
          </a:p>
          <a:p>
            <a:pPr lvl="1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B3AE8-55F5-4A5A-AC27-EEF762099A6D}" type="slidenum">
              <a:rPr lang="zh-CN" altLang="en-US" smtClean="0"/>
              <a:pPr/>
              <a:t>13</a:t>
            </a:fld>
            <a:endParaRPr lang="zh-CN" altLang="en-US"/>
          </a:p>
        </p:txBody>
      </p:sp>
      <p:pic>
        <p:nvPicPr>
          <p:cNvPr id="5" name="image1.jpeg" descr="D:\工作\2013\宣传\中心画册\资料\2013年青少年科技中心画册照片\高校科学营\大连理工大学分营营员在化学实验室做实验.jpg"/>
          <p:cNvPicPr>
            <a:picLocks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604452" y="767552"/>
            <a:ext cx="4538108" cy="3066830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122" y="3834382"/>
            <a:ext cx="4907438" cy="276043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4" y="3861048"/>
            <a:ext cx="4860032" cy="273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3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B3AE8-55F5-4A5A-AC27-EEF762099A6D}" type="slidenum">
              <a:rPr lang="zh-CN" altLang="en-US" smtClean="0"/>
              <a:pPr/>
              <a:t>14</a:t>
            </a:fld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>
          <a:xfrm>
            <a:off x="107504" y="764704"/>
            <a:ext cx="8686800" cy="2232248"/>
          </a:xfrm>
        </p:spPr>
        <p:txBody>
          <a:bodyPr>
            <a:normAutofit/>
          </a:bodyPr>
          <a:lstStyle/>
          <a:p>
            <a:r>
              <a:rPr lang="en-US" altLang="zh-CN" dirty="0"/>
              <a:t>Selecting science talents programs</a:t>
            </a:r>
          </a:p>
          <a:p>
            <a:pPr lvl="1"/>
            <a:r>
              <a:rPr lang="zh-CN" altLang="zh-CN" dirty="0">
                <a:solidFill>
                  <a:srgbClr val="336600"/>
                </a:solidFill>
                <a:latin typeface="Candara" pitchFamily="34" charset="0"/>
                <a:ea typeface="宋体" pitchFamily="2" charset="-122"/>
                <a:sym typeface="Candara" pitchFamily="34" charset="0"/>
              </a:rPr>
              <a:t>China Adolescent Science and Technology Innovation Contest (CASTIC)</a:t>
            </a:r>
          </a:p>
          <a:p>
            <a:pPr lvl="1"/>
            <a:r>
              <a:rPr lang="zh-CN" altLang="zh-CN" dirty="0">
                <a:solidFill>
                  <a:srgbClr val="336600"/>
                </a:solidFill>
                <a:latin typeface="Candara" pitchFamily="34" charset="0"/>
                <a:ea typeface="宋体" pitchFamily="2" charset="-122"/>
                <a:sym typeface="Candara" pitchFamily="34" charset="0"/>
              </a:rPr>
              <a:t>China Adolescent Robot Competition (CARC</a:t>
            </a:r>
            <a:r>
              <a:rPr lang="zh-CN" altLang="zh-CN" dirty="0" smtClean="0">
                <a:solidFill>
                  <a:srgbClr val="336600"/>
                </a:solidFill>
                <a:latin typeface="Candara" pitchFamily="34" charset="0"/>
                <a:ea typeface="宋体" pitchFamily="2" charset="-122"/>
                <a:sym typeface="Candara" pitchFamily="34" charset="0"/>
              </a:rPr>
              <a:t>)</a:t>
            </a:r>
            <a:endParaRPr lang="en-US" altLang="zh-CN" dirty="0" smtClean="0">
              <a:solidFill>
                <a:srgbClr val="336600"/>
              </a:solidFill>
              <a:latin typeface="Candara" pitchFamily="34" charset="0"/>
              <a:ea typeface="宋体" pitchFamily="2" charset="-122"/>
              <a:sym typeface="Candara" pitchFamily="34" charset="0"/>
            </a:endParaRPr>
          </a:p>
          <a:p>
            <a:pPr lvl="1"/>
            <a:r>
              <a:rPr lang="en-US" altLang="zh-CN" dirty="0">
                <a:solidFill>
                  <a:srgbClr val="336600"/>
                </a:solidFill>
                <a:latin typeface="Candara" pitchFamily="34" charset="0"/>
                <a:ea typeface="宋体" pitchFamily="2" charset="-122"/>
              </a:rPr>
              <a:t>Awards for Future Scientists (</a:t>
            </a:r>
            <a:r>
              <a:rPr lang="en-US" altLang="zh-CN" dirty="0" smtClean="0">
                <a:solidFill>
                  <a:srgbClr val="336600"/>
                </a:solidFill>
                <a:latin typeface="Candara" pitchFamily="34" charset="0"/>
                <a:ea typeface="宋体" pitchFamily="2" charset="-122"/>
              </a:rPr>
              <a:t>AFS)</a:t>
            </a:r>
          </a:p>
          <a:p>
            <a:pPr lvl="1"/>
            <a:r>
              <a:rPr lang="en-US" altLang="zh-CN" dirty="0" smtClean="0">
                <a:solidFill>
                  <a:srgbClr val="336600"/>
                </a:solidFill>
                <a:latin typeface="Candara" pitchFamily="34" charset="0"/>
                <a:ea typeface="宋体" pitchFamily="2" charset="-122"/>
              </a:rPr>
              <a:t>Science Olympiads</a:t>
            </a:r>
            <a:endParaRPr lang="en-US" altLang="zh-CN" dirty="0">
              <a:solidFill>
                <a:srgbClr val="336600"/>
              </a:solidFill>
              <a:latin typeface="Candara" pitchFamily="34" charset="0"/>
              <a:ea typeface="宋体" pitchFamily="2" charset="-122"/>
            </a:endParaRPr>
          </a:p>
          <a:p>
            <a:pPr marL="0" lvl="0" indent="0">
              <a:spcBef>
                <a:spcPts val="3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lang="en-US" altLang="zh-CN" dirty="0"/>
              <a:t>     </a:t>
            </a:r>
            <a:r>
              <a:rPr lang="en-US" altLang="zh-CN" dirty="0">
                <a:solidFill>
                  <a:srgbClr val="073E87"/>
                </a:solidFill>
              </a:rPr>
              <a:t> </a:t>
            </a:r>
            <a:endParaRPr lang="zh-CN" altLang="zh-CN" dirty="0">
              <a:solidFill>
                <a:srgbClr val="336600"/>
              </a:solidFill>
              <a:latin typeface="Candara" pitchFamily="34" charset="0"/>
              <a:ea typeface="宋体" pitchFamily="2" charset="-122"/>
              <a:sym typeface="Candara" pitchFamily="34" charset="0"/>
            </a:endParaRPr>
          </a:p>
          <a:p>
            <a:pPr lvl="1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55" y="3933056"/>
            <a:ext cx="9144000" cy="270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93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6. Assessing Students 'Scientific Literacy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CRISP science education team developed three assessing students 'scientific literacy tools for grade 4, grade 6, grade 8 students.</a:t>
            </a:r>
          </a:p>
          <a:p>
            <a:r>
              <a:rPr lang="en-US" altLang="zh-CN" dirty="0" smtClean="0"/>
              <a:t>The tools includes four parts: </a:t>
            </a:r>
            <a:r>
              <a:rPr lang="en-US" altLang="zh-CN" dirty="0"/>
              <a:t>physical sciences; life sciences; earth and space sciences; </a:t>
            </a:r>
            <a:r>
              <a:rPr lang="en-US" altLang="zh-CN" dirty="0" smtClean="0"/>
              <a:t>engineering and technology.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B3AE8-55F5-4A5A-AC27-EEF762099A6D}" type="slidenum">
              <a:rPr lang="zh-CN" altLang="en-US" smtClean="0"/>
              <a:pPr/>
              <a:t>15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062" y="3570478"/>
            <a:ext cx="5707875" cy="30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11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 smtClean="0"/>
              <a:t>for Life science, </a:t>
            </a:r>
            <a:r>
              <a:rPr lang="en-US" altLang="zh-CN" dirty="0" smtClean="0"/>
              <a:t>physical science </a:t>
            </a:r>
            <a:r>
              <a:rPr lang="en-US" altLang="zh-CN" dirty="0" smtClean="0"/>
              <a:t>and earth science, each part has </a:t>
            </a:r>
            <a:r>
              <a:rPr lang="en-US" altLang="zh-CN" dirty="0" smtClean="0"/>
              <a:t>10 items</a:t>
            </a:r>
            <a:r>
              <a:rPr lang="en-US" altLang="zh-CN" dirty="0" smtClean="0"/>
              <a:t>. For engineering and technology part, it has 4 </a:t>
            </a:r>
            <a:r>
              <a:rPr lang="en-US" altLang="zh-CN" dirty="0" smtClean="0"/>
              <a:t>items. 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Most of items are multiple choice, each part has 1 short answers item.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/>
              <a:t>In 2016, CRISP had finished two pilot surveys </a:t>
            </a:r>
            <a:r>
              <a:rPr lang="en-US" altLang="zh-CN" dirty="0" smtClean="0"/>
              <a:t>via </a:t>
            </a:r>
            <a:r>
              <a:rPr lang="en-US" altLang="zh-CN" dirty="0" smtClean="0"/>
              <a:t>paper and pencil in Beijing and Chongqing. We revised the three tools based on the pilot survey results.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/>
              <a:t>In 2017, CRISP did the surveys online in Beijing, Shanghai, Fujian, Zhejiang provinces. Now we just finished the survey. We will revised the tools and online system based on these results.</a:t>
            </a:r>
          </a:p>
          <a:p>
            <a:pPr>
              <a:lnSpc>
                <a:spcPct val="150000"/>
              </a:lnSpc>
            </a:pP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B3AE8-55F5-4A5A-AC27-EEF762099A6D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705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B3AE8-55F5-4A5A-AC27-EEF762099A6D}" type="slidenum">
              <a:rPr lang="zh-CN" altLang="en-US" smtClean="0"/>
              <a:pPr/>
              <a:t>17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3921"/>
            <a:ext cx="4526772" cy="339507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860427"/>
            <a:ext cx="5148064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8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6. Challenges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899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 smtClean="0"/>
              <a:t>Lack of science teachers: elementary science teachers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How to get a balanced development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/>
              <a:t>Further </a:t>
            </a:r>
            <a:r>
              <a:rPr lang="en-US" altLang="zh-CN" dirty="0"/>
              <a:t>deepening the collaboration between scientists and educators </a:t>
            </a:r>
            <a:br>
              <a:rPr lang="en-US" altLang="zh-CN" dirty="0"/>
            </a:b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B3AE8-55F5-4A5A-AC27-EEF762099A6D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498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your patience!</a:t>
            </a:r>
            <a:endParaRPr lang="zh-CN" alt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B3AE8-55F5-4A5A-AC27-EEF762099A6D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939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1. History of Chinese Science education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B3AE8-55F5-4A5A-AC27-EEF762099A6D}" type="slidenum">
              <a:rPr lang="zh-CN" altLang="en-US" smtClean="0"/>
              <a:pPr/>
              <a:t>2</a:t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331640" y="368368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>
                    <a:lumMod val="95000"/>
                  </a:schemeClr>
                </a:solidFill>
              </a:rPr>
              <a:t>1904</a:t>
            </a:r>
            <a:endParaRPr lang="zh-CN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12" name="内容占位符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9194849"/>
              </p:ext>
            </p:extLst>
          </p:nvPr>
        </p:nvGraphicFramePr>
        <p:xfrm>
          <a:off x="185749" y="1588308"/>
          <a:ext cx="8507288" cy="4929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963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200" dirty="0" smtClean="0"/>
              <a:t>2. Chinese Science Education System</a:t>
            </a:r>
            <a:endParaRPr lang="zh-CN" altLang="en-US" sz="32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B3AE8-55F5-4A5A-AC27-EEF762099A6D}" type="slidenum">
              <a:rPr lang="zh-CN" altLang="en-US" smtClean="0"/>
              <a:pPr/>
              <a:t>3</a:t>
            </a:fld>
            <a:endParaRPr lang="zh-CN" altLang="en-US"/>
          </a:p>
        </p:txBody>
      </p:sp>
      <p:graphicFrame>
        <p:nvGraphicFramePr>
          <p:cNvPr id="8" name="内容占位符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7182480"/>
              </p:ext>
            </p:extLst>
          </p:nvPr>
        </p:nvGraphicFramePr>
        <p:xfrm>
          <a:off x="1187624" y="1409440"/>
          <a:ext cx="640871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4833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552" y="95823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dirty="0"/>
              <a:t>2. Chinese Science Education </a:t>
            </a:r>
            <a:r>
              <a:rPr lang="en-US" altLang="zh-CN" dirty="0" smtClean="0"/>
              <a:t>System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B3AE8-55F5-4A5A-AC27-EEF762099A6D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5" name="燕尾形 84995"/>
          <p:cNvSpPr>
            <a:spLocks noChangeArrowheads="1"/>
          </p:cNvSpPr>
          <p:nvPr/>
        </p:nvSpPr>
        <p:spPr bwMode="auto">
          <a:xfrm rot="16200000" flipV="1">
            <a:off x="1367739" y="1233649"/>
            <a:ext cx="1066800" cy="1944216"/>
          </a:xfrm>
          <a:prstGeom prst="chevron">
            <a:avLst>
              <a:gd name="adj" fmla="val 34588"/>
            </a:avLst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  <a:scene3d>
            <a:camera prst="legacyPerspectiveBottom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rgbClr val="009999"/>
            </a:extrusionClr>
            <a:contourClr>
              <a:srgbClr val="A5DBDB"/>
            </a:contourClr>
          </a:sp3d>
          <a:extLst/>
        </p:spPr>
        <p:txBody>
          <a:bodyPr vert="vert270" anchor="ctr">
            <a:flatTx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Senior secondary school</a:t>
            </a: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" name="燕尾形 84995"/>
          <p:cNvSpPr>
            <a:spLocks noChangeArrowheads="1"/>
          </p:cNvSpPr>
          <p:nvPr/>
        </p:nvSpPr>
        <p:spPr bwMode="auto">
          <a:xfrm rot="16200000" flipV="1">
            <a:off x="1373700" y="2142970"/>
            <a:ext cx="1066800" cy="1932296"/>
          </a:xfrm>
          <a:prstGeom prst="chevron">
            <a:avLst>
              <a:gd name="adj" fmla="val 34588"/>
            </a:avLst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  <a:scene3d>
            <a:camera prst="legacyPerspectiveBottom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rgbClr val="009999"/>
            </a:extrusionClr>
            <a:contourClr>
              <a:srgbClr val="A5DBDB"/>
            </a:contourClr>
          </a:sp3d>
          <a:extLst/>
        </p:spPr>
        <p:txBody>
          <a:bodyPr vert="vert270" anchor="ctr">
            <a:flatTx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Junior secondary school</a:t>
            </a: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" name="燕尾形 84995"/>
          <p:cNvSpPr>
            <a:spLocks noChangeArrowheads="1"/>
          </p:cNvSpPr>
          <p:nvPr/>
        </p:nvSpPr>
        <p:spPr bwMode="auto">
          <a:xfrm rot="16200000" flipV="1">
            <a:off x="1373537" y="3989071"/>
            <a:ext cx="1136587" cy="2006848"/>
          </a:xfrm>
          <a:prstGeom prst="chevron">
            <a:avLst>
              <a:gd name="adj" fmla="val 34588"/>
            </a:avLst>
          </a:prstGeom>
          <a:solidFill>
            <a:srgbClr val="92D050"/>
          </a:solidFill>
          <a:ln>
            <a:noFill/>
          </a:ln>
          <a:scene3d>
            <a:camera prst="legacyPerspectiveBottom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rgbClr val="009999"/>
            </a:extrusionClr>
            <a:contourClr>
              <a:srgbClr val="A5DBDB"/>
            </a:contourClr>
          </a:sp3d>
          <a:extLst/>
        </p:spPr>
        <p:txBody>
          <a:bodyPr vert="vert270">
            <a:flatTx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kern="0" dirty="0" smtClean="0">
                <a:solidFill>
                  <a:srgbClr val="000000"/>
                </a:solidFill>
                <a:latin typeface="Arial"/>
              </a:rPr>
              <a:t>kindergarten</a:t>
            </a: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0" name="燕尾形 84995"/>
          <p:cNvSpPr>
            <a:spLocks noChangeArrowheads="1"/>
          </p:cNvSpPr>
          <p:nvPr/>
        </p:nvSpPr>
        <p:spPr bwMode="auto">
          <a:xfrm rot="16200000" flipV="1">
            <a:off x="1408625" y="3030130"/>
            <a:ext cx="1066800" cy="2006460"/>
          </a:xfrm>
          <a:prstGeom prst="chevron">
            <a:avLst>
              <a:gd name="adj" fmla="val 34588"/>
            </a:avLst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legacyPerspectiveBottom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rgbClr val="009999"/>
            </a:extrusionClr>
            <a:contourClr>
              <a:srgbClr val="A5DBDB"/>
            </a:contourClr>
          </a:sp3d>
          <a:extLst/>
        </p:spPr>
        <p:txBody>
          <a:bodyPr vert="vert270">
            <a:flatTx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Elementary school</a:t>
            </a: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2" name="文本框 85004"/>
          <p:cNvSpPr txBox="1">
            <a:spLocks noChangeArrowheads="1"/>
          </p:cNvSpPr>
          <p:nvPr/>
        </p:nvSpPr>
        <p:spPr bwMode="auto">
          <a:xfrm>
            <a:off x="2873247" y="2098660"/>
            <a:ext cx="37211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 b="1" dirty="0" smtClean="0">
                <a:solidFill>
                  <a:srgbClr val="1C1C1C"/>
                </a:solidFill>
                <a:cs typeface="Arial" panose="020B0604020202020204" pitchFamily="34" charset="0"/>
              </a:rPr>
              <a:t>Science: biology, physics, chemistry, earth science(grade 10-12)</a:t>
            </a:r>
            <a:endParaRPr lang="en-US" altLang="zh-CN" sz="1600" dirty="0">
              <a:solidFill>
                <a:srgbClr val="1C1C1C"/>
              </a:solidFill>
              <a:cs typeface="Arial" panose="020B0604020202020204" pitchFamily="34" charset="0"/>
            </a:endParaRPr>
          </a:p>
        </p:txBody>
      </p:sp>
      <p:sp>
        <p:nvSpPr>
          <p:cNvPr id="13" name="文本框 85004"/>
          <p:cNvSpPr txBox="1">
            <a:spLocks noChangeArrowheads="1"/>
          </p:cNvSpPr>
          <p:nvPr/>
        </p:nvSpPr>
        <p:spPr bwMode="auto">
          <a:xfrm>
            <a:off x="2879054" y="3050899"/>
            <a:ext cx="37211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 b="1" dirty="0" smtClean="0">
                <a:solidFill>
                  <a:srgbClr val="1C1C1C"/>
                </a:solidFill>
                <a:cs typeface="Arial" panose="020B0604020202020204" pitchFamily="34" charset="0"/>
              </a:rPr>
              <a:t>Science: biology, physics, chemistry, earth science (grade 7-9) </a:t>
            </a:r>
            <a:endParaRPr lang="en-US" altLang="zh-CN" sz="1600" dirty="0">
              <a:solidFill>
                <a:srgbClr val="1C1C1C"/>
              </a:solidFill>
              <a:cs typeface="Arial" panose="020B0604020202020204" pitchFamily="34" charset="0"/>
            </a:endParaRPr>
          </a:p>
        </p:txBody>
      </p:sp>
      <p:sp>
        <p:nvSpPr>
          <p:cNvPr id="14" name="文本框 85004"/>
          <p:cNvSpPr txBox="1">
            <a:spLocks noChangeArrowheads="1"/>
          </p:cNvSpPr>
          <p:nvPr/>
        </p:nvSpPr>
        <p:spPr bwMode="auto">
          <a:xfrm>
            <a:off x="2912155" y="4078803"/>
            <a:ext cx="37211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 b="1" dirty="0" smtClean="0">
                <a:solidFill>
                  <a:srgbClr val="1C1C1C"/>
                </a:solidFill>
                <a:cs typeface="Arial" panose="020B0604020202020204" pitchFamily="34" charset="0"/>
              </a:rPr>
              <a:t>Science (grade 1-6) </a:t>
            </a:r>
            <a:endParaRPr lang="en-US" altLang="zh-CN" sz="1600" dirty="0">
              <a:solidFill>
                <a:srgbClr val="1C1C1C"/>
              </a:solidFill>
              <a:cs typeface="Arial" panose="020B0604020202020204" pitchFamily="34" charset="0"/>
            </a:endParaRPr>
          </a:p>
        </p:txBody>
      </p:sp>
      <p:sp>
        <p:nvSpPr>
          <p:cNvPr id="15" name="左大括号 14"/>
          <p:cNvSpPr/>
          <p:nvPr/>
        </p:nvSpPr>
        <p:spPr>
          <a:xfrm>
            <a:off x="702663" y="2205757"/>
            <a:ext cx="82352" cy="2123209"/>
          </a:xfrm>
          <a:prstGeom prst="leftBrace">
            <a:avLst/>
          </a:prstGeom>
          <a:ln>
            <a:solidFill>
              <a:srgbClr val="33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-56971" y="2963097"/>
            <a:ext cx="1519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Basic education</a:t>
            </a:r>
            <a:endParaRPr lang="zh-CN" altLang="en-US" dirty="0"/>
          </a:p>
        </p:txBody>
      </p:sp>
      <p:sp>
        <p:nvSpPr>
          <p:cNvPr id="17" name="文本框 85004"/>
          <p:cNvSpPr txBox="1">
            <a:spLocks noChangeArrowheads="1"/>
          </p:cNvSpPr>
          <p:nvPr/>
        </p:nvSpPr>
        <p:spPr bwMode="auto">
          <a:xfrm>
            <a:off x="2954308" y="4992495"/>
            <a:ext cx="37211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 b="1" dirty="0" smtClean="0">
                <a:solidFill>
                  <a:srgbClr val="1C1C1C"/>
                </a:solidFill>
                <a:cs typeface="Arial" panose="020B0604020202020204" pitchFamily="34" charset="0"/>
              </a:rPr>
              <a:t>Science ( preschool)</a:t>
            </a:r>
            <a:endParaRPr lang="en-US" altLang="zh-CN" sz="1600" dirty="0">
              <a:solidFill>
                <a:srgbClr val="1C1C1C"/>
              </a:solidFill>
              <a:cs typeface="Arial" panose="020B0604020202020204" pitchFamily="34" charset="0"/>
            </a:endParaRPr>
          </a:p>
        </p:txBody>
      </p:sp>
      <p:sp>
        <p:nvSpPr>
          <p:cNvPr id="18" name="右大括号 17"/>
          <p:cNvSpPr/>
          <p:nvPr/>
        </p:nvSpPr>
        <p:spPr>
          <a:xfrm>
            <a:off x="6633255" y="2940030"/>
            <a:ext cx="243001" cy="1308050"/>
          </a:xfrm>
          <a:prstGeom prst="rightBrace">
            <a:avLst/>
          </a:prstGeom>
          <a:ln w="57150">
            <a:solidFill>
              <a:srgbClr val="33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6948264" y="3038295"/>
            <a:ext cx="1738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9 year- compulsory education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5641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3. Science Education 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olicies</a:t>
            </a:r>
            <a:endParaRPr lang="zh-CN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11728" lvl="1" indent="-409786">
              <a:lnSpc>
                <a:spcPct val="150000"/>
              </a:lnSpc>
              <a:buFont typeface="Wingdings" pitchFamily="2" charset="2"/>
              <a:buChar char="Ø"/>
              <a:defRPr sz="1800">
                <a:solidFill>
                  <a:srgbClr val="000000"/>
                </a:solidFill>
              </a:defRPr>
            </a:pPr>
            <a:r>
              <a:rPr lang="en-US" altLang="zh-CN" sz="2200" dirty="0" smtClean="0">
                <a:solidFill>
                  <a:srgbClr val="006600"/>
                </a:solidFill>
              </a:rPr>
              <a:t>Reform of the state curriculum of basic education </a:t>
            </a:r>
          </a:p>
          <a:p>
            <a:pPr marL="1111778" lvl="2" indent="-409786">
              <a:lnSpc>
                <a:spcPct val="150000"/>
              </a:lnSpc>
              <a:defRPr sz="1800">
                <a:solidFill>
                  <a:srgbClr val="000000"/>
                </a:solidFill>
              </a:defRPr>
            </a:pPr>
            <a:r>
              <a:rPr lang="en-US" altLang="zh-CN" sz="1800" dirty="0" smtClean="0"/>
              <a:t>2001, National </a:t>
            </a:r>
            <a:r>
              <a:rPr lang="en-US" altLang="zh-CN" sz="1800" dirty="0" smtClean="0"/>
              <a:t>Science Curriculum Standards For The Full Time Compulsory Education (Grades 3-6)(trial Version)</a:t>
            </a:r>
            <a:r>
              <a:rPr lang="en-US" altLang="zh-CN" sz="2600" dirty="0" smtClean="0"/>
              <a:t> </a:t>
            </a:r>
          </a:p>
          <a:p>
            <a:pPr marL="1111778" lvl="2" indent="-409786">
              <a:lnSpc>
                <a:spcPct val="150000"/>
              </a:lnSpc>
              <a:defRPr sz="1800">
                <a:solidFill>
                  <a:srgbClr val="000000"/>
                </a:solidFill>
              </a:defRPr>
            </a:pPr>
            <a:r>
              <a:rPr lang="en-US" altLang="zh-CN" sz="1800" dirty="0" smtClean="0">
                <a:solidFill>
                  <a:srgbClr val="000000"/>
                </a:solidFill>
              </a:rPr>
              <a:t>2017, National </a:t>
            </a:r>
            <a:r>
              <a:rPr lang="en-US" altLang="zh-CN" sz="1800" dirty="0">
                <a:solidFill>
                  <a:srgbClr val="000000"/>
                </a:solidFill>
              </a:rPr>
              <a:t>science curriculum standards for the full time compulsory education(grade 1-6)</a:t>
            </a:r>
          </a:p>
          <a:p>
            <a:pPr marL="711728" lvl="1" indent="-409786">
              <a:lnSpc>
                <a:spcPct val="150000"/>
              </a:lnSpc>
              <a:buFont typeface="Wingdings" pitchFamily="2" charset="2"/>
              <a:buChar char="Ø"/>
              <a:defRPr sz="1800">
                <a:solidFill>
                  <a:srgbClr val="000000"/>
                </a:solidFill>
              </a:defRPr>
            </a:pPr>
            <a:r>
              <a:rPr lang="en-US" altLang="zh-CN" sz="2200" dirty="0" smtClean="0">
                <a:solidFill>
                  <a:srgbClr val="006600"/>
                </a:solidFill>
              </a:rPr>
              <a:t>Outline of the National Scheme for Scientific Literacy (2006-2010-2020)</a:t>
            </a:r>
          </a:p>
          <a:p>
            <a:pPr marL="301942" lvl="1" indent="0">
              <a:buNone/>
              <a:defRPr sz="1800">
                <a:solidFill>
                  <a:srgbClr val="000000"/>
                </a:solidFill>
              </a:defRPr>
            </a:pPr>
            <a:endParaRPr lang="en-US" altLang="zh-CN" sz="2200" dirty="0">
              <a:solidFill>
                <a:srgbClr val="006600"/>
              </a:solidFill>
            </a:endParaRPr>
          </a:p>
          <a:p>
            <a:pPr marL="0" lvl="1" indent="301943">
              <a:buSzTx/>
              <a:buNone/>
              <a:defRPr sz="1800">
                <a:solidFill>
                  <a:srgbClr val="000000"/>
                </a:solidFill>
              </a:defRPr>
            </a:pPr>
            <a:endParaRPr lang="zh-CN" altLang="en-US" sz="2200" dirty="0">
              <a:solidFill>
                <a:srgbClr val="006600"/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B3AE8-55F5-4A5A-AC27-EEF762099A6D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843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Science Education Policies: Cultivating Science Teachers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11728" lvl="1" indent="-409786">
              <a:lnSpc>
                <a:spcPct val="150000"/>
              </a:lnSpc>
              <a:buFont typeface="Wingdings" pitchFamily="2" charset="2"/>
              <a:buChar char="Ø"/>
              <a:defRPr sz="1800">
                <a:solidFill>
                  <a:srgbClr val="000000"/>
                </a:solidFill>
              </a:defRPr>
            </a:pPr>
            <a:r>
              <a:rPr lang="en-US" altLang="zh-CN" sz="2200" dirty="0" smtClean="0">
                <a:solidFill>
                  <a:srgbClr val="006600"/>
                </a:solidFill>
              </a:rPr>
              <a:t>Pre-service teacher education</a:t>
            </a:r>
          </a:p>
          <a:p>
            <a:pPr marL="1216342" lvl="2" indent="-514350">
              <a:lnSpc>
                <a:spcPct val="150000"/>
              </a:lnSpc>
              <a:defRPr sz="1800">
                <a:solidFill>
                  <a:srgbClr val="000000"/>
                </a:solidFill>
              </a:defRPr>
            </a:pPr>
            <a:r>
              <a:rPr lang="en-US" altLang="zh-CN" sz="2600" dirty="0">
                <a:solidFill>
                  <a:srgbClr val="000000"/>
                </a:solidFill>
                <a:sym typeface="Candara"/>
              </a:rPr>
              <a:t>Free Normal Education</a:t>
            </a:r>
            <a:endParaRPr lang="en-US" altLang="zh-CN" sz="2600" dirty="0">
              <a:solidFill>
                <a:srgbClr val="000000"/>
              </a:solidFill>
            </a:endParaRPr>
          </a:p>
          <a:p>
            <a:pPr marL="711728" lvl="1" indent="-409786">
              <a:lnSpc>
                <a:spcPct val="150000"/>
              </a:lnSpc>
              <a:buFont typeface="Wingdings" pitchFamily="2" charset="2"/>
              <a:buChar char="Ø"/>
              <a:defRPr sz="1800">
                <a:solidFill>
                  <a:srgbClr val="000000"/>
                </a:solidFill>
              </a:defRPr>
            </a:pPr>
            <a:r>
              <a:rPr lang="en-US" altLang="zh-CN" sz="2200" dirty="0" smtClean="0">
                <a:solidFill>
                  <a:srgbClr val="006600"/>
                </a:solidFill>
              </a:rPr>
              <a:t>Professional development for in-service science teacher</a:t>
            </a:r>
          </a:p>
          <a:p>
            <a:pPr marL="1216342" lvl="2" indent="-514350">
              <a:defRPr sz="1800">
                <a:solidFill>
                  <a:srgbClr val="000000"/>
                </a:solidFill>
              </a:defRPr>
            </a:pPr>
            <a:r>
              <a:rPr lang="en-US" altLang="zh-CN" sz="2600" dirty="0" smtClean="0"/>
              <a:t>National Teacher Training Program</a:t>
            </a:r>
          </a:p>
          <a:p>
            <a:pPr marL="1216342" lvl="2" indent="-514350">
              <a:defRPr sz="1800">
                <a:solidFill>
                  <a:srgbClr val="000000"/>
                </a:solidFill>
              </a:defRPr>
            </a:pPr>
            <a:r>
              <a:rPr lang="en-US" altLang="zh-CN" sz="2600" dirty="0" smtClean="0">
                <a:sym typeface="Candara"/>
              </a:rPr>
              <a:t>Back </a:t>
            </a:r>
            <a:r>
              <a:rPr lang="en-US" altLang="zh-CN" sz="2600" dirty="0">
                <a:sym typeface="Candara"/>
              </a:rPr>
              <a:t>to the </a:t>
            </a:r>
            <a:r>
              <a:rPr lang="en-US" altLang="zh-CN" sz="2600" dirty="0" smtClean="0">
                <a:sym typeface="Candara"/>
              </a:rPr>
              <a:t>university—— </a:t>
            </a:r>
            <a:r>
              <a:rPr lang="en-US" altLang="zh-CN" sz="2600" dirty="0">
                <a:sym typeface="Candara"/>
              </a:rPr>
              <a:t>in-service professional development of science teachers in high </a:t>
            </a:r>
            <a:r>
              <a:rPr lang="en-US" altLang="zh-CN" sz="2600" dirty="0" smtClean="0">
                <a:sym typeface="Candara"/>
              </a:rPr>
              <a:t>schools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B3AE8-55F5-4A5A-AC27-EEF762099A6D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879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94457"/>
            <a:ext cx="8541254" cy="1143000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altLang="zh-CN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Curriculum System In A Secondary School </a:t>
            </a:r>
            <a:endParaRPr lang="zh-CN" altLang="en-US" sz="32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5610120" y="6857999"/>
            <a:ext cx="2133600" cy="365125"/>
          </a:xfrm>
        </p:spPr>
        <p:txBody>
          <a:bodyPr/>
          <a:lstStyle/>
          <a:p>
            <a:fld id="{119B3AE8-55F5-4A5A-AC27-EEF762099A6D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6" name="Rectangle 47"/>
          <p:cNvSpPr>
            <a:spLocks noChangeArrowheads="1"/>
          </p:cNvSpPr>
          <p:nvPr/>
        </p:nvSpPr>
        <p:spPr bwMode="auto">
          <a:xfrm>
            <a:off x="1641945" y="1987410"/>
            <a:ext cx="4191000" cy="703263"/>
          </a:xfrm>
          <a:prstGeom prst="rect">
            <a:avLst/>
          </a:prstGeom>
          <a:solidFill>
            <a:srgbClr val="99CC0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 panose="020B0604020202020204" pitchFamily="34" charset="0"/>
            </a:endParaRPr>
          </a:p>
        </p:txBody>
      </p:sp>
      <p:sp>
        <p:nvSpPr>
          <p:cNvPr id="7" name="Rectangle 48"/>
          <p:cNvSpPr>
            <a:spLocks noChangeArrowheads="1"/>
          </p:cNvSpPr>
          <p:nvPr/>
        </p:nvSpPr>
        <p:spPr bwMode="auto">
          <a:xfrm>
            <a:off x="1577502" y="2730572"/>
            <a:ext cx="4267200" cy="822325"/>
          </a:xfrm>
          <a:prstGeom prst="rect">
            <a:avLst/>
          </a:prstGeom>
          <a:solidFill>
            <a:srgbClr val="333399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 panose="020B0604020202020204" pitchFamily="34" charset="0"/>
            </a:endParaRPr>
          </a:p>
        </p:txBody>
      </p:sp>
      <p:sp>
        <p:nvSpPr>
          <p:cNvPr id="8" name="Rectangle 49"/>
          <p:cNvSpPr>
            <a:spLocks noChangeArrowheads="1"/>
          </p:cNvSpPr>
          <p:nvPr/>
        </p:nvSpPr>
        <p:spPr bwMode="auto">
          <a:xfrm>
            <a:off x="1577502" y="3559247"/>
            <a:ext cx="3810000" cy="817563"/>
          </a:xfrm>
          <a:prstGeom prst="rect">
            <a:avLst/>
          </a:prstGeom>
          <a:solidFill>
            <a:srgbClr val="99CC0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 panose="020B0604020202020204" pitchFamily="34" charset="0"/>
            </a:endParaRPr>
          </a:p>
        </p:txBody>
      </p:sp>
      <p:sp>
        <p:nvSpPr>
          <p:cNvPr id="9" name="Rectangle 50"/>
          <p:cNvSpPr>
            <a:spLocks noChangeArrowheads="1"/>
          </p:cNvSpPr>
          <p:nvPr/>
        </p:nvSpPr>
        <p:spPr bwMode="auto">
          <a:xfrm>
            <a:off x="1577502" y="4399035"/>
            <a:ext cx="3200400" cy="822325"/>
          </a:xfrm>
          <a:prstGeom prst="rect">
            <a:avLst/>
          </a:prstGeom>
          <a:solidFill>
            <a:srgbClr val="333399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 panose="020B0604020202020204" pitchFamily="34" charset="0"/>
            </a:endParaRPr>
          </a:p>
        </p:txBody>
      </p:sp>
      <p:sp>
        <p:nvSpPr>
          <p:cNvPr id="10" name="Rectangle 51"/>
          <p:cNvSpPr>
            <a:spLocks noChangeArrowheads="1"/>
          </p:cNvSpPr>
          <p:nvPr/>
        </p:nvSpPr>
        <p:spPr bwMode="auto">
          <a:xfrm>
            <a:off x="1577502" y="5237234"/>
            <a:ext cx="2514600" cy="806450"/>
          </a:xfrm>
          <a:prstGeom prst="rect">
            <a:avLst/>
          </a:prstGeom>
          <a:solidFill>
            <a:srgbClr val="99CC0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 panose="020B0604020202020204" pitchFamily="34" charset="0"/>
            </a:endParaRPr>
          </a:p>
        </p:txBody>
      </p:sp>
      <p:sp>
        <p:nvSpPr>
          <p:cNvPr id="11" name="Line 52"/>
          <p:cNvSpPr>
            <a:spLocks noChangeShapeType="1"/>
          </p:cNvSpPr>
          <p:nvPr/>
        </p:nvSpPr>
        <p:spPr bwMode="auto">
          <a:xfrm flipH="1">
            <a:off x="1577502" y="6038921"/>
            <a:ext cx="1854200" cy="1588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2" name="Line 53"/>
          <p:cNvSpPr>
            <a:spLocks noChangeShapeType="1"/>
          </p:cNvSpPr>
          <p:nvPr/>
        </p:nvSpPr>
        <p:spPr bwMode="auto">
          <a:xfrm flipH="1">
            <a:off x="1577503" y="5227710"/>
            <a:ext cx="2392363" cy="1587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3" name="Line 54"/>
          <p:cNvSpPr>
            <a:spLocks noChangeShapeType="1"/>
          </p:cNvSpPr>
          <p:nvPr/>
        </p:nvSpPr>
        <p:spPr bwMode="auto">
          <a:xfrm flipH="1">
            <a:off x="1577503" y="4386335"/>
            <a:ext cx="2809875" cy="1587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4" name="Line 55"/>
          <p:cNvSpPr>
            <a:spLocks noChangeShapeType="1"/>
          </p:cNvSpPr>
          <p:nvPr/>
        </p:nvSpPr>
        <p:spPr bwMode="auto">
          <a:xfrm flipH="1">
            <a:off x="1577503" y="3557660"/>
            <a:ext cx="3287713" cy="1587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5" name="Line 56"/>
          <p:cNvSpPr>
            <a:spLocks noChangeShapeType="1"/>
          </p:cNvSpPr>
          <p:nvPr/>
        </p:nvSpPr>
        <p:spPr bwMode="auto">
          <a:xfrm flipH="1">
            <a:off x="1577502" y="2724221"/>
            <a:ext cx="3765550" cy="1588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6" name="Line 57"/>
          <p:cNvSpPr>
            <a:spLocks noChangeShapeType="1"/>
          </p:cNvSpPr>
          <p:nvPr/>
        </p:nvSpPr>
        <p:spPr bwMode="auto">
          <a:xfrm flipH="1">
            <a:off x="1577502" y="2013021"/>
            <a:ext cx="4184650" cy="1588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2" name="Text Box 63"/>
          <p:cNvSpPr txBox="1">
            <a:spLocks noChangeArrowheads="1"/>
          </p:cNvSpPr>
          <p:nvPr/>
        </p:nvSpPr>
        <p:spPr bwMode="auto">
          <a:xfrm>
            <a:off x="1530140" y="2227472"/>
            <a:ext cx="40240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400" dirty="0" smtClean="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All  students who have interests in science</a:t>
            </a:r>
            <a:endParaRPr lang="en-US" altLang="zh-CN" sz="1400" dirty="0">
              <a:solidFill>
                <a:srgbClr val="000000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64"/>
          <p:cNvSpPr txBox="1">
            <a:spLocks noChangeArrowheads="1"/>
          </p:cNvSpPr>
          <p:nvPr/>
        </p:nvSpPr>
        <p:spPr bwMode="auto">
          <a:xfrm>
            <a:off x="1614110" y="3034776"/>
            <a:ext cx="323037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400" dirty="0" smtClean="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High potential in science students</a:t>
            </a:r>
            <a:endParaRPr lang="en-US" altLang="zh-CN" sz="1400" dirty="0">
              <a:solidFill>
                <a:srgbClr val="000000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65"/>
          <p:cNvSpPr txBox="1">
            <a:spLocks noChangeArrowheads="1"/>
          </p:cNvSpPr>
          <p:nvPr/>
        </p:nvSpPr>
        <p:spPr bwMode="auto">
          <a:xfrm>
            <a:off x="229201" y="3833538"/>
            <a:ext cx="9428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400" dirty="0" smtClean="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Elective </a:t>
            </a:r>
            <a:endParaRPr lang="en-US" altLang="zh-CN" sz="1400" dirty="0">
              <a:solidFill>
                <a:srgbClr val="000000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67"/>
          <p:cNvSpPr txBox="1">
            <a:spLocks noChangeArrowheads="1"/>
          </p:cNvSpPr>
          <p:nvPr/>
        </p:nvSpPr>
        <p:spPr bwMode="auto">
          <a:xfrm>
            <a:off x="112911" y="5431357"/>
            <a:ext cx="125386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400" dirty="0" smtClean="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Compulsory</a:t>
            </a:r>
            <a:endParaRPr lang="en-US" altLang="zh-CN" sz="1400" dirty="0">
              <a:solidFill>
                <a:srgbClr val="000000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7" name="Line 69"/>
          <p:cNvSpPr>
            <a:spLocks noChangeShapeType="1"/>
          </p:cNvSpPr>
          <p:nvPr/>
        </p:nvSpPr>
        <p:spPr bwMode="auto">
          <a:xfrm>
            <a:off x="5797077" y="6038921"/>
            <a:ext cx="1854200" cy="1588"/>
          </a:xfrm>
          <a:prstGeom prst="line">
            <a:avLst/>
          </a:prstGeom>
          <a:noFill/>
          <a:ln w="19050" cap="rnd">
            <a:solidFill>
              <a:srgbClr val="5F5F5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Line 70"/>
          <p:cNvSpPr>
            <a:spLocks noChangeShapeType="1"/>
          </p:cNvSpPr>
          <p:nvPr/>
        </p:nvSpPr>
        <p:spPr bwMode="auto">
          <a:xfrm>
            <a:off x="5797078" y="5227710"/>
            <a:ext cx="2392363" cy="1587"/>
          </a:xfrm>
          <a:prstGeom prst="line">
            <a:avLst/>
          </a:prstGeom>
          <a:noFill/>
          <a:ln w="19050" cap="rnd">
            <a:solidFill>
              <a:srgbClr val="5F5F5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Freeform 71"/>
          <p:cNvSpPr>
            <a:spLocks noChangeArrowheads="1"/>
          </p:cNvSpPr>
          <p:nvPr/>
        </p:nvSpPr>
        <p:spPr bwMode="auto">
          <a:xfrm>
            <a:off x="7645904" y="4800671"/>
            <a:ext cx="895350" cy="1235075"/>
          </a:xfrm>
          <a:custGeom>
            <a:avLst/>
            <a:gdLst>
              <a:gd name="T0" fmla="*/ 399 w 847"/>
              <a:gd name="T1" fmla="*/ 1078 h 1079"/>
              <a:gd name="T2" fmla="*/ 0 w 847"/>
              <a:gd name="T3" fmla="*/ 459 h 1079"/>
              <a:gd name="T4" fmla="*/ 374 w 847"/>
              <a:gd name="T5" fmla="*/ 0 h 1079"/>
              <a:gd name="T6" fmla="*/ 846 w 847"/>
              <a:gd name="T7" fmla="*/ 536 h 1079"/>
              <a:gd name="T8" fmla="*/ 399 w 847"/>
              <a:gd name="T9" fmla="*/ 1078 h 1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7" h="1079">
                <a:moveTo>
                  <a:pt x="399" y="1078"/>
                </a:moveTo>
                <a:lnTo>
                  <a:pt x="0" y="459"/>
                </a:lnTo>
                <a:lnTo>
                  <a:pt x="374" y="0"/>
                </a:lnTo>
                <a:lnTo>
                  <a:pt x="846" y="536"/>
                </a:lnTo>
                <a:lnTo>
                  <a:pt x="399" y="1078"/>
                </a:lnTo>
              </a:path>
            </a:pathLst>
          </a:custGeom>
          <a:gradFill rotWithShape="0">
            <a:gsLst>
              <a:gs pos="0">
                <a:srgbClr val="668800"/>
              </a:gs>
              <a:gs pos="100000">
                <a:srgbClr val="99CC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0" name="Freeform 72"/>
          <p:cNvSpPr>
            <a:spLocks noChangeArrowheads="1"/>
          </p:cNvSpPr>
          <p:nvPr/>
        </p:nvSpPr>
        <p:spPr bwMode="auto">
          <a:xfrm>
            <a:off x="3866677" y="4807022"/>
            <a:ext cx="4173538" cy="525463"/>
          </a:xfrm>
          <a:custGeom>
            <a:avLst/>
            <a:gdLst>
              <a:gd name="T0" fmla="*/ 0 w 3947"/>
              <a:gd name="T1" fmla="*/ 459 h 460"/>
              <a:gd name="T2" fmla="*/ 3573 w 3947"/>
              <a:gd name="T3" fmla="*/ 459 h 460"/>
              <a:gd name="T4" fmla="*/ 3946 w 3947"/>
              <a:gd name="T5" fmla="*/ 0 h 460"/>
              <a:gd name="T6" fmla="*/ 505 w 3947"/>
              <a:gd name="T7" fmla="*/ 0 h 460"/>
              <a:gd name="T8" fmla="*/ 0 w 3947"/>
              <a:gd name="T9" fmla="*/ 459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47" h="460">
                <a:moveTo>
                  <a:pt x="0" y="459"/>
                </a:moveTo>
                <a:lnTo>
                  <a:pt x="3573" y="459"/>
                </a:lnTo>
                <a:lnTo>
                  <a:pt x="3946" y="0"/>
                </a:lnTo>
                <a:lnTo>
                  <a:pt x="505" y="0"/>
                </a:lnTo>
                <a:lnTo>
                  <a:pt x="0" y="459"/>
                </a:lnTo>
              </a:path>
            </a:pathLst>
          </a:custGeom>
          <a:gradFill rotWithShape="0">
            <a:gsLst>
              <a:gs pos="0">
                <a:srgbClr val="99CC00"/>
              </a:gs>
              <a:gs pos="100000">
                <a:srgbClr val="5672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1" name="Freeform 73"/>
          <p:cNvSpPr>
            <a:spLocks noChangeArrowheads="1"/>
          </p:cNvSpPr>
          <p:nvPr/>
        </p:nvSpPr>
        <p:spPr bwMode="auto">
          <a:xfrm>
            <a:off x="3460278" y="5330896"/>
            <a:ext cx="4608513" cy="712788"/>
          </a:xfrm>
          <a:custGeom>
            <a:avLst/>
            <a:gdLst>
              <a:gd name="T0" fmla="*/ 383 w 4357"/>
              <a:gd name="T1" fmla="*/ 0 h 623"/>
              <a:gd name="T2" fmla="*/ 3954 w 4357"/>
              <a:gd name="T3" fmla="*/ 0 h 623"/>
              <a:gd name="T4" fmla="*/ 4356 w 4357"/>
              <a:gd name="T5" fmla="*/ 622 h 623"/>
              <a:gd name="T6" fmla="*/ 0 w 4357"/>
              <a:gd name="T7" fmla="*/ 622 h 623"/>
              <a:gd name="T8" fmla="*/ 383 w 4357"/>
              <a:gd name="T9" fmla="*/ 0 h 6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57" h="623">
                <a:moveTo>
                  <a:pt x="383" y="0"/>
                </a:moveTo>
                <a:lnTo>
                  <a:pt x="3954" y="0"/>
                </a:lnTo>
                <a:lnTo>
                  <a:pt x="4356" y="622"/>
                </a:lnTo>
                <a:lnTo>
                  <a:pt x="0" y="622"/>
                </a:lnTo>
                <a:lnTo>
                  <a:pt x="383" y="0"/>
                </a:lnTo>
              </a:path>
            </a:pathLst>
          </a:custGeom>
          <a:gradFill rotWithShape="0">
            <a:gsLst>
              <a:gs pos="0">
                <a:srgbClr val="C1E065"/>
              </a:gs>
              <a:gs pos="100000">
                <a:srgbClr val="99CC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2" name="Freeform 74"/>
          <p:cNvSpPr>
            <a:spLocks noChangeArrowheads="1"/>
          </p:cNvSpPr>
          <p:nvPr/>
        </p:nvSpPr>
        <p:spPr bwMode="auto">
          <a:xfrm>
            <a:off x="7176615" y="4106935"/>
            <a:ext cx="792162" cy="1119187"/>
          </a:xfrm>
          <a:custGeom>
            <a:avLst/>
            <a:gdLst>
              <a:gd name="T0" fmla="*/ 382 w 749"/>
              <a:gd name="T1" fmla="*/ 976 h 977"/>
              <a:gd name="T2" fmla="*/ 0 w 749"/>
              <a:gd name="T3" fmla="*/ 342 h 977"/>
              <a:gd name="T4" fmla="*/ 280 w 749"/>
              <a:gd name="T5" fmla="*/ 0 h 977"/>
              <a:gd name="T6" fmla="*/ 748 w 749"/>
              <a:gd name="T7" fmla="*/ 538 h 977"/>
              <a:gd name="T8" fmla="*/ 382 w 749"/>
              <a:gd name="T9" fmla="*/ 976 h 9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9" h="977">
                <a:moveTo>
                  <a:pt x="382" y="976"/>
                </a:moveTo>
                <a:lnTo>
                  <a:pt x="0" y="342"/>
                </a:lnTo>
                <a:lnTo>
                  <a:pt x="280" y="0"/>
                </a:lnTo>
                <a:lnTo>
                  <a:pt x="748" y="538"/>
                </a:lnTo>
                <a:lnTo>
                  <a:pt x="382" y="976"/>
                </a:lnTo>
              </a:path>
            </a:pathLst>
          </a:custGeom>
          <a:gradFill rotWithShape="0">
            <a:gsLst>
              <a:gs pos="0">
                <a:srgbClr val="222265"/>
              </a:gs>
              <a:gs pos="100000">
                <a:srgbClr val="333399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3" name="Freeform 75"/>
          <p:cNvSpPr>
            <a:spLocks noChangeArrowheads="1"/>
          </p:cNvSpPr>
          <p:nvPr/>
        </p:nvSpPr>
        <p:spPr bwMode="auto">
          <a:xfrm>
            <a:off x="4341340" y="4106934"/>
            <a:ext cx="3135312" cy="393700"/>
          </a:xfrm>
          <a:custGeom>
            <a:avLst/>
            <a:gdLst>
              <a:gd name="T0" fmla="*/ 0 w 2964"/>
              <a:gd name="T1" fmla="*/ 343 h 344"/>
              <a:gd name="T2" fmla="*/ 2684 w 2964"/>
              <a:gd name="T3" fmla="*/ 343 h 344"/>
              <a:gd name="T4" fmla="*/ 2963 w 2964"/>
              <a:gd name="T5" fmla="*/ 0 h 344"/>
              <a:gd name="T6" fmla="*/ 531 w 2964"/>
              <a:gd name="T7" fmla="*/ 1 h 344"/>
              <a:gd name="T8" fmla="*/ 0 w 2964"/>
              <a:gd name="T9" fmla="*/ 343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64" h="344">
                <a:moveTo>
                  <a:pt x="0" y="343"/>
                </a:moveTo>
                <a:lnTo>
                  <a:pt x="2684" y="343"/>
                </a:lnTo>
                <a:lnTo>
                  <a:pt x="2963" y="0"/>
                </a:lnTo>
                <a:lnTo>
                  <a:pt x="531" y="1"/>
                </a:lnTo>
                <a:lnTo>
                  <a:pt x="0" y="343"/>
                </a:lnTo>
              </a:path>
            </a:pathLst>
          </a:custGeom>
          <a:gradFill rotWithShape="1">
            <a:gsLst>
              <a:gs pos="0">
                <a:srgbClr val="333399"/>
              </a:gs>
              <a:gs pos="100000">
                <a:srgbClr val="181847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4" name="Freeform 76"/>
          <p:cNvSpPr>
            <a:spLocks noChangeArrowheads="1"/>
          </p:cNvSpPr>
          <p:nvPr/>
        </p:nvSpPr>
        <p:spPr bwMode="auto">
          <a:xfrm>
            <a:off x="3961928" y="4500634"/>
            <a:ext cx="3640137" cy="725487"/>
          </a:xfrm>
          <a:custGeom>
            <a:avLst/>
            <a:gdLst>
              <a:gd name="T0" fmla="*/ 0 w 3443"/>
              <a:gd name="T1" fmla="*/ 633 h 634"/>
              <a:gd name="T2" fmla="*/ 3442 w 3443"/>
              <a:gd name="T3" fmla="*/ 633 h 634"/>
              <a:gd name="T4" fmla="*/ 3060 w 3443"/>
              <a:gd name="T5" fmla="*/ 0 h 634"/>
              <a:gd name="T6" fmla="*/ 377 w 3443"/>
              <a:gd name="T7" fmla="*/ 0 h 634"/>
              <a:gd name="T8" fmla="*/ 0 w 3443"/>
              <a:gd name="T9" fmla="*/ 633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43" h="634">
                <a:moveTo>
                  <a:pt x="0" y="633"/>
                </a:moveTo>
                <a:lnTo>
                  <a:pt x="3442" y="633"/>
                </a:lnTo>
                <a:lnTo>
                  <a:pt x="3060" y="0"/>
                </a:lnTo>
                <a:lnTo>
                  <a:pt x="377" y="0"/>
                </a:lnTo>
                <a:lnTo>
                  <a:pt x="0" y="633"/>
                </a:lnTo>
              </a:path>
            </a:pathLst>
          </a:custGeom>
          <a:gradFill rotWithShape="0">
            <a:gsLst>
              <a:gs pos="0">
                <a:srgbClr val="9E9ECF"/>
              </a:gs>
              <a:gs pos="100000">
                <a:srgbClr val="333399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5" name="Freeform 77"/>
          <p:cNvSpPr>
            <a:spLocks noChangeArrowheads="1"/>
          </p:cNvSpPr>
          <p:nvPr/>
        </p:nvSpPr>
        <p:spPr bwMode="auto">
          <a:xfrm>
            <a:off x="6708302" y="3414785"/>
            <a:ext cx="693738" cy="973137"/>
          </a:xfrm>
          <a:custGeom>
            <a:avLst/>
            <a:gdLst>
              <a:gd name="T0" fmla="*/ 0 w 655"/>
              <a:gd name="T1" fmla="*/ 230 h 849"/>
              <a:gd name="T2" fmla="*/ 387 w 655"/>
              <a:gd name="T3" fmla="*/ 848 h 849"/>
              <a:gd name="T4" fmla="*/ 654 w 655"/>
              <a:gd name="T5" fmla="*/ 531 h 849"/>
              <a:gd name="T6" fmla="*/ 188 w 655"/>
              <a:gd name="T7" fmla="*/ 0 h 849"/>
              <a:gd name="T8" fmla="*/ 0 w 655"/>
              <a:gd name="T9" fmla="*/ 230 h 8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5" h="849">
                <a:moveTo>
                  <a:pt x="0" y="230"/>
                </a:moveTo>
                <a:lnTo>
                  <a:pt x="387" y="848"/>
                </a:lnTo>
                <a:lnTo>
                  <a:pt x="654" y="531"/>
                </a:lnTo>
                <a:lnTo>
                  <a:pt x="188" y="0"/>
                </a:lnTo>
                <a:lnTo>
                  <a:pt x="0" y="230"/>
                </a:lnTo>
              </a:path>
            </a:pathLst>
          </a:custGeom>
          <a:gradFill rotWithShape="1">
            <a:gsLst>
              <a:gs pos="0">
                <a:srgbClr val="6A8D00"/>
              </a:gs>
              <a:gs pos="100000">
                <a:srgbClr val="99CC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6" name="Freeform 78"/>
          <p:cNvSpPr>
            <a:spLocks noChangeArrowheads="1"/>
          </p:cNvSpPr>
          <p:nvPr/>
        </p:nvSpPr>
        <p:spPr bwMode="auto">
          <a:xfrm>
            <a:off x="4812828" y="3414785"/>
            <a:ext cx="2093913" cy="263525"/>
          </a:xfrm>
          <a:custGeom>
            <a:avLst/>
            <a:gdLst>
              <a:gd name="T0" fmla="*/ 0 w 1980"/>
              <a:gd name="T1" fmla="*/ 228 h 229"/>
              <a:gd name="T2" fmla="*/ 1791 w 1980"/>
              <a:gd name="T3" fmla="*/ 228 h 229"/>
              <a:gd name="T4" fmla="*/ 1979 w 1980"/>
              <a:gd name="T5" fmla="*/ 0 h 229"/>
              <a:gd name="T6" fmla="*/ 500 w 1980"/>
              <a:gd name="T7" fmla="*/ 0 h 229"/>
              <a:gd name="T8" fmla="*/ 0 w 1980"/>
              <a:gd name="T9" fmla="*/ 228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80" h="229">
                <a:moveTo>
                  <a:pt x="0" y="228"/>
                </a:moveTo>
                <a:lnTo>
                  <a:pt x="1791" y="228"/>
                </a:lnTo>
                <a:lnTo>
                  <a:pt x="1979" y="0"/>
                </a:lnTo>
                <a:lnTo>
                  <a:pt x="500" y="0"/>
                </a:lnTo>
                <a:lnTo>
                  <a:pt x="0" y="228"/>
                </a:lnTo>
              </a:path>
            </a:pathLst>
          </a:custGeom>
          <a:gradFill rotWithShape="0">
            <a:gsLst>
              <a:gs pos="0">
                <a:srgbClr val="99CC00"/>
              </a:gs>
              <a:gs pos="100000">
                <a:srgbClr val="465E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7" name="Freeform 79"/>
          <p:cNvSpPr>
            <a:spLocks noChangeArrowheads="1"/>
          </p:cNvSpPr>
          <p:nvPr/>
        </p:nvSpPr>
        <p:spPr bwMode="auto">
          <a:xfrm>
            <a:off x="4409603" y="3676721"/>
            <a:ext cx="2708275" cy="711200"/>
          </a:xfrm>
          <a:custGeom>
            <a:avLst/>
            <a:gdLst>
              <a:gd name="T0" fmla="*/ 0 w 2561"/>
              <a:gd name="T1" fmla="*/ 620 h 621"/>
              <a:gd name="T2" fmla="*/ 2560 w 2561"/>
              <a:gd name="T3" fmla="*/ 620 h 621"/>
              <a:gd name="T4" fmla="*/ 2172 w 2561"/>
              <a:gd name="T5" fmla="*/ 0 h 621"/>
              <a:gd name="T6" fmla="*/ 382 w 2561"/>
              <a:gd name="T7" fmla="*/ 0 h 621"/>
              <a:gd name="T8" fmla="*/ 0 w 2561"/>
              <a:gd name="T9" fmla="*/ 620 h 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61" h="621">
                <a:moveTo>
                  <a:pt x="0" y="620"/>
                </a:moveTo>
                <a:lnTo>
                  <a:pt x="2560" y="620"/>
                </a:lnTo>
                <a:lnTo>
                  <a:pt x="2172" y="0"/>
                </a:lnTo>
                <a:lnTo>
                  <a:pt x="382" y="0"/>
                </a:lnTo>
                <a:lnTo>
                  <a:pt x="0" y="620"/>
                </a:lnTo>
              </a:path>
            </a:pathLst>
          </a:custGeom>
          <a:gradFill rotWithShape="0">
            <a:gsLst>
              <a:gs pos="0">
                <a:srgbClr val="D2E98F"/>
              </a:gs>
              <a:gs pos="100000">
                <a:srgbClr val="99CC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8" name="Freeform 80"/>
          <p:cNvSpPr>
            <a:spLocks noChangeArrowheads="1"/>
          </p:cNvSpPr>
          <p:nvPr/>
        </p:nvSpPr>
        <p:spPr bwMode="auto">
          <a:xfrm>
            <a:off x="6235227" y="2713110"/>
            <a:ext cx="596900" cy="846137"/>
          </a:xfrm>
          <a:custGeom>
            <a:avLst/>
            <a:gdLst>
              <a:gd name="T0" fmla="*/ 385 w 564"/>
              <a:gd name="T1" fmla="*/ 737 h 738"/>
              <a:gd name="T2" fmla="*/ 563 w 564"/>
              <a:gd name="T3" fmla="*/ 527 h 738"/>
              <a:gd name="T4" fmla="*/ 97 w 564"/>
              <a:gd name="T5" fmla="*/ 0 h 738"/>
              <a:gd name="T6" fmla="*/ 0 w 564"/>
              <a:gd name="T7" fmla="*/ 111 h 738"/>
              <a:gd name="T8" fmla="*/ 385 w 564"/>
              <a:gd name="T9" fmla="*/ 737 h 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4" h="738">
                <a:moveTo>
                  <a:pt x="385" y="737"/>
                </a:moveTo>
                <a:lnTo>
                  <a:pt x="563" y="527"/>
                </a:lnTo>
                <a:lnTo>
                  <a:pt x="97" y="0"/>
                </a:lnTo>
                <a:lnTo>
                  <a:pt x="0" y="111"/>
                </a:lnTo>
                <a:lnTo>
                  <a:pt x="385" y="737"/>
                </a:lnTo>
              </a:path>
            </a:pathLst>
          </a:custGeom>
          <a:gradFill rotWithShape="0">
            <a:gsLst>
              <a:gs pos="0">
                <a:srgbClr val="222265"/>
              </a:gs>
              <a:gs pos="100000">
                <a:srgbClr val="333399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9" name="Freeform 81"/>
          <p:cNvSpPr>
            <a:spLocks noChangeArrowheads="1"/>
          </p:cNvSpPr>
          <p:nvPr/>
        </p:nvSpPr>
        <p:spPr bwMode="auto">
          <a:xfrm>
            <a:off x="5292253" y="2713109"/>
            <a:ext cx="1044575" cy="127000"/>
          </a:xfrm>
          <a:custGeom>
            <a:avLst/>
            <a:gdLst>
              <a:gd name="T0" fmla="*/ 0 w 987"/>
              <a:gd name="T1" fmla="*/ 109 h 110"/>
              <a:gd name="T2" fmla="*/ 889 w 987"/>
              <a:gd name="T3" fmla="*/ 109 h 110"/>
              <a:gd name="T4" fmla="*/ 986 w 987"/>
              <a:gd name="T5" fmla="*/ 0 h 110"/>
              <a:gd name="T6" fmla="*/ 308 w 987"/>
              <a:gd name="T7" fmla="*/ 0 h 110"/>
              <a:gd name="T8" fmla="*/ 0 w 987"/>
              <a:gd name="T9" fmla="*/ 109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7" h="110">
                <a:moveTo>
                  <a:pt x="0" y="109"/>
                </a:moveTo>
                <a:lnTo>
                  <a:pt x="889" y="109"/>
                </a:lnTo>
                <a:lnTo>
                  <a:pt x="986" y="0"/>
                </a:lnTo>
                <a:lnTo>
                  <a:pt x="308" y="0"/>
                </a:lnTo>
                <a:lnTo>
                  <a:pt x="0" y="109"/>
                </a:lnTo>
              </a:path>
            </a:pathLst>
          </a:custGeom>
          <a:gradFill rotWithShape="0">
            <a:gsLst>
              <a:gs pos="0">
                <a:srgbClr val="333399"/>
              </a:gs>
              <a:gs pos="100000">
                <a:srgbClr val="181847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0" name="Freeform 82"/>
          <p:cNvSpPr>
            <a:spLocks noChangeArrowheads="1"/>
          </p:cNvSpPr>
          <p:nvPr/>
        </p:nvSpPr>
        <p:spPr bwMode="auto">
          <a:xfrm>
            <a:off x="4881090" y="2838522"/>
            <a:ext cx="1763712" cy="720725"/>
          </a:xfrm>
          <a:custGeom>
            <a:avLst/>
            <a:gdLst>
              <a:gd name="T0" fmla="*/ 0 w 1669"/>
              <a:gd name="T1" fmla="*/ 628 h 629"/>
              <a:gd name="T2" fmla="*/ 1668 w 1669"/>
              <a:gd name="T3" fmla="*/ 628 h 629"/>
              <a:gd name="T4" fmla="*/ 1281 w 1669"/>
              <a:gd name="T5" fmla="*/ 0 h 629"/>
              <a:gd name="T6" fmla="*/ 388 w 1669"/>
              <a:gd name="T7" fmla="*/ 0 h 629"/>
              <a:gd name="T8" fmla="*/ 0 w 1669"/>
              <a:gd name="T9" fmla="*/ 628 h 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69" h="629">
                <a:moveTo>
                  <a:pt x="0" y="628"/>
                </a:moveTo>
                <a:lnTo>
                  <a:pt x="1668" y="628"/>
                </a:lnTo>
                <a:lnTo>
                  <a:pt x="1281" y="0"/>
                </a:lnTo>
                <a:lnTo>
                  <a:pt x="388" y="0"/>
                </a:lnTo>
                <a:lnTo>
                  <a:pt x="0" y="628"/>
                </a:lnTo>
              </a:path>
            </a:pathLst>
          </a:custGeom>
          <a:gradFill rotWithShape="0">
            <a:gsLst>
              <a:gs pos="0">
                <a:srgbClr val="7D7DBE"/>
              </a:gs>
              <a:gs pos="100000">
                <a:srgbClr val="333399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1" name="Freeform 83"/>
          <p:cNvSpPr>
            <a:spLocks noChangeArrowheads="1"/>
          </p:cNvSpPr>
          <p:nvPr/>
        </p:nvSpPr>
        <p:spPr bwMode="auto">
          <a:xfrm>
            <a:off x="5758978" y="2013022"/>
            <a:ext cx="504825" cy="715963"/>
          </a:xfrm>
          <a:custGeom>
            <a:avLst/>
            <a:gdLst>
              <a:gd name="T0" fmla="*/ 387 w 477"/>
              <a:gd name="T1" fmla="*/ 624 h 625"/>
              <a:gd name="T2" fmla="*/ 476 w 477"/>
              <a:gd name="T3" fmla="*/ 527 h 625"/>
              <a:gd name="T4" fmla="*/ 0 w 477"/>
              <a:gd name="T5" fmla="*/ 0 h 625"/>
              <a:gd name="T6" fmla="*/ 387 w 477"/>
              <a:gd name="T7" fmla="*/ 624 h 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77" h="625">
                <a:moveTo>
                  <a:pt x="387" y="624"/>
                </a:moveTo>
                <a:lnTo>
                  <a:pt x="476" y="527"/>
                </a:lnTo>
                <a:lnTo>
                  <a:pt x="0" y="0"/>
                </a:lnTo>
                <a:lnTo>
                  <a:pt x="387" y="624"/>
                </a:lnTo>
              </a:path>
            </a:pathLst>
          </a:custGeom>
          <a:gradFill rotWithShape="0">
            <a:gsLst>
              <a:gs pos="0">
                <a:srgbClr val="658700"/>
              </a:gs>
              <a:gs pos="100000">
                <a:srgbClr val="99CC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2" name="Freeform 84"/>
          <p:cNvSpPr>
            <a:spLocks noChangeArrowheads="1"/>
          </p:cNvSpPr>
          <p:nvPr/>
        </p:nvSpPr>
        <p:spPr bwMode="auto">
          <a:xfrm>
            <a:off x="5349402" y="2013022"/>
            <a:ext cx="819150" cy="715963"/>
          </a:xfrm>
          <a:custGeom>
            <a:avLst/>
            <a:gdLst>
              <a:gd name="T0" fmla="*/ 0 w 773"/>
              <a:gd name="T1" fmla="*/ 624 h 625"/>
              <a:gd name="T2" fmla="*/ 772 w 773"/>
              <a:gd name="T3" fmla="*/ 624 h 625"/>
              <a:gd name="T4" fmla="*/ 387 w 773"/>
              <a:gd name="T5" fmla="*/ 0 h 625"/>
              <a:gd name="T6" fmla="*/ 0 w 773"/>
              <a:gd name="T7" fmla="*/ 624 h 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3" h="625">
                <a:moveTo>
                  <a:pt x="0" y="624"/>
                </a:moveTo>
                <a:lnTo>
                  <a:pt x="772" y="624"/>
                </a:lnTo>
                <a:lnTo>
                  <a:pt x="387" y="0"/>
                </a:lnTo>
                <a:lnTo>
                  <a:pt x="0" y="624"/>
                </a:lnTo>
              </a:path>
            </a:pathLst>
          </a:custGeom>
          <a:gradFill rotWithShape="0">
            <a:gsLst>
              <a:gs pos="0">
                <a:srgbClr val="CFE786"/>
              </a:gs>
              <a:gs pos="100000">
                <a:srgbClr val="99CC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3" name="Text Box 85"/>
          <p:cNvSpPr txBox="1">
            <a:spLocks noChangeArrowheads="1"/>
          </p:cNvSpPr>
          <p:nvPr/>
        </p:nvSpPr>
        <p:spPr bwMode="auto">
          <a:xfrm>
            <a:off x="5570382" y="2085074"/>
            <a:ext cx="34559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 dirty="0" smtClean="0">
                <a:solidFill>
                  <a:srgbClr val="161616"/>
                </a:solidFill>
                <a:latin typeface="Arial"/>
                <a:cs typeface="Arial" panose="020B0604020202020204" pitchFamily="34" charset="0"/>
              </a:rPr>
              <a:t>science festival/science camp /science lectures  </a:t>
            </a:r>
            <a:endParaRPr lang="en-US" altLang="zh-CN" sz="1600" dirty="0">
              <a:solidFill>
                <a:srgbClr val="161616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44" name="Text Box 86"/>
          <p:cNvSpPr txBox="1">
            <a:spLocks noChangeArrowheads="1"/>
          </p:cNvSpPr>
          <p:nvPr/>
        </p:nvSpPr>
        <p:spPr bwMode="auto">
          <a:xfrm>
            <a:off x="4898552" y="2958209"/>
            <a:ext cx="18891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 dirty="0" smtClean="0">
                <a:solidFill>
                  <a:srgbClr val="161616"/>
                </a:solidFill>
                <a:latin typeface="Arial"/>
                <a:cs typeface="Arial" panose="020B0604020202020204" pitchFamily="34" charset="0"/>
              </a:rPr>
              <a:t>Research curriculum</a:t>
            </a:r>
            <a:endParaRPr lang="en-US" altLang="zh-CN" sz="1600" dirty="0">
              <a:solidFill>
                <a:srgbClr val="161616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45" name="Text Box 87"/>
          <p:cNvSpPr txBox="1">
            <a:spLocks noChangeArrowheads="1"/>
          </p:cNvSpPr>
          <p:nvPr/>
        </p:nvSpPr>
        <p:spPr bwMode="auto">
          <a:xfrm>
            <a:off x="4609381" y="3833538"/>
            <a:ext cx="23669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 dirty="0" smtClean="0">
                <a:solidFill>
                  <a:srgbClr val="161616"/>
                </a:solidFill>
                <a:latin typeface="Arial"/>
                <a:cs typeface="Arial" panose="020B0604020202020204" pitchFamily="34" charset="0"/>
              </a:rPr>
              <a:t>Advanced science curriculum</a:t>
            </a:r>
            <a:endParaRPr lang="en-US" altLang="zh-CN" sz="1600" dirty="0">
              <a:solidFill>
                <a:srgbClr val="161616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46" name="Text Box 88"/>
          <p:cNvSpPr txBox="1">
            <a:spLocks noChangeArrowheads="1"/>
          </p:cNvSpPr>
          <p:nvPr/>
        </p:nvSpPr>
        <p:spPr bwMode="auto">
          <a:xfrm>
            <a:off x="4438177" y="4675478"/>
            <a:ext cx="27066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 dirty="0" smtClean="0">
                <a:solidFill>
                  <a:schemeClr val="bg1">
                    <a:lumMod val="95000"/>
                  </a:schemeClr>
                </a:solidFill>
                <a:latin typeface="Arial"/>
                <a:cs typeface="Arial" panose="020B0604020202020204" pitchFamily="34" charset="0"/>
              </a:rPr>
              <a:t>School based-science curriculum</a:t>
            </a:r>
            <a:endParaRPr lang="en-US" altLang="zh-CN" sz="1600" dirty="0">
              <a:solidFill>
                <a:schemeClr val="bg1">
                  <a:lumMod val="95000"/>
                </a:schemeClr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47" name="Text Box 89"/>
          <p:cNvSpPr txBox="1">
            <a:spLocks noChangeArrowheads="1"/>
          </p:cNvSpPr>
          <p:nvPr/>
        </p:nvSpPr>
        <p:spPr bwMode="auto">
          <a:xfrm>
            <a:off x="4560414" y="5613471"/>
            <a:ext cx="275235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600" dirty="0" smtClean="0">
                <a:solidFill>
                  <a:srgbClr val="161616"/>
                </a:solidFill>
                <a:latin typeface="Arial"/>
                <a:cs typeface="Arial" panose="020B0604020202020204" pitchFamily="34" charset="0"/>
              </a:rPr>
              <a:t>National science curriculum</a:t>
            </a:r>
            <a:endParaRPr lang="en-US" altLang="zh-CN" sz="1600" dirty="0">
              <a:solidFill>
                <a:srgbClr val="161616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48" name="Text Box 67"/>
          <p:cNvSpPr txBox="1">
            <a:spLocks noChangeArrowheads="1"/>
          </p:cNvSpPr>
          <p:nvPr/>
        </p:nvSpPr>
        <p:spPr bwMode="auto">
          <a:xfrm>
            <a:off x="85508" y="4704224"/>
            <a:ext cx="125386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400" dirty="0" smtClean="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Compulsory</a:t>
            </a:r>
            <a:endParaRPr lang="en-US" altLang="zh-CN" sz="1400" dirty="0">
              <a:solidFill>
                <a:srgbClr val="000000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 Box 67"/>
          <p:cNvSpPr txBox="1">
            <a:spLocks noChangeArrowheads="1"/>
          </p:cNvSpPr>
          <p:nvPr/>
        </p:nvSpPr>
        <p:spPr bwMode="auto">
          <a:xfrm>
            <a:off x="1869952" y="5459582"/>
            <a:ext cx="12442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400" dirty="0" smtClean="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All students</a:t>
            </a:r>
            <a:endParaRPr lang="en-US" altLang="zh-CN" sz="1400" dirty="0">
              <a:solidFill>
                <a:srgbClr val="000000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 Box 67"/>
          <p:cNvSpPr txBox="1">
            <a:spLocks noChangeArrowheads="1"/>
          </p:cNvSpPr>
          <p:nvPr/>
        </p:nvSpPr>
        <p:spPr bwMode="auto">
          <a:xfrm>
            <a:off x="1833732" y="4704225"/>
            <a:ext cx="12442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400" dirty="0" smtClean="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All students</a:t>
            </a:r>
            <a:endParaRPr lang="en-US" altLang="zh-CN" sz="1400" dirty="0">
              <a:solidFill>
                <a:srgbClr val="000000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 Box 67"/>
          <p:cNvSpPr txBox="1">
            <a:spLocks noChangeArrowheads="1"/>
          </p:cNvSpPr>
          <p:nvPr/>
        </p:nvSpPr>
        <p:spPr bwMode="auto">
          <a:xfrm>
            <a:off x="1677391" y="3791220"/>
            <a:ext cx="303187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Students interested in Science</a:t>
            </a:r>
            <a:endParaRPr lang="en-US" altLang="zh-CN" sz="14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2" name="Text Box 65"/>
          <p:cNvSpPr txBox="1">
            <a:spLocks noChangeArrowheads="1"/>
          </p:cNvSpPr>
          <p:nvPr/>
        </p:nvSpPr>
        <p:spPr bwMode="auto">
          <a:xfrm>
            <a:off x="210752" y="3026966"/>
            <a:ext cx="9428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400" dirty="0" smtClean="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Elective </a:t>
            </a:r>
            <a:endParaRPr lang="en-US" altLang="zh-CN" sz="1400" dirty="0">
              <a:solidFill>
                <a:srgbClr val="000000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 Box 65"/>
          <p:cNvSpPr txBox="1">
            <a:spLocks noChangeArrowheads="1"/>
          </p:cNvSpPr>
          <p:nvPr/>
        </p:nvSpPr>
        <p:spPr bwMode="auto">
          <a:xfrm>
            <a:off x="183551" y="2220394"/>
            <a:ext cx="9428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400" dirty="0" smtClean="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Elective </a:t>
            </a:r>
            <a:endParaRPr lang="en-US" altLang="zh-CN" sz="1400" dirty="0">
              <a:solidFill>
                <a:srgbClr val="000000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18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B3AE8-55F5-4A5A-AC27-EEF762099A6D}" type="slidenum">
              <a:rPr lang="zh-CN" altLang="en-US" smtClean="0"/>
              <a:pPr/>
              <a:t>8</a:t>
            </a:fld>
            <a:endParaRPr lang="zh-CN" altLang="en-US"/>
          </a:p>
        </p:txBody>
      </p:sp>
      <p:pic>
        <p:nvPicPr>
          <p:cNvPr id="5" name="Picture 7" descr="北京师大附中于笑雨01在实验室进行实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032250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_MG_37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37362"/>
            <a:ext cx="4105127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" descr="6504803228217615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7" t="4996" r="16852" b="2975"/>
          <a:stretch>
            <a:fillRect/>
          </a:stretch>
        </p:blipFill>
        <p:spPr bwMode="auto">
          <a:xfrm rot="10800000">
            <a:off x="252540" y="3305513"/>
            <a:ext cx="3671388" cy="3312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7"/>
          <p:cNvSpPr txBox="1"/>
          <p:nvPr/>
        </p:nvSpPr>
        <p:spPr>
          <a:xfrm>
            <a:off x="4293302" y="548680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Students attend research curriculum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3995936" y="4973241"/>
            <a:ext cx="2736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School based science curriculum textbooks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0505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5. Informal Science Education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B3AE8-55F5-4A5A-AC27-EEF762099A6D}" type="slidenum">
              <a:rPr lang="zh-CN" altLang="en-US" smtClean="0"/>
              <a:pPr/>
              <a:t>9</a:t>
            </a:fld>
            <a:endParaRPr lang="zh-CN" altLang="en-US"/>
          </a:p>
        </p:txBody>
      </p:sp>
      <p:graphicFrame>
        <p:nvGraphicFramePr>
          <p:cNvPr id="7" name="图示 6"/>
          <p:cNvGraphicFramePr/>
          <p:nvPr>
            <p:extLst>
              <p:ext uri="{D42A27DB-BD31-4B8C-83A1-F6EECF244321}">
                <p14:modId xmlns:p14="http://schemas.microsoft.com/office/powerpoint/2010/main" val="1059123586"/>
              </p:ext>
            </p:extLst>
          </p:nvPr>
        </p:nvGraphicFramePr>
        <p:xfrm>
          <a:off x="611560" y="1228006"/>
          <a:ext cx="6107484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949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活力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1800</TotalTime>
  <Words>714</Words>
  <Application>Microsoft Office PowerPoint</Application>
  <PresentationFormat>全屏显示(4:3)</PresentationFormat>
  <Paragraphs>114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Microsoft YaHei UI</vt:lpstr>
      <vt:lpstr>宋体</vt:lpstr>
      <vt:lpstr>微软雅黑</vt:lpstr>
      <vt:lpstr>Arial</vt:lpstr>
      <vt:lpstr>Calibri</vt:lpstr>
      <vt:lpstr>Calibri Light</vt:lpstr>
      <vt:lpstr>Candara</vt:lpstr>
      <vt:lpstr>Lucida Sans</vt:lpstr>
      <vt:lpstr>Verdana</vt:lpstr>
      <vt:lpstr>Wingdings</vt:lpstr>
      <vt:lpstr>Office 主题</vt:lpstr>
      <vt:lpstr>Chinese Science Education: Policy, Practice, and Challenge</vt:lpstr>
      <vt:lpstr>1. History of Chinese Science education</vt:lpstr>
      <vt:lpstr>2. Chinese Science Education System</vt:lpstr>
      <vt:lpstr>2. Chinese Science Education System</vt:lpstr>
      <vt:lpstr>3. Science Education Policies</vt:lpstr>
      <vt:lpstr>3. Science Education Policies: Cultivating Science Teachers</vt:lpstr>
      <vt:lpstr>4. Science Curriculum System In A Secondary School </vt:lpstr>
      <vt:lpstr>PowerPoint 演示文稿</vt:lpstr>
      <vt:lpstr>5. Informal Science Education </vt:lpstr>
      <vt:lpstr>PowerPoint 演示文稿</vt:lpstr>
      <vt:lpstr>Case 1:Biology class taken In the museum</vt:lpstr>
      <vt:lpstr>PowerPoint 演示文稿</vt:lpstr>
      <vt:lpstr>PowerPoint 演示文稿</vt:lpstr>
      <vt:lpstr>PowerPoint 演示文稿</vt:lpstr>
      <vt:lpstr>6. Assessing Students 'Scientific Literacy</vt:lpstr>
      <vt:lpstr>PowerPoint 演示文稿</vt:lpstr>
      <vt:lpstr>PowerPoint 演示文稿</vt:lpstr>
      <vt:lpstr>6. Challenges</vt:lpstr>
      <vt:lpstr>Thank you for your patience!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lenovo</dc:creator>
  <cp:lastModifiedBy>kps01016</cp:lastModifiedBy>
  <cp:revision>220</cp:revision>
  <dcterms:created xsi:type="dcterms:W3CDTF">2015-01-16T06:01:48Z</dcterms:created>
  <dcterms:modified xsi:type="dcterms:W3CDTF">2017-12-18T04:03:02Z</dcterms:modified>
</cp:coreProperties>
</file>