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4" r:id="rId1"/>
  </p:sldMasterIdLst>
  <p:notesMasterIdLst>
    <p:notesMasterId r:id="rId23"/>
  </p:notesMasterIdLst>
  <p:sldIdLst>
    <p:sldId id="256" r:id="rId2"/>
    <p:sldId id="277" r:id="rId3"/>
    <p:sldId id="271" r:id="rId4"/>
    <p:sldId id="272" r:id="rId5"/>
    <p:sldId id="273" r:id="rId6"/>
    <p:sldId id="278" r:id="rId7"/>
    <p:sldId id="274" r:id="rId8"/>
    <p:sldId id="258" r:id="rId9"/>
    <p:sldId id="259" r:id="rId10"/>
    <p:sldId id="262" r:id="rId11"/>
    <p:sldId id="263" r:id="rId12"/>
    <p:sldId id="264" r:id="rId13"/>
    <p:sldId id="282" r:id="rId14"/>
    <p:sldId id="283" r:id="rId15"/>
    <p:sldId id="267" r:id="rId16"/>
    <p:sldId id="285" r:id="rId17"/>
    <p:sldId id="284" r:id="rId18"/>
    <p:sldId id="279" r:id="rId19"/>
    <p:sldId id="280" r:id="rId20"/>
    <p:sldId id="281" r:id="rId21"/>
    <p:sldId id="26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40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BF35D8-2EEF-474D-A72A-2A188B16A92C}" type="datetimeFigureOut">
              <a:rPr lang="en-IN" smtClean="0"/>
              <a:t>18-12-2017</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184B90-0120-42DD-818B-73D4AC47E897}" type="slidenum">
              <a:rPr lang="en-IN" smtClean="0"/>
              <a:t>‹#›</a:t>
            </a:fld>
            <a:endParaRPr lang="en-IN" dirty="0"/>
          </a:p>
        </p:txBody>
      </p:sp>
    </p:spTree>
    <p:extLst>
      <p:ext uri="{BB962C8B-B14F-4D97-AF65-F5344CB8AC3E}">
        <p14:creationId xmlns:p14="http://schemas.microsoft.com/office/powerpoint/2010/main" val="1257808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B184B90-0120-42DD-818B-73D4AC47E897}" type="slidenum">
              <a:rPr lang="en-IN" smtClean="0"/>
              <a:t>1</a:t>
            </a:fld>
            <a:endParaRPr lang="en-IN" dirty="0"/>
          </a:p>
        </p:txBody>
      </p:sp>
    </p:spTree>
    <p:extLst>
      <p:ext uri="{BB962C8B-B14F-4D97-AF65-F5344CB8AC3E}">
        <p14:creationId xmlns:p14="http://schemas.microsoft.com/office/powerpoint/2010/main" val="3366572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7B184B90-0120-42DD-818B-73D4AC47E897}" type="slidenum">
              <a:rPr lang="en-IN" smtClean="0"/>
              <a:t>8</a:t>
            </a:fld>
            <a:endParaRPr lang="en-IN" dirty="0"/>
          </a:p>
        </p:txBody>
      </p:sp>
    </p:spTree>
    <p:extLst>
      <p:ext uri="{BB962C8B-B14F-4D97-AF65-F5344CB8AC3E}">
        <p14:creationId xmlns:p14="http://schemas.microsoft.com/office/powerpoint/2010/main" val="11000875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755C91E6-DA6D-42A8-AB1E-C16A1DCA91C6}" type="datetime1">
              <a:rPr lang="en-US" smtClean="0"/>
              <a:t>12/18/2017</a:t>
            </a:fld>
            <a:endParaRPr lang="en-IN" dirty="0"/>
          </a:p>
        </p:txBody>
      </p:sp>
      <p:sp>
        <p:nvSpPr>
          <p:cNvPr id="5" name="Footer Placeholder 4"/>
          <p:cNvSpPr>
            <a:spLocks noGrp="1"/>
          </p:cNvSpPr>
          <p:nvPr>
            <p:ph type="ftr" sz="quarter" idx="11"/>
          </p:nvPr>
        </p:nvSpPr>
        <p:spPr>
          <a:xfrm>
            <a:off x="2692397" y="5037663"/>
            <a:ext cx="5214635" cy="279400"/>
          </a:xfrm>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a:xfrm>
            <a:off x="8956900" y="5037663"/>
            <a:ext cx="551167" cy="279400"/>
          </a:xfrm>
        </p:spPr>
        <p:txBody>
          <a:bodyPr/>
          <a:lstStyle/>
          <a:p>
            <a:fld id="{8287E40D-5DB7-4EA8-9525-EDB46F7A4CB9}" type="slidenum">
              <a:rPr lang="en-IN" smtClean="0"/>
              <a:t>‹#›</a:t>
            </a:fld>
            <a:endParaRPr lang="en-IN" dirty="0"/>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4057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DF509D-8BEE-43F5-A737-7BC97069C7CF}" type="datetime1">
              <a:rPr lang="en-US" smtClean="0"/>
              <a:t>12/18/2017</a:t>
            </a:fld>
            <a:endParaRPr lang="en-IN" dirty="0"/>
          </a:p>
        </p:txBody>
      </p:sp>
      <p:sp>
        <p:nvSpPr>
          <p:cNvPr id="6" name="Footer Placeholder 5"/>
          <p:cNvSpPr>
            <a:spLocks noGrp="1"/>
          </p:cNvSpPr>
          <p:nvPr>
            <p:ph type="ftr" sz="quarter" idx="11"/>
          </p:nvPr>
        </p:nvSpPr>
        <p:spPr/>
        <p:txBody>
          <a:bodyPr/>
          <a:lstStyle/>
          <a:p>
            <a:r>
              <a:rPr lang="en-IN" dirty="0" smtClean="0"/>
              <a:t>Science Education in India  Sudhakar Agarkar AIER Thane</a:t>
            </a:r>
            <a:endParaRPr lang="en-IN" dirty="0"/>
          </a:p>
        </p:txBody>
      </p:sp>
      <p:sp>
        <p:nvSpPr>
          <p:cNvPr id="7" name="Slide Number Placeholder 6"/>
          <p:cNvSpPr>
            <a:spLocks noGrp="1"/>
          </p:cNvSpPr>
          <p:nvPr>
            <p:ph type="sldNum" sz="quarter" idx="12"/>
          </p:nvPr>
        </p:nvSpPr>
        <p:spPr/>
        <p:txBody>
          <a:bodyPr/>
          <a:lstStyle/>
          <a:p>
            <a:fld id="{8287E40D-5DB7-4EA8-9525-EDB46F7A4CB9}" type="slidenum">
              <a:rPr lang="en-IN" smtClean="0"/>
              <a:t>‹#›</a:t>
            </a:fld>
            <a:endParaRPr lang="en-IN" dirty="0"/>
          </a:p>
        </p:txBody>
      </p:sp>
    </p:spTree>
    <p:extLst>
      <p:ext uri="{BB962C8B-B14F-4D97-AF65-F5344CB8AC3E}">
        <p14:creationId xmlns:p14="http://schemas.microsoft.com/office/powerpoint/2010/main" val="607249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00E099-29B8-401A-A756-09BC9CC3145A}"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3830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82AEE-081D-4ECC-94F8-5FFDA0475F26}"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4767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9D278C-012B-4C1F-8DE1-C3196D81C6A7}"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spTree>
    <p:extLst>
      <p:ext uri="{BB962C8B-B14F-4D97-AF65-F5344CB8AC3E}">
        <p14:creationId xmlns:p14="http://schemas.microsoft.com/office/powerpoint/2010/main" val="168170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9FACC-3669-4309-8781-CB4AB9EB6F4D}"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7251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39623-058F-4435-A0FE-519AC4BCB131}"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7370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A7A7D0-AF9E-4941-8229-C57C03227BA9}"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6835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058969-E149-47B0-8FE5-89120F9DD593}"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905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spTree>
    <p:extLst>
      <p:ext uri="{BB962C8B-B14F-4D97-AF65-F5344CB8AC3E}">
        <p14:creationId xmlns:p14="http://schemas.microsoft.com/office/powerpoint/2010/main" val="119803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7792FF-50CF-4E75-86E1-31945AF0F507}"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a:t>
            </a:fld>
            <a:endParaRPr lang="en-IN" dirty="0"/>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4525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26B1A5-0811-4E97-B2E3-F4A6B68F8706}" type="datetime1">
              <a:rPr lang="en-US" smtClean="0"/>
              <a:t>12/18/2017</a:t>
            </a:fld>
            <a:endParaRPr lang="en-IN" dirty="0"/>
          </a:p>
        </p:txBody>
      </p:sp>
      <p:sp>
        <p:nvSpPr>
          <p:cNvPr id="6" name="Footer Placeholder 5"/>
          <p:cNvSpPr>
            <a:spLocks noGrp="1"/>
          </p:cNvSpPr>
          <p:nvPr>
            <p:ph type="ftr" sz="quarter" idx="11"/>
          </p:nvPr>
        </p:nvSpPr>
        <p:spPr/>
        <p:txBody>
          <a:bodyPr/>
          <a:lstStyle/>
          <a:p>
            <a:r>
              <a:rPr lang="en-IN" dirty="0" smtClean="0"/>
              <a:t>Science Education in India  Sudhakar Agarkar AIER Thane</a:t>
            </a:r>
            <a:endParaRPr lang="en-IN" dirty="0"/>
          </a:p>
        </p:txBody>
      </p:sp>
      <p:sp>
        <p:nvSpPr>
          <p:cNvPr id="7" name="Slide Number Placeholder 6"/>
          <p:cNvSpPr>
            <a:spLocks noGrp="1"/>
          </p:cNvSpPr>
          <p:nvPr>
            <p:ph type="sldNum" sz="quarter" idx="12"/>
          </p:nvPr>
        </p:nvSpPr>
        <p:spPr/>
        <p:txBody>
          <a:bodyPr/>
          <a:lstStyle/>
          <a:p>
            <a:fld id="{8287E40D-5DB7-4EA8-9525-EDB46F7A4CB9}" type="slidenum">
              <a:rPr lang="en-IN" smtClean="0"/>
              <a:t>‹#›</a:t>
            </a:fld>
            <a:endParaRPr lang="en-IN" dirty="0"/>
          </a:p>
        </p:txBody>
      </p:sp>
    </p:spTree>
    <p:extLst>
      <p:ext uri="{BB962C8B-B14F-4D97-AF65-F5344CB8AC3E}">
        <p14:creationId xmlns:p14="http://schemas.microsoft.com/office/powerpoint/2010/main" val="90735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60CF30-BEEF-49B4-8936-0906FBC2022B}" type="datetime1">
              <a:rPr lang="en-US" smtClean="0"/>
              <a:t>12/18/2017</a:t>
            </a:fld>
            <a:endParaRPr lang="en-IN" dirty="0"/>
          </a:p>
        </p:txBody>
      </p:sp>
      <p:sp>
        <p:nvSpPr>
          <p:cNvPr id="8" name="Footer Placeholder 7"/>
          <p:cNvSpPr>
            <a:spLocks noGrp="1"/>
          </p:cNvSpPr>
          <p:nvPr>
            <p:ph type="ftr" sz="quarter" idx="11"/>
          </p:nvPr>
        </p:nvSpPr>
        <p:spPr/>
        <p:txBody>
          <a:bodyPr/>
          <a:lstStyle/>
          <a:p>
            <a:r>
              <a:rPr lang="en-IN" dirty="0" smtClean="0"/>
              <a:t>Science Education in India  Sudhakar Agarkar AIER Thane</a:t>
            </a:r>
            <a:endParaRPr lang="en-IN" dirty="0"/>
          </a:p>
        </p:txBody>
      </p:sp>
      <p:sp>
        <p:nvSpPr>
          <p:cNvPr id="9" name="Slide Number Placeholder 8"/>
          <p:cNvSpPr>
            <a:spLocks noGrp="1"/>
          </p:cNvSpPr>
          <p:nvPr>
            <p:ph type="sldNum" sz="quarter" idx="12"/>
          </p:nvPr>
        </p:nvSpPr>
        <p:spPr/>
        <p:txBody>
          <a:bodyPr/>
          <a:lstStyle/>
          <a:p>
            <a:fld id="{8287E40D-5DB7-4EA8-9525-EDB46F7A4CB9}" type="slidenum">
              <a:rPr lang="en-IN" smtClean="0"/>
              <a:t>‹#›</a:t>
            </a:fld>
            <a:endParaRPr lang="en-IN" dirty="0"/>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467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89CF1D-B7D2-43A3-925F-C14FF7B6C847}" type="datetime1">
              <a:rPr lang="en-US" smtClean="0"/>
              <a:t>12/18/2017</a:t>
            </a:fld>
            <a:endParaRPr lang="en-IN" dirty="0"/>
          </a:p>
        </p:txBody>
      </p:sp>
      <p:sp>
        <p:nvSpPr>
          <p:cNvPr id="4" name="Footer Placeholder 3"/>
          <p:cNvSpPr>
            <a:spLocks noGrp="1"/>
          </p:cNvSpPr>
          <p:nvPr>
            <p:ph type="ftr" sz="quarter" idx="11"/>
          </p:nvPr>
        </p:nvSpPr>
        <p:spPr/>
        <p:txBody>
          <a:bodyPr/>
          <a:lstStyle/>
          <a:p>
            <a:r>
              <a:rPr lang="en-IN" dirty="0" smtClean="0"/>
              <a:t>Science Education in India  Sudhakar Agarkar AIER Thane</a:t>
            </a:r>
            <a:endParaRPr lang="en-IN" dirty="0"/>
          </a:p>
        </p:txBody>
      </p:sp>
      <p:sp>
        <p:nvSpPr>
          <p:cNvPr id="5" name="Slide Number Placeholder 4"/>
          <p:cNvSpPr>
            <a:spLocks noGrp="1"/>
          </p:cNvSpPr>
          <p:nvPr>
            <p:ph type="sldNum" sz="quarter" idx="12"/>
          </p:nvPr>
        </p:nvSpPr>
        <p:spPr/>
        <p:txBody>
          <a:bodyPr/>
          <a:lstStyle/>
          <a:p>
            <a:fld id="{8287E40D-5DB7-4EA8-9525-EDB46F7A4CB9}" type="slidenum">
              <a:rPr lang="en-IN" smtClean="0"/>
              <a:t>‹#›</a:t>
            </a:fld>
            <a:endParaRPr lang="en-IN" dirty="0"/>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472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6C6647-596A-4788-8E68-D75414323F19}" type="datetime1">
              <a:rPr lang="en-US" smtClean="0"/>
              <a:t>12/18/2017</a:t>
            </a:fld>
            <a:endParaRPr lang="en-IN" dirty="0"/>
          </a:p>
        </p:txBody>
      </p:sp>
      <p:sp>
        <p:nvSpPr>
          <p:cNvPr id="3" name="Footer Placeholder 2"/>
          <p:cNvSpPr>
            <a:spLocks noGrp="1"/>
          </p:cNvSpPr>
          <p:nvPr>
            <p:ph type="ftr" sz="quarter" idx="11"/>
          </p:nvPr>
        </p:nvSpPr>
        <p:spPr/>
        <p:txBody>
          <a:bodyPr/>
          <a:lstStyle/>
          <a:p>
            <a:r>
              <a:rPr lang="en-IN" dirty="0" smtClean="0"/>
              <a:t>Science Education in India  Sudhakar Agarkar AIER Thane</a:t>
            </a:r>
            <a:endParaRPr lang="en-IN" dirty="0"/>
          </a:p>
        </p:txBody>
      </p:sp>
      <p:sp>
        <p:nvSpPr>
          <p:cNvPr id="4" name="Slide Number Placeholder 3"/>
          <p:cNvSpPr>
            <a:spLocks noGrp="1"/>
          </p:cNvSpPr>
          <p:nvPr>
            <p:ph type="sldNum" sz="quarter" idx="12"/>
          </p:nvPr>
        </p:nvSpPr>
        <p:spPr/>
        <p:txBody>
          <a:bodyPr/>
          <a:lstStyle/>
          <a:p>
            <a:fld id="{8287E40D-5DB7-4EA8-9525-EDB46F7A4CB9}" type="slidenum">
              <a:rPr lang="en-IN" smtClean="0"/>
              <a:t>‹#›</a:t>
            </a:fld>
            <a:endParaRPr lang="en-IN" dirty="0"/>
          </a:p>
        </p:txBody>
      </p:sp>
    </p:spTree>
    <p:extLst>
      <p:ext uri="{BB962C8B-B14F-4D97-AF65-F5344CB8AC3E}">
        <p14:creationId xmlns:p14="http://schemas.microsoft.com/office/powerpoint/2010/main" val="244630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94635E-768F-4BB0-A22C-52D265F57094}" type="datetime1">
              <a:rPr lang="en-US" smtClean="0"/>
              <a:t>12/18/2017</a:t>
            </a:fld>
            <a:endParaRPr lang="en-IN" dirty="0"/>
          </a:p>
        </p:txBody>
      </p:sp>
      <p:sp>
        <p:nvSpPr>
          <p:cNvPr id="6" name="Footer Placeholder 5"/>
          <p:cNvSpPr>
            <a:spLocks noGrp="1"/>
          </p:cNvSpPr>
          <p:nvPr>
            <p:ph type="ftr" sz="quarter" idx="11"/>
          </p:nvPr>
        </p:nvSpPr>
        <p:spPr/>
        <p:txBody>
          <a:bodyPr/>
          <a:lstStyle/>
          <a:p>
            <a:r>
              <a:rPr lang="en-IN" dirty="0" smtClean="0"/>
              <a:t>Science Education in India  Sudhakar Agarkar AIER Thane</a:t>
            </a:r>
            <a:endParaRPr lang="en-IN" dirty="0"/>
          </a:p>
        </p:txBody>
      </p:sp>
      <p:sp>
        <p:nvSpPr>
          <p:cNvPr id="7" name="Slide Number Placeholder 6"/>
          <p:cNvSpPr>
            <a:spLocks noGrp="1"/>
          </p:cNvSpPr>
          <p:nvPr>
            <p:ph type="sldNum" sz="quarter" idx="12"/>
          </p:nvPr>
        </p:nvSpPr>
        <p:spPr/>
        <p:txBody>
          <a:bodyPr/>
          <a:lstStyle/>
          <a:p>
            <a:fld id="{8287E40D-5DB7-4EA8-9525-EDB46F7A4CB9}" type="slidenum">
              <a:rPr lang="en-IN" smtClean="0"/>
              <a:t>‹#›</a:t>
            </a:fld>
            <a:endParaRPr lang="en-IN" dirty="0"/>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0211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1469F-9F7B-4C80-BAC1-0A9FF1FB85A8}" type="datetime1">
              <a:rPr lang="en-US" smtClean="0"/>
              <a:t>12/18/2017</a:t>
            </a:fld>
            <a:endParaRPr lang="en-IN" dirty="0"/>
          </a:p>
        </p:txBody>
      </p:sp>
      <p:sp>
        <p:nvSpPr>
          <p:cNvPr id="6" name="Footer Placeholder 5"/>
          <p:cNvSpPr>
            <a:spLocks noGrp="1"/>
          </p:cNvSpPr>
          <p:nvPr>
            <p:ph type="ftr" sz="quarter" idx="11"/>
          </p:nvPr>
        </p:nvSpPr>
        <p:spPr/>
        <p:txBody>
          <a:bodyPr/>
          <a:lstStyle/>
          <a:p>
            <a:r>
              <a:rPr lang="en-IN" dirty="0" smtClean="0"/>
              <a:t>Science Education in India  Sudhakar Agarkar AIER Thane</a:t>
            </a:r>
            <a:endParaRPr lang="en-IN" dirty="0"/>
          </a:p>
        </p:txBody>
      </p:sp>
      <p:sp>
        <p:nvSpPr>
          <p:cNvPr id="7" name="Slide Number Placeholder 6"/>
          <p:cNvSpPr>
            <a:spLocks noGrp="1"/>
          </p:cNvSpPr>
          <p:nvPr>
            <p:ph type="sldNum" sz="quarter" idx="12"/>
          </p:nvPr>
        </p:nvSpPr>
        <p:spPr/>
        <p:txBody>
          <a:bodyPr/>
          <a:lstStyle/>
          <a:p>
            <a:fld id="{8287E40D-5DB7-4EA8-9525-EDB46F7A4CB9}" type="slidenum">
              <a:rPr lang="en-IN" smtClean="0"/>
              <a:t>‹#›</a:t>
            </a:fld>
            <a:endParaRPr lang="en-IN" dirty="0"/>
          </a:p>
        </p:txBody>
      </p:sp>
    </p:spTree>
    <p:extLst>
      <p:ext uri="{BB962C8B-B14F-4D97-AF65-F5344CB8AC3E}">
        <p14:creationId xmlns:p14="http://schemas.microsoft.com/office/powerpoint/2010/main" val="45888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4250456-2A66-49D7-9AF8-6A03B6EB20E6}" type="datetime1">
              <a:rPr lang="en-US" smtClean="0"/>
              <a:t>12/18/2017</a:t>
            </a:fld>
            <a:endParaRPr lang="en-IN" dirty="0"/>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IN" dirty="0" smtClean="0"/>
              <a:t>Science Education in India  Sudhakar Agarkar AIER Thane</a:t>
            </a:r>
            <a:endParaRPr lang="en-IN" dirty="0"/>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287E40D-5DB7-4EA8-9525-EDB46F7A4CB9}" type="slidenum">
              <a:rPr lang="en-IN" smtClean="0"/>
              <a:t>‹#›</a:t>
            </a:fld>
            <a:endParaRPr lang="en-IN" dirty="0"/>
          </a:p>
        </p:txBody>
      </p:sp>
    </p:spTree>
    <p:extLst>
      <p:ext uri="{BB962C8B-B14F-4D97-AF65-F5344CB8AC3E}">
        <p14:creationId xmlns:p14="http://schemas.microsoft.com/office/powerpoint/2010/main" val="193942673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hdr="0"/>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cstc.dst.gov.i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nspire-dst.gov.in/award.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kvpy.org.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1228" y="1871131"/>
            <a:ext cx="7536964" cy="1515533"/>
          </a:xfrm>
        </p:spPr>
        <p:txBody>
          <a:bodyPr/>
          <a:lstStyle/>
          <a:p>
            <a:r>
              <a:rPr lang="en-IN" dirty="0" smtClean="0"/>
              <a:t>Science Education in India A Changing Scenario</a:t>
            </a:r>
            <a:endParaRPr lang="en-IN" dirty="0"/>
          </a:p>
        </p:txBody>
      </p:sp>
      <p:sp>
        <p:nvSpPr>
          <p:cNvPr id="3" name="Subtitle 2"/>
          <p:cNvSpPr>
            <a:spLocks noGrp="1"/>
          </p:cNvSpPr>
          <p:nvPr>
            <p:ph type="subTitle" idx="1"/>
          </p:nvPr>
        </p:nvSpPr>
        <p:spPr/>
        <p:txBody>
          <a:bodyPr>
            <a:normAutofit fontScale="77500" lnSpcReduction="20000"/>
          </a:bodyPr>
          <a:lstStyle/>
          <a:p>
            <a:r>
              <a:rPr lang="en-IN" dirty="0" smtClean="0">
                <a:solidFill>
                  <a:srgbClr val="0070C0"/>
                </a:solidFill>
              </a:rPr>
              <a:t>Sudhakar Agarkar</a:t>
            </a:r>
          </a:p>
          <a:p>
            <a:r>
              <a:rPr lang="en-IN" dirty="0" smtClean="0">
                <a:solidFill>
                  <a:srgbClr val="0070C0"/>
                </a:solidFill>
              </a:rPr>
              <a:t>VPM’s Academy of International </a:t>
            </a:r>
          </a:p>
          <a:p>
            <a:r>
              <a:rPr lang="en-IN" dirty="0" smtClean="0">
                <a:solidFill>
                  <a:srgbClr val="0070C0"/>
                </a:solidFill>
              </a:rPr>
              <a:t>Education and Research</a:t>
            </a:r>
          </a:p>
          <a:p>
            <a:r>
              <a:rPr lang="en-IN" dirty="0" smtClean="0">
                <a:solidFill>
                  <a:srgbClr val="0070C0"/>
                </a:solidFill>
              </a:rPr>
              <a:t>Thane, Maharashtra State, India</a:t>
            </a:r>
            <a:endParaRPr lang="en-IN" dirty="0">
              <a:solidFill>
                <a:srgbClr val="0070C0"/>
              </a:solidFill>
            </a:endParaRPr>
          </a:p>
        </p:txBody>
      </p:sp>
    </p:spTree>
    <p:extLst>
      <p:ext uri="{BB962C8B-B14F-4D97-AF65-F5344CB8AC3E}">
        <p14:creationId xmlns:p14="http://schemas.microsoft.com/office/powerpoint/2010/main" val="4001076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International Olympiads</a:t>
            </a:r>
            <a:endParaRPr lang="en-IN" dirty="0"/>
          </a:p>
        </p:txBody>
      </p:sp>
      <p:sp>
        <p:nvSpPr>
          <p:cNvPr id="3" name="Content Placeholder 2"/>
          <p:cNvSpPr>
            <a:spLocks noGrp="1"/>
          </p:cNvSpPr>
          <p:nvPr>
            <p:ph idx="1"/>
          </p:nvPr>
        </p:nvSpPr>
        <p:spPr>
          <a:xfrm>
            <a:off x="1295400" y="2408349"/>
            <a:ext cx="9915395" cy="3467519"/>
          </a:xfrm>
        </p:spPr>
        <p:txBody>
          <a:bodyPr>
            <a:noAutofit/>
          </a:bodyPr>
          <a:lstStyle/>
          <a:p>
            <a:r>
              <a:rPr lang="en-IN" sz="2000" dirty="0" smtClean="0">
                <a:solidFill>
                  <a:srgbClr val="0070C0"/>
                </a:solidFill>
              </a:rPr>
              <a:t>Government </a:t>
            </a:r>
            <a:r>
              <a:rPr lang="en-IN" sz="2000" dirty="0">
                <a:solidFill>
                  <a:srgbClr val="0070C0"/>
                </a:solidFill>
              </a:rPr>
              <a:t>of India </a:t>
            </a:r>
            <a:r>
              <a:rPr lang="en-IN" sz="2000" dirty="0" smtClean="0">
                <a:solidFill>
                  <a:srgbClr val="0070C0"/>
                </a:solidFill>
              </a:rPr>
              <a:t>entrusted </a:t>
            </a:r>
            <a:r>
              <a:rPr lang="en-IN" sz="2000" dirty="0">
                <a:solidFill>
                  <a:srgbClr val="0070C0"/>
                </a:solidFill>
              </a:rPr>
              <a:t>the responsibility of selecting teams </a:t>
            </a:r>
            <a:r>
              <a:rPr lang="en-IN" sz="2000" dirty="0" smtClean="0">
                <a:solidFill>
                  <a:srgbClr val="0070C0"/>
                </a:solidFill>
              </a:rPr>
              <a:t>for International </a:t>
            </a:r>
            <a:r>
              <a:rPr lang="en-IN" sz="2000" dirty="0">
                <a:solidFill>
                  <a:srgbClr val="0070C0"/>
                </a:solidFill>
              </a:rPr>
              <a:t>Science Olympiads </a:t>
            </a:r>
            <a:r>
              <a:rPr lang="en-IN" sz="2000" dirty="0" smtClean="0">
                <a:solidFill>
                  <a:srgbClr val="0070C0"/>
                </a:solidFill>
              </a:rPr>
              <a:t>to </a:t>
            </a:r>
            <a:r>
              <a:rPr lang="en-IN" sz="2000" dirty="0">
                <a:solidFill>
                  <a:srgbClr val="0070C0"/>
                </a:solidFill>
              </a:rPr>
              <a:t>the Homi Bhabha Centre for Science Education (HBCSE</a:t>
            </a:r>
            <a:r>
              <a:rPr lang="en-IN" sz="2000" dirty="0" smtClean="0">
                <a:solidFill>
                  <a:srgbClr val="0070C0"/>
                </a:solidFill>
              </a:rPr>
              <a:t>), TIFR, Mumbai. </a:t>
            </a:r>
            <a:r>
              <a:rPr lang="en-IN" sz="2000" dirty="0" smtClean="0">
                <a:solidFill>
                  <a:srgbClr val="0070C0"/>
                </a:solidFill>
              </a:rPr>
              <a:t>Since </a:t>
            </a:r>
            <a:r>
              <a:rPr lang="en-IN" sz="2000" dirty="0" smtClean="0">
                <a:solidFill>
                  <a:srgbClr val="0070C0"/>
                </a:solidFill>
              </a:rPr>
              <a:t>1998, HBCSE </a:t>
            </a:r>
            <a:r>
              <a:rPr lang="en-IN" sz="2000" dirty="0">
                <a:solidFill>
                  <a:srgbClr val="0070C0"/>
                </a:solidFill>
              </a:rPr>
              <a:t>has been identifying and preparing students for international Olympiad competitions in Physics, Chemistry, Biology, Astronomy and Junior </a:t>
            </a:r>
            <a:r>
              <a:rPr lang="en-IN" sz="2000" dirty="0" smtClean="0">
                <a:solidFill>
                  <a:srgbClr val="0070C0"/>
                </a:solidFill>
              </a:rPr>
              <a:t>Science. </a:t>
            </a:r>
          </a:p>
          <a:p>
            <a:r>
              <a:rPr lang="en-IN" sz="2000" dirty="0" smtClean="0">
                <a:solidFill>
                  <a:srgbClr val="0070C0"/>
                </a:solidFill>
              </a:rPr>
              <a:t>A </a:t>
            </a:r>
            <a:r>
              <a:rPr lang="en-IN" sz="2000" dirty="0">
                <a:solidFill>
                  <a:srgbClr val="0070C0"/>
                </a:solidFill>
              </a:rPr>
              <a:t>large number of students from secondary and higher secondary schools appear for national level competitive examinations. Training cum selection camp is held </a:t>
            </a:r>
            <a:r>
              <a:rPr lang="en-IN" sz="2000" dirty="0" smtClean="0">
                <a:solidFill>
                  <a:srgbClr val="0070C0"/>
                </a:solidFill>
              </a:rPr>
              <a:t>top 50 students at HBCSE. All the expenses of the international contest are borne by Government of India. </a:t>
            </a:r>
          </a:p>
          <a:p>
            <a:r>
              <a:rPr lang="en-IN" sz="2000" dirty="0" smtClean="0">
                <a:solidFill>
                  <a:srgbClr val="0070C0"/>
                </a:solidFill>
              </a:rPr>
              <a:t>The </a:t>
            </a:r>
            <a:r>
              <a:rPr lang="en-IN" sz="2000" dirty="0">
                <a:solidFill>
                  <a:srgbClr val="0070C0"/>
                </a:solidFill>
              </a:rPr>
              <a:t>performance of Indian teams in international competitions has been </a:t>
            </a:r>
            <a:r>
              <a:rPr lang="en-IN" sz="2000" dirty="0" smtClean="0">
                <a:solidFill>
                  <a:srgbClr val="0070C0"/>
                </a:solidFill>
              </a:rPr>
              <a:t>quite good. India </a:t>
            </a:r>
            <a:r>
              <a:rPr lang="en-IN" sz="2000" dirty="0">
                <a:solidFill>
                  <a:srgbClr val="0070C0"/>
                </a:solidFill>
              </a:rPr>
              <a:t>also hosted a </a:t>
            </a:r>
            <a:r>
              <a:rPr lang="en-IN" sz="2000" dirty="0" smtClean="0">
                <a:solidFill>
                  <a:srgbClr val="0070C0"/>
                </a:solidFill>
              </a:rPr>
              <a:t>International events </a:t>
            </a:r>
            <a:r>
              <a:rPr lang="en-IN" sz="2000" dirty="0">
                <a:solidFill>
                  <a:srgbClr val="0070C0"/>
                </a:solidFill>
              </a:rPr>
              <a:t>like International Biology Olympiad, International Astronomy Olympiad, International Junior Science Olympiad, etc. (www.olympiads.hbcse.tifr.res.in</a:t>
            </a:r>
            <a:r>
              <a:rPr lang="en-IN" sz="2000" dirty="0" smtClean="0">
                <a:solidFill>
                  <a:srgbClr val="0070C0"/>
                </a:solidFill>
              </a:rPr>
              <a:t>).</a:t>
            </a:r>
            <a:endParaRPr lang="en-IN" sz="2000" dirty="0">
              <a:solidFill>
                <a:srgbClr val="0070C0"/>
              </a:solidFill>
            </a:endParaRPr>
          </a:p>
        </p:txBody>
      </p:sp>
      <p:sp>
        <p:nvSpPr>
          <p:cNvPr id="4" name="Date Placeholder 3"/>
          <p:cNvSpPr>
            <a:spLocks noGrp="1"/>
          </p:cNvSpPr>
          <p:nvPr>
            <p:ph type="dt" sz="half" idx="10"/>
          </p:nvPr>
        </p:nvSpPr>
        <p:spPr/>
        <p:txBody>
          <a:bodyPr/>
          <a:lstStyle/>
          <a:p>
            <a:fld id="{4ABFA19A-ABFD-4F4C-9176-7FB4AB640CBF}"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10</a:t>
            </a:fld>
            <a:endParaRPr lang="en-IN" dirty="0"/>
          </a:p>
        </p:txBody>
      </p:sp>
    </p:spTree>
    <p:extLst>
      <p:ext uri="{BB962C8B-B14F-4D97-AF65-F5344CB8AC3E}">
        <p14:creationId xmlns:p14="http://schemas.microsoft.com/office/powerpoint/2010/main" val="3702230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JNNSE</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solidFill>
                  <a:srgbClr val="0070C0"/>
                </a:solidFill>
              </a:rPr>
              <a:t>Organization </a:t>
            </a:r>
            <a:r>
              <a:rPr lang="en-IN" dirty="0">
                <a:solidFill>
                  <a:srgbClr val="0070C0"/>
                </a:solidFill>
              </a:rPr>
              <a:t>of school level science exhibitions was initiated in 70s to provide opportunities to innovative teachers and students to display their talent. After a slow start the activity has </a:t>
            </a:r>
            <a:r>
              <a:rPr lang="en-IN" dirty="0" smtClean="0">
                <a:solidFill>
                  <a:srgbClr val="0070C0"/>
                </a:solidFill>
              </a:rPr>
              <a:t>spread </a:t>
            </a:r>
            <a:r>
              <a:rPr lang="en-IN" dirty="0">
                <a:solidFill>
                  <a:srgbClr val="0070C0"/>
                </a:solidFill>
              </a:rPr>
              <a:t>length and breadth in the entire country. </a:t>
            </a:r>
            <a:endParaRPr lang="en-IN" dirty="0" smtClean="0">
              <a:solidFill>
                <a:srgbClr val="0070C0"/>
              </a:solidFill>
            </a:endParaRPr>
          </a:p>
          <a:p>
            <a:r>
              <a:rPr lang="en-IN" dirty="0" smtClean="0">
                <a:solidFill>
                  <a:srgbClr val="0070C0"/>
                </a:solidFill>
              </a:rPr>
              <a:t>Named as Jawaharlal Nehru National Science Exhibitions it is organised </a:t>
            </a:r>
            <a:r>
              <a:rPr lang="en-IN" dirty="0" smtClean="0">
                <a:solidFill>
                  <a:srgbClr val="0070C0"/>
                </a:solidFill>
              </a:rPr>
              <a:t>by education department. </a:t>
            </a:r>
            <a:r>
              <a:rPr lang="en-IN" dirty="0" smtClean="0">
                <a:solidFill>
                  <a:srgbClr val="0070C0"/>
                </a:solidFill>
              </a:rPr>
              <a:t>Starting </a:t>
            </a:r>
            <a:r>
              <a:rPr lang="en-IN" dirty="0">
                <a:solidFill>
                  <a:srgbClr val="0070C0"/>
                </a:solidFill>
              </a:rPr>
              <a:t>from taluka level (small administrative block of a district) these exhibitions are arranged at district, state, national as well as at international </a:t>
            </a:r>
            <a:r>
              <a:rPr lang="en-IN" dirty="0" smtClean="0">
                <a:solidFill>
                  <a:srgbClr val="0070C0"/>
                </a:solidFill>
              </a:rPr>
              <a:t>levels sequentially. </a:t>
            </a:r>
          </a:p>
          <a:p>
            <a:r>
              <a:rPr lang="en-IN" dirty="0" smtClean="0">
                <a:solidFill>
                  <a:srgbClr val="0070C0"/>
                </a:solidFill>
              </a:rPr>
              <a:t>Through </a:t>
            </a:r>
            <a:r>
              <a:rPr lang="en-IN" dirty="0">
                <a:solidFill>
                  <a:srgbClr val="0070C0"/>
                </a:solidFill>
              </a:rPr>
              <a:t>this activity a large number of innovative ideas from school students and teachers have </a:t>
            </a:r>
            <a:r>
              <a:rPr lang="en-IN" dirty="0" smtClean="0">
                <a:solidFill>
                  <a:srgbClr val="0070C0"/>
                </a:solidFill>
              </a:rPr>
              <a:t>surfaced in the last four decades. </a:t>
            </a:r>
            <a:endParaRPr lang="en-IN" dirty="0">
              <a:solidFill>
                <a:srgbClr val="0070C0"/>
              </a:solidFill>
            </a:endParaRPr>
          </a:p>
        </p:txBody>
      </p:sp>
      <p:sp>
        <p:nvSpPr>
          <p:cNvPr id="4" name="Date Placeholder 3"/>
          <p:cNvSpPr>
            <a:spLocks noGrp="1"/>
          </p:cNvSpPr>
          <p:nvPr>
            <p:ph type="dt" sz="half" idx="10"/>
          </p:nvPr>
        </p:nvSpPr>
        <p:spPr/>
        <p:txBody>
          <a:bodyPr/>
          <a:lstStyle/>
          <a:p>
            <a:fld id="{2087246C-8982-445C-A54C-692469FFC455}"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11</a:t>
            </a:fld>
            <a:endParaRPr lang="en-IN" dirty="0"/>
          </a:p>
        </p:txBody>
      </p:sp>
    </p:spTree>
    <p:extLst>
      <p:ext uri="{BB962C8B-B14F-4D97-AF65-F5344CB8AC3E}">
        <p14:creationId xmlns:p14="http://schemas.microsoft.com/office/powerpoint/2010/main" val="3152829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National Children’s Science Congress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solidFill>
                  <a:srgbClr val="0070C0"/>
                </a:solidFill>
              </a:rPr>
              <a:t>National Council of Science and Technology Communication (NCSTC), Department of Science and Technology, Government of India has initiated a Children’s Science Movement in 1993. </a:t>
            </a:r>
          </a:p>
          <a:p>
            <a:r>
              <a:rPr lang="en-IN" dirty="0" smtClean="0">
                <a:solidFill>
                  <a:srgbClr val="0070C0"/>
                </a:solidFill>
              </a:rPr>
              <a:t>NCSTC arranges National Children's Science Congress (NCSC) annually for the children between 10 to 17 years from all over the </a:t>
            </a:r>
            <a:r>
              <a:rPr lang="en-IN" dirty="0">
                <a:solidFill>
                  <a:srgbClr val="0070C0"/>
                </a:solidFill>
              </a:rPr>
              <a:t>country </a:t>
            </a:r>
            <a:r>
              <a:rPr lang="en-IN" dirty="0" smtClean="0">
                <a:solidFill>
                  <a:srgbClr val="0070C0"/>
                </a:solidFill>
              </a:rPr>
              <a:t>to provide </a:t>
            </a:r>
            <a:r>
              <a:rPr lang="en-IN" dirty="0">
                <a:solidFill>
                  <a:srgbClr val="0070C0"/>
                </a:solidFill>
              </a:rPr>
              <a:t>a forum to the young scientists to pursue their natural curiosity and to quench their thirst for creativity by experimenting on open-ended </a:t>
            </a:r>
            <a:r>
              <a:rPr lang="en-IN" dirty="0" smtClean="0">
                <a:solidFill>
                  <a:srgbClr val="0070C0"/>
                </a:solidFill>
              </a:rPr>
              <a:t>problems (</a:t>
            </a:r>
            <a:r>
              <a:rPr lang="en-IN" u="sng" dirty="0" smtClean="0">
                <a:solidFill>
                  <a:srgbClr val="0070C0"/>
                </a:solidFill>
                <a:hlinkClick r:id="rId2"/>
              </a:rPr>
              <a:t>www.ncstc.dst.g</a:t>
            </a:r>
            <a:r>
              <a:rPr lang="en-US" u="sng" dirty="0" smtClean="0">
                <a:solidFill>
                  <a:srgbClr val="0070C0"/>
                </a:solidFill>
                <a:hlinkClick r:id="rId2"/>
              </a:rPr>
              <a:t>o</a:t>
            </a:r>
            <a:r>
              <a:rPr lang="en-IN" u="sng" dirty="0" smtClean="0">
                <a:solidFill>
                  <a:srgbClr val="0070C0"/>
                </a:solidFill>
                <a:hlinkClick r:id="rId2"/>
              </a:rPr>
              <a:t>v.in</a:t>
            </a:r>
            <a:r>
              <a:rPr lang="en-IN" dirty="0" smtClean="0">
                <a:solidFill>
                  <a:srgbClr val="0070C0"/>
                </a:solidFill>
              </a:rPr>
              <a:t>). </a:t>
            </a:r>
          </a:p>
          <a:p>
            <a:r>
              <a:rPr lang="en-IN" dirty="0" smtClean="0">
                <a:solidFill>
                  <a:srgbClr val="0070C0"/>
                </a:solidFill>
              </a:rPr>
              <a:t>Over the last 20 years this activity has taken a good shape involving a large number of teachers and students from both urban as well as rural schools. Jidnyasa Trust, Thane encourages schools to participate in this contest.</a:t>
            </a:r>
            <a:endParaRPr lang="en-IN" dirty="0">
              <a:solidFill>
                <a:srgbClr val="0070C0"/>
              </a:solidFill>
            </a:endParaRPr>
          </a:p>
        </p:txBody>
      </p:sp>
      <p:sp>
        <p:nvSpPr>
          <p:cNvPr id="4" name="Date Placeholder 3"/>
          <p:cNvSpPr>
            <a:spLocks noGrp="1"/>
          </p:cNvSpPr>
          <p:nvPr>
            <p:ph type="dt" sz="half" idx="10"/>
          </p:nvPr>
        </p:nvSpPr>
        <p:spPr/>
        <p:txBody>
          <a:bodyPr/>
          <a:lstStyle/>
          <a:p>
            <a:fld id="{D8DFAB20-8009-423A-BF2E-2A02C3CE923A}"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12</a:t>
            </a:fld>
            <a:endParaRPr lang="en-IN" dirty="0"/>
          </a:p>
        </p:txBody>
      </p:sp>
    </p:spTree>
    <p:extLst>
      <p:ext uri="{BB962C8B-B14F-4D97-AF65-F5344CB8AC3E}">
        <p14:creationId xmlns:p14="http://schemas.microsoft.com/office/powerpoint/2010/main" val="4188221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Inspire Award</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solidFill>
                  <a:srgbClr val="0070C0"/>
                </a:solidFill>
              </a:rPr>
              <a:t>A </a:t>
            </a:r>
            <a:r>
              <a:rPr lang="en-IN" dirty="0">
                <a:solidFill>
                  <a:srgbClr val="0070C0"/>
                </a:solidFill>
              </a:rPr>
              <a:t>new scheme has been launched in 2010 by the Department of Science and Technology to trap the science talent existing in young students. The scheme popularly known as INSPIRE (Innovation in Science Pursuit for Inspired Research) encourages school and college students to come out with innovative ideas in science</a:t>
            </a:r>
            <a:r>
              <a:rPr lang="en-IN" dirty="0" smtClean="0">
                <a:solidFill>
                  <a:srgbClr val="0070C0"/>
                </a:solidFill>
              </a:rPr>
              <a:t>.</a:t>
            </a:r>
          </a:p>
          <a:p>
            <a:r>
              <a:rPr lang="en-IN" dirty="0" smtClean="0">
                <a:solidFill>
                  <a:srgbClr val="0070C0"/>
                </a:solidFill>
              </a:rPr>
              <a:t>The </a:t>
            </a:r>
            <a:r>
              <a:rPr lang="en-IN" dirty="0">
                <a:solidFill>
                  <a:srgbClr val="0070C0"/>
                </a:solidFill>
              </a:rPr>
              <a:t>scheme has three components: SEATS (Scheme for Early Attraction of Talent), SHE (Scholarships for Higher Education), and AORC (Assured Opportunity for Research Career). </a:t>
            </a:r>
            <a:endParaRPr lang="en-IN" dirty="0" smtClean="0">
              <a:solidFill>
                <a:srgbClr val="0070C0"/>
              </a:solidFill>
            </a:endParaRPr>
          </a:p>
          <a:p>
            <a:r>
              <a:rPr lang="en-IN" dirty="0" smtClean="0">
                <a:solidFill>
                  <a:srgbClr val="0070C0"/>
                </a:solidFill>
              </a:rPr>
              <a:t>SEATS </a:t>
            </a:r>
            <a:r>
              <a:rPr lang="en-IN" dirty="0">
                <a:solidFill>
                  <a:srgbClr val="0070C0"/>
                </a:solidFill>
              </a:rPr>
              <a:t>is for students of age between 10 and 15 years, </a:t>
            </a:r>
            <a:r>
              <a:rPr lang="en-IN" dirty="0" smtClean="0">
                <a:solidFill>
                  <a:srgbClr val="0070C0"/>
                </a:solidFill>
              </a:rPr>
              <a:t>SHE </a:t>
            </a:r>
            <a:r>
              <a:rPr lang="en-IN" dirty="0">
                <a:solidFill>
                  <a:srgbClr val="0070C0"/>
                </a:solidFill>
              </a:rPr>
              <a:t>is for the students with a little higher age group (17 to 22 years) while </a:t>
            </a:r>
            <a:r>
              <a:rPr lang="en-IN" dirty="0" smtClean="0">
                <a:solidFill>
                  <a:srgbClr val="0070C0"/>
                </a:solidFill>
              </a:rPr>
              <a:t>AORC </a:t>
            </a:r>
            <a:r>
              <a:rPr lang="en-IN" dirty="0">
                <a:solidFill>
                  <a:srgbClr val="0070C0"/>
                </a:solidFill>
              </a:rPr>
              <a:t>is for the students pursuing doctoral studies or for those who have entered into profession </a:t>
            </a:r>
            <a:r>
              <a:rPr lang="en-IN" dirty="0" smtClean="0">
                <a:solidFill>
                  <a:srgbClr val="0070C0"/>
                </a:solidFill>
              </a:rPr>
              <a:t>recently (</a:t>
            </a:r>
            <a:r>
              <a:rPr lang="en-IN" u="sng" dirty="0" smtClean="0">
                <a:solidFill>
                  <a:srgbClr val="0070C0"/>
                </a:solidFill>
                <a:hlinkClick r:id="rId2"/>
              </a:rPr>
              <a:t>www.inspire-dst.gov.in/award.html</a:t>
            </a:r>
            <a:r>
              <a:rPr lang="en-IN" dirty="0" smtClean="0">
                <a:solidFill>
                  <a:srgbClr val="0070C0"/>
                </a:solidFill>
              </a:rPr>
              <a:t>).</a:t>
            </a:r>
            <a:endParaRPr lang="en-IN" dirty="0">
              <a:solidFill>
                <a:srgbClr val="0070C0"/>
              </a:solidFill>
            </a:endParaRPr>
          </a:p>
        </p:txBody>
      </p:sp>
      <p:sp>
        <p:nvSpPr>
          <p:cNvPr id="4" name="Date Placeholder 3"/>
          <p:cNvSpPr>
            <a:spLocks noGrp="1"/>
          </p:cNvSpPr>
          <p:nvPr>
            <p:ph type="dt" sz="half" idx="10"/>
          </p:nvPr>
        </p:nvSpPr>
        <p:spPr/>
        <p:txBody>
          <a:bodyPr/>
          <a:lstStyle/>
          <a:p>
            <a:fld id="{C1140686-2759-4B3F-91C3-F9D847815189}"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13</a:t>
            </a:fld>
            <a:endParaRPr lang="en-IN" dirty="0"/>
          </a:p>
        </p:txBody>
      </p:sp>
    </p:spTree>
    <p:extLst>
      <p:ext uri="{BB962C8B-B14F-4D97-AF65-F5344CB8AC3E}">
        <p14:creationId xmlns:p14="http://schemas.microsoft.com/office/powerpoint/2010/main" val="668909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Ignite Scheme</a:t>
            </a:r>
            <a:endParaRPr lang="en-IN" dirty="0"/>
          </a:p>
        </p:txBody>
      </p:sp>
      <p:sp>
        <p:nvSpPr>
          <p:cNvPr id="3" name="Content Placeholder 2"/>
          <p:cNvSpPr>
            <a:spLocks noGrp="1"/>
          </p:cNvSpPr>
          <p:nvPr>
            <p:ph idx="1"/>
          </p:nvPr>
        </p:nvSpPr>
        <p:spPr/>
        <p:txBody>
          <a:bodyPr>
            <a:normAutofit fontScale="85000" lnSpcReduction="10000"/>
          </a:bodyPr>
          <a:lstStyle/>
          <a:p>
            <a:r>
              <a:rPr lang="en-IN" dirty="0">
                <a:solidFill>
                  <a:srgbClr val="0070C0"/>
                </a:solidFill>
              </a:rPr>
              <a:t>T</a:t>
            </a:r>
            <a:r>
              <a:rPr lang="en-IN" dirty="0" smtClean="0">
                <a:solidFill>
                  <a:srgbClr val="0070C0"/>
                </a:solidFill>
              </a:rPr>
              <a:t>he </a:t>
            </a:r>
            <a:r>
              <a:rPr lang="en-IN" dirty="0">
                <a:solidFill>
                  <a:srgbClr val="0070C0"/>
                </a:solidFill>
              </a:rPr>
              <a:t>National Innovation Foundation (NIF), established as an autonomous unit of the of DST, Government of India in March 2000 came out with a scheme entitled “Ignite” to provide institutional support to grass-root innovators and outstanding knowledge holders in an un-organized sectors. </a:t>
            </a:r>
            <a:endParaRPr lang="en-IN" dirty="0" smtClean="0">
              <a:solidFill>
                <a:srgbClr val="0070C0"/>
              </a:solidFill>
            </a:endParaRPr>
          </a:p>
          <a:p>
            <a:r>
              <a:rPr lang="en-IN" dirty="0" smtClean="0">
                <a:solidFill>
                  <a:srgbClr val="0070C0"/>
                </a:solidFill>
              </a:rPr>
              <a:t>It </a:t>
            </a:r>
            <a:r>
              <a:rPr lang="en-IN" dirty="0">
                <a:solidFill>
                  <a:srgbClr val="0070C0"/>
                </a:solidFill>
              </a:rPr>
              <a:t>attempts to identify hidden talent from among the community through submission of write ups. Any child irrespective of his/her educational qualification can submit the entry for this competition. The best entries are recognised and supported. </a:t>
            </a:r>
            <a:endParaRPr lang="en-IN" dirty="0" smtClean="0">
              <a:solidFill>
                <a:srgbClr val="0070C0"/>
              </a:solidFill>
            </a:endParaRPr>
          </a:p>
          <a:p>
            <a:r>
              <a:rPr lang="en-IN" dirty="0" smtClean="0">
                <a:solidFill>
                  <a:srgbClr val="0070C0"/>
                </a:solidFill>
              </a:rPr>
              <a:t>In </a:t>
            </a:r>
            <a:r>
              <a:rPr lang="en-IN" dirty="0">
                <a:solidFill>
                  <a:srgbClr val="0070C0"/>
                </a:solidFill>
              </a:rPr>
              <a:t>a short time the scheme has reaped good fruits. It could collect about 20,000 new ideas and file about 650 patents of which 40 have been granted (www.nif.org.in/ignite). </a:t>
            </a:r>
          </a:p>
        </p:txBody>
      </p:sp>
      <p:sp>
        <p:nvSpPr>
          <p:cNvPr id="4" name="Date Placeholder 3"/>
          <p:cNvSpPr>
            <a:spLocks noGrp="1"/>
          </p:cNvSpPr>
          <p:nvPr>
            <p:ph type="dt" sz="half" idx="10"/>
          </p:nvPr>
        </p:nvSpPr>
        <p:spPr/>
        <p:txBody>
          <a:bodyPr/>
          <a:lstStyle/>
          <a:p>
            <a:fld id="{30897A03-D57D-4C04-9C1F-FBD50AFAAA79}"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14</a:t>
            </a:fld>
            <a:endParaRPr lang="en-IN" dirty="0"/>
          </a:p>
        </p:txBody>
      </p:sp>
    </p:spTree>
    <p:extLst>
      <p:ext uri="{BB962C8B-B14F-4D97-AF65-F5344CB8AC3E}">
        <p14:creationId xmlns:p14="http://schemas.microsoft.com/office/powerpoint/2010/main" val="151725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Scientific and Technological Literacy</a:t>
            </a:r>
            <a:endParaRPr lang="en-IN" dirty="0"/>
          </a:p>
        </p:txBody>
      </p:sp>
      <p:sp>
        <p:nvSpPr>
          <p:cNvPr id="3" name="Content Placeholder 2"/>
          <p:cNvSpPr>
            <a:spLocks noGrp="1"/>
          </p:cNvSpPr>
          <p:nvPr>
            <p:ph idx="1"/>
          </p:nvPr>
        </p:nvSpPr>
        <p:spPr/>
        <p:txBody>
          <a:bodyPr>
            <a:normAutofit/>
          </a:bodyPr>
          <a:lstStyle/>
          <a:p>
            <a:r>
              <a:rPr lang="en-IN" dirty="0" smtClean="0">
                <a:solidFill>
                  <a:srgbClr val="0070C0"/>
                </a:solidFill>
              </a:rPr>
              <a:t>Apart from teaching science formally in school set up an attempt is made to spread scientific </a:t>
            </a:r>
            <a:r>
              <a:rPr lang="en-IN" dirty="0" smtClean="0">
                <a:solidFill>
                  <a:srgbClr val="0070C0"/>
                </a:solidFill>
              </a:rPr>
              <a:t>and technological literacy </a:t>
            </a:r>
            <a:r>
              <a:rPr lang="en-IN" dirty="0" smtClean="0">
                <a:solidFill>
                  <a:srgbClr val="0070C0"/>
                </a:solidFill>
              </a:rPr>
              <a:t>among the masses through a variety of activities.</a:t>
            </a:r>
          </a:p>
          <a:p>
            <a:r>
              <a:rPr lang="en-IN" dirty="0" smtClean="0">
                <a:solidFill>
                  <a:srgbClr val="0070C0"/>
                </a:solidFill>
              </a:rPr>
              <a:t>Some of these activities are initiated by the department of education of the central and state governments. </a:t>
            </a:r>
            <a:r>
              <a:rPr lang="en-IN" dirty="0" smtClean="0">
                <a:solidFill>
                  <a:srgbClr val="0070C0"/>
                </a:solidFill>
              </a:rPr>
              <a:t>The department of Science and Technology has set National Council of Science and </a:t>
            </a:r>
            <a:r>
              <a:rPr lang="en-IN" dirty="0" smtClean="0">
                <a:solidFill>
                  <a:srgbClr val="0070C0"/>
                </a:solidFill>
              </a:rPr>
              <a:t>Tec</a:t>
            </a:r>
            <a:r>
              <a:rPr lang="en-IN" dirty="0" smtClean="0">
                <a:solidFill>
                  <a:srgbClr val="0070C0"/>
                </a:solidFill>
              </a:rPr>
              <a:t>hnology Communication (NCSTC) to undertake this work all over the country.</a:t>
            </a:r>
          </a:p>
          <a:p>
            <a:endParaRPr lang="en-IN" dirty="0">
              <a:solidFill>
                <a:srgbClr val="0070C0"/>
              </a:solidFill>
            </a:endParaRPr>
          </a:p>
        </p:txBody>
      </p:sp>
      <p:sp>
        <p:nvSpPr>
          <p:cNvPr id="4" name="Date Placeholder 3"/>
          <p:cNvSpPr>
            <a:spLocks noGrp="1"/>
          </p:cNvSpPr>
          <p:nvPr>
            <p:ph type="dt" sz="half" idx="10"/>
          </p:nvPr>
        </p:nvSpPr>
        <p:spPr/>
        <p:txBody>
          <a:bodyPr/>
          <a:lstStyle/>
          <a:p>
            <a:fld id="{6853B97E-22F9-473C-83A4-15F41E669839}"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15</a:t>
            </a:fld>
            <a:endParaRPr lang="en-IN" dirty="0"/>
          </a:p>
        </p:txBody>
      </p:sp>
    </p:spTree>
    <p:extLst>
      <p:ext uri="{BB962C8B-B14F-4D97-AF65-F5344CB8AC3E}">
        <p14:creationId xmlns:p14="http://schemas.microsoft.com/office/powerpoint/2010/main" val="2420199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Voluntary Efforts in STL</a:t>
            </a:r>
            <a:endParaRPr lang="en-IN" dirty="0"/>
          </a:p>
        </p:txBody>
      </p:sp>
      <p:sp>
        <p:nvSpPr>
          <p:cNvPr id="3" name="Content Placeholder 2"/>
          <p:cNvSpPr>
            <a:spLocks noGrp="1"/>
          </p:cNvSpPr>
          <p:nvPr>
            <p:ph idx="1"/>
          </p:nvPr>
        </p:nvSpPr>
        <p:spPr/>
        <p:txBody>
          <a:bodyPr>
            <a:normAutofit fontScale="92500"/>
          </a:bodyPr>
          <a:lstStyle/>
          <a:p>
            <a:r>
              <a:rPr lang="en-IN" dirty="0" smtClean="0">
                <a:solidFill>
                  <a:srgbClr val="0070C0"/>
                </a:solidFill>
              </a:rPr>
              <a:t>Associations </a:t>
            </a:r>
            <a:r>
              <a:rPr lang="en-IN" dirty="0">
                <a:solidFill>
                  <a:srgbClr val="0070C0"/>
                </a:solidFill>
              </a:rPr>
              <a:t>of Science Teachers </a:t>
            </a:r>
            <a:r>
              <a:rPr lang="en-IN" dirty="0" smtClean="0">
                <a:solidFill>
                  <a:srgbClr val="0070C0"/>
                </a:solidFill>
              </a:rPr>
              <a:t>undertake science popularization activities </a:t>
            </a:r>
            <a:r>
              <a:rPr lang="en-IN" dirty="0">
                <a:solidFill>
                  <a:srgbClr val="0070C0"/>
                </a:solidFill>
              </a:rPr>
              <a:t>in their </a:t>
            </a:r>
            <a:r>
              <a:rPr lang="en-IN" dirty="0" smtClean="0">
                <a:solidFill>
                  <a:srgbClr val="0070C0"/>
                </a:solidFill>
              </a:rPr>
              <a:t>vicinity for the benefit of common citizens. </a:t>
            </a:r>
          </a:p>
          <a:p>
            <a:r>
              <a:rPr lang="en-IN" dirty="0" smtClean="0">
                <a:solidFill>
                  <a:srgbClr val="0070C0"/>
                </a:solidFill>
              </a:rPr>
              <a:t>A large number of voluntary agencies existing in the country also undertake the task of spreading scientific and technological literacy in regional languages.</a:t>
            </a:r>
          </a:p>
          <a:p>
            <a:r>
              <a:rPr lang="en-IN" dirty="0" smtClean="0">
                <a:solidFill>
                  <a:srgbClr val="0070C0"/>
                </a:solidFill>
              </a:rPr>
              <a:t>In the state of Maharashtra we have the Marathi </a:t>
            </a:r>
            <a:r>
              <a:rPr lang="en-IN" dirty="0" smtClean="0">
                <a:solidFill>
                  <a:srgbClr val="0070C0"/>
                </a:solidFill>
              </a:rPr>
              <a:t>Vidnyan</a:t>
            </a:r>
            <a:r>
              <a:rPr lang="en-IN" dirty="0" smtClean="0">
                <a:solidFill>
                  <a:srgbClr val="0070C0"/>
                </a:solidFill>
              </a:rPr>
              <a:t> </a:t>
            </a:r>
            <a:r>
              <a:rPr lang="en-IN" dirty="0" smtClean="0">
                <a:solidFill>
                  <a:srgbClr val="0070C0"/>
                </a:solidFill>
              </a:rPr>
              <a:t>Parishad</a:t>
            </a:r>
            <a:r>
              <a:rPr lang="en-IN" dirty="0" smtClean="0">
                <a:solidFill>
                  <a:srgbClr val="0070C0"/>
                </a:solidFill>
              </a:rPr>
              <a:t> that publishes a journal, arranges lecture demonstrations and provide answers to children’s questions in Marathi (the language used in the state of Maharashtra). The 51</a:t>
            </a:r>
            <a:r>
              <a:rPr lang="en-IN" baseline="30000" dirty="0" smtClean="0">
                <a:solidFill>
                  <a:srgbClr val="0070C0"/>
                </a:solidFill>
              </a:rPr>
              <a:t>st</a:t>
            </a:r>
            <a:r>
              <a:rPr lang="en-IN" dirty="0" smtClean="0">
                <a:solidFill>
                  <a:srgbClr val="0070C0"/>
                </a:solidFill>
              </a:rPr>
              <a:t> Annual Convention of this </a:t>
            </a:r>
            <a:r>
              <a:rPr lang="en-IN" dirty="0" smtClean="0">
                <a:solidFill>
                  <a:srgbClr val="0070C0"/>
                </a:solidFill>
              </a:rPr>
              <a:t>organization is presently going on.</a:t>
            </a:r>
            <a:r>
              <a:rPr lang="en-IN" dirty="0" smtClean="0">
                <a:solidFill>
                  <a:srgbClr val="0070C0"/>
                </a:solidFill>
              </a:rPr>
              <a:t> </a:t>
            </a:r>
            <a:endParaRPr lang="en-IN" dirty="0">
              <a:solidFill>
                <a:srgbClr val="0070C0"/>
              </a:solidFill>
            </a:endParaRPr>
          </a:p>
        </p:txBody>
      </p:sp>
      <p:sp>
        <p:nvSpPr>
          <p:cNvPr id="4" name="Date Placeholder 3"/>
          <p:cNvSpPr>
            <a:spLocks noGrp="1"/>
          </p:cNvSpPr>
          <p:nvPr>
            <p:ph type="dt" sz="half" idx="10"/>
          </p:nvPr>
        </p:nvSpPr>
        <p:spPr/>
        <p:txBody>
          <a:bodyPr/>
          <a:lstStyle/>
          <a:p>
            <a:fld id="{6853B97E-22F9-473C-83A4-15F41E669839}"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16</a:t>
            </a:fld>
            <a:endParaRPr lang="en-IN" dirty="0"/>
          </a:p>
        </p:txBody>
      </p:sp>
    </p:spTree>
    <p:extLst>
      <p:ext uri="{BB962C8B-B14F-4D97-AF65-F5344CB8AC3E}">
        <p14:creationId xmlns:p14="http://schemas.microsoft.com/office/powerpoint/2010/main" val="3392858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Higher Education in Science</a:t>
            </a:r>
            <a:endParaRPr lang="en-IN" dirty="0"/>
          </a:p>
        </p:txBody>
      </p:sp>
      <p:sp>
        <p:nvSpPr>
          <p:cNvPr id="3" name="Content Placeholder 2"/>
          <p:cNvSpPr>
            <a:spLocks noGrp="1"/>
          </p:cNvSpPr>
          <p:nvPr>
            <p:ph idx="1"/>
          </p:nvPr>
        </p:nvSpPr>
        <p:spPr/>
        <p:txBody>
          <a:bodyPr>
            <a:normAutofit/>
          </a:bodyPr>
          <a:lstStyle/>
          <a:p>
            <a:r>
              <a:rPr lang="en-IN" dirty="0" smtClean="0">
                <a:solidFill>
                  <a:srgbClr val="0070C0"/>
                </a:solidFill>
              </a:rPr>
              <a:t>The </a:t>
            </a:r>
            <a:r>
              <a:rPr lang="en-IN" dirty="0">
                <a:solidFill>
                  <a:srgbClr val="0070C0"/>
                </a:solidFill>
              </a:rPr>
              <a:t>Government of </a:t>
            </a:r>
            <a:r>
              <a:rPr lang="en-IN" dirty="0" smtClean="0">
                <a:solidFill>
                  <a:srgbClr val="0070C0"/>
                </a:solidFill>
              </a:rPr>
              <a:t>India, </a:t>
            </a:r>
            <a:r>
              <a:rPr lang="en-IN" dirty="0">
                <a:solidFill>
                  <a:srgbClr val="0070C0"/>
                </a:solidFill>
              </a:rPr>
              <a:t>based on the recommendation of Scientific Advisory Council to the Prime Minister, </a:t>
            </a:r>
            <a:r>
              <a:rPr lang="en-IN" dirty="0" smtClean="0">
                <a:solidFill>
                  <a:srgbClr val="0070C0"/>
                </a:solidFill>
              </a:rPr>
              <a:t>initiated </a:t>
            </a:r>
            <a:r>
              <a:rPr lang="en-IN" dirty="0" smtClean="0">
                <a:solidFill>
                  <a:srgbClr val="0070C0"/>
                </a:solidFill>
              </a:rPr>
              <a:t>the establishment </a:t>
            </a:r>
            <a:r>
              <a:rPr lang="en-IN" dirty="0" smtClean="0">
                <a:solidFill>
                  <a:srgbClr val="0070C0"/>
                </a:solidFill>
              </a:rPr>
              <a:t>of Indian </a:t>
            </a:r>
            <a:r>
              <a:rPr lang="en-IN" dirty="0">
                <a:solidFill>
                  <a:srgbClr val="0070C0"/>
                </a:solidFill>
              </a:rPr>
              <a:t>Institutes of Science Education and Research </a:t>
            </a:r>
            <a:r>
              <a:rPr lang="en-IN" dirty="0" smtClean="0">
                <a:solidFill>
                  <a:srgbClr val="0070C0"/>
                </a:solidFill>
              </a:rPr>
              <a:t>(IISER) in 2006. </a:t>
            </a:r>
          </a:p>
          <a:p>
            <a:r>
              <a:rPr lang="en-IN" dirty="0" smtClean="0">
                <a:solidFill>
                  <a:srgbClr val="0070C0"/>
                </a:solidFill>
              </a:rPr>
              <a:t>Presently there are seven IISERs located at Pune (Maharashtra), Mohali (Punjab), Bhopal (MP), Kolkata (WB), Tirupati (AP), Trivendrum (Kerala) and Behrampur (Orissa).</a:t>
            </a:r>
          </a:p>
          <a:p>
            <a:r>
              <a:rPr lang="en-IN" dirty="0" smtClean="0">
                <a:solidFill>
                  <a:srgbClr val="0070C0"/>
                </a:solidFill>
              </a:rPr>
              <a:t>In less than a decade these institutions have made their names in science teaching and research in basic sciences.  </a:t>
            </a:r>
            <a:endParaRPr lang="en-IN" dirty="0">
              <a:solidFill>
                <a:srgbClr val="0070C0"/>
              </a:solidFill>
            </a:endParaRPr>
          </a:p>
        </p:txBody>
      </p:sp>
      <p:sp>
        <p:nvSpPr>
          <p:cNvPr id="4" name="Date Placeholder 3"/>
          <p:cNvSpPr>
            <a:spLocks noGrp="1"/>
          </p:cNvSpPr>
          <p:nvPr>
            <p:ph type="dt" sz="half" idx="10"/>
          </p:nvPr>
        </p:nvSpPr>
        <p:spPr/>
        <p:txBody>
          <a:bodyPr/>
          <a:lstStyle/>
          <a:p>
            <a:fld id="{D5054804-E0B7-4942-8913-2F66A1BFC5C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17</a:t>
            </a:fld>
            <a:endParaRPr lang="en-IN" dirty="0"/>
          </a:p>
        </p:txBody>
      </p:sp>
    </p:spTree>
    <p:extLst>
      <p:ext uri="{BB962C8B-B14F-4D97-AF65-F5344CB8AC3E}">
        <p14:creationId xmlns:p14="http://schemas.microsoft.com/office/powerpoint/2010/main" val="909849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Research in Science Education</a:t>
            </a:r>
            <a:endParaRPr lang="en-IN" dirty="0"/>
          </a:p>
        </p:txBody>
      </p:sp>
      <p:sp>
        <p:nvSpPr>
          <p:cNvPr id="3" name="Content Placeholder 2"/>
          <p:cNvSpPr>
            <a:spLocks noGrp="1"/>
          </p:cNvSpPr>
          <p:nvPr>
            <p:ph idx="1"/>
          </p:nvPr>
        </p:nvSpPr>
        <p:spPr/>
        <p:txBody>
          <a:bodyPr>
            <a:normAutofit/>
          </a:bodyPr>
          <a:lstStyle/>
          <a:p>
            <a:r>
              <a:rPr lang="en-IN" sz="2300" dirty="0" smtClean="0">
                <a:solidFill>
                  <a:srgbClr val="0070C0"/>
                </a:solidFill>
              </a:rPr>
              <a:t>A systematic research has </a:t>
            </a:r>
            <a:r>
              <a:rPr lang="en-IN" sz="2300" dirty="0" smtClean="0">
                <a:solidFill>
                  <a:srgbClr val="0070C0"/>
                </a:solidFill>
              </a:rPr>
              <a:t>been </a:t>
            </a:r>
            <a:r>
              <a:rPr lang="en-IN" sz="2300" dirty="0" smtClean="0">
                <a:solidFill>
                  <a:srgbClr val="0070C0"/>
                </a:solidFill>
              </a:rPr>
              <a:t>initiated to improve the teaching of science in Indian schools. Education colleges spread across the country undertake research in selected areas of science education. </a:t>
            </a:r>
          </a:p>
          <a:p>
            <a:r>
              <a:rPr lang="en-IN" sz="2300" dirty="0" smtClean="0">
                <a:solidFill>
                  <a:srgbClr val="0070C0"/>
                </a:solidFill>
              </a:rPr>
              <a:t>NCERT with its wings in north, </a:t>
            </a:r>
            <a:r>
              <a:rPr lang="en-IN" sz="2300" dirty="0" smtClean="0">
                <a:solidFill>
                  <a:srgbClr val="0070C0"/>
                </a:solidFill>
              </a:rPr>
              <a:t>south, </a:t>
            </a:r>
            <a:r>
              <a:rPr lang="en-IN" sz="2300" dirty="0" smtClean="0">
                <a:solidFill>
                  <a:srgbClr val="0070C0"/>
                </a:solidFill>
              </a:rPr>
              <a:t>east and west conducts and encourages research in science education.</a:t>
            </a:r>
          </a:p>
          <a:p>
            <a:r>
              <a:rPr lang="en-IN" sz="2300" dirty="0" smtClean="0">
                <a:solidFill>
                  <a:srgbClr val="0070C0"/>
                </a:solidFill>
              </a:rPr>
              <a:t>Research institutes like the Tata institute of Fundamental Research established dedicated centre named the Homi </a:t>
            </a:r>
            <a:r>
              <a:rPr lang="en-IN" sz="2300" dirty="0" smtClean="0">
                <a:solidFill>
                  <a:srgbClr val="0070C0"/>
                </a:solidFill>
              </a:rPr>
              <a:t>Bhabha</a:t>
            </a:r>
            <a:r>
              <a:rPr lang="en-IN" sz="2300" dirty="0" smtClean="0">
                <a:solidFill>
                  <a:srgbClr val="0070C0"/>
                </a:solidFill>
              </a:rPr>
              <a:t> Centre for Science </a:t>
            </a:r>
            <a:r>
              <a:rPr lang="en-IN" sz="2300" dirty="0">
                <a:solidFill>
                  <a:srgbClr val="0070C0"/>
                </a:solidFill>
              </a:rPr>
              <a:t>E</a:t>
            </a:r>
            <a:r>
              <a:rPr lang="en-IN" sz="2300" dirty="0" smtClean="0">
                <a:solidFill>
                  <a:srgbClr val="0070C0"/>
                </a:solidFill>
              </a:rPr>
              <a:t>ducation to conduct systematic research in science and mathematics </a:t>
            </a:r>
            <a:r>
              <a:rPr lang="en-IN" sz="2300" dirty="0" smtClean="0">
                <a:solidFill>
                  <a:srgbClr val="0070C0"/>
                </a:solidFill>
              </a:rPr>
              <a:t>education (1974). </a:t>
            </a:r>
            <a:endParaRPr lang="en-IN" sz="2300"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18</a:t>
            </a:fld>
            <a:endParaRPr lang="en-IN" dirty="0"/>
          </a:p>
        </p:txBody>
      </p:sp>
    </p:spTree>
    <p:extLst>
      <p:ext uri="{BB962C8B-B14F-4D97-AF65-F5344CB8AC3E}">
        <p14:creationId xmlns:p14="http://schemas.microsoft.com/office/powerpoint/2010/main" val="3745179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Development of Methods </a:t>
            </a:r>
            <a:r>
              <a:rPr lang="en-IN" dirty="0" smtClean="0"/>
              <a:t>an Materials</a:t>
            </a:r>
            <a:endParaRPr lang="en-IN" dirty="0"/>
          </a:p>
        </p:txBody>
      </p:sp>
      <p:sp>
        <p:nvSpPr>
          <p:cNvPr id="3" name="Content Placeholder 2"/>
          <p:cNvSpPr>
            <a:spLocks noGrp="1"/>
          </p:cNvSpPr>
          <p:nvPr>
            <p:ph idx="1"/>
          </p:nvPr>
        </p:nvSpPr>
        <p:spPr>
          <a:xfrm>
            <a:off x="1295400" y="2404997"/>
            <a:ext cx="9740029" cy="3470871"/>
          </a:xfrm>
        </p:spPr>
        <p:txBody>
          <a:bodyPr>
            <a:noAutofit/>
          </a:bodyPr>
          <a:lstStyle/>
          <a:p>
            <a:r>
              <a:rPr lang="en-IN" sz="2200" dirty="0" smtClean="0">
                <a:solidFill>
                  <a:srgbClr val="0070C0"/>
                </a:solidFill>
              </a:rPr>
              <a:t>Many institutions </a:t>
            </a:r>
            <a:r>
              <a:rPr lang="en-IN" sz="2200" dirty="0" smtClean="0">
                <a:solidFill>
                  <a:srgbClr val="0070C0"/>
                </a:solidFill>
              </a:rPr>
              <a:t>are engaged in developing methods </a:t>
            </a:r>
            <a:r>
              <a:rPr lang="en-IN" sz="2200" dirty="0">
                <a:solidFill>
                  <a:srgbClr val="0070C0"/>
                </a:solidFill>
              </a:rPr>
              <a:t>and preparing </a:t>
            </a:r>
            <a:r>
              <a:rPr lang="en-IN" sz="2200" dirty="0" smtClean="0">
                <a:solidFill>
                  <a:srgbClr val="0070C0"/>
                </a:solidFill>
              </a:rPr>
              <a:t>materials to improve the teaching of science in schools</a:t>
            </a:r>
            <a:r>
              <a:rPr lang="en-IN" sz="2200" dirty="0" smtClean="0">
                <a:solidFill>
                  <a:srgbClr val="0070C0"/>
                </a:solidFill>
              </a:rPr>
              <a:t>. For example, a kit </a:t>
            </a:r>
            <a:r>
              <a:rPr lang="en-IN" sz="2200" dirty="0" smtClean="0">
                <a:solidFill>
                  <a:srgbClr val="0070C0"/>
                </a:solidFill>
              </a:rPr>
              <a:t>of apparatus was designed to perform science </a:t>
            </a:r>
            <a:r>
              <a:rPr lang="en-IN" sz="2200" dirty="0" smtClean="0">
                <a:solidFill>
                  <a:srgbClr val="0070C0"/>
                </a:solidFill>
              </a:rPr>
              <a:t>experiments </a:t>
            </a:r>
            <a:r>
              <a:rPr lang="en-IN" sz="2200" dirty="0" smtClean="0">
                <a:solidFill>
                  <a:srgbClr val="0070C0"/>
                </a:solidFill>
              </a:rPr>
              <a:t>at low cost where laboratory does not exist.</a:t>
            </a:r>
          </a:p>
          <a:p>
            <a:r>
              <a:rPr lang="en-IN" sz="2200" dirty="0" smtClean="0">
                <a:solidFill>
                  <a:srgbClr val="0070C0"/>
                </a:solidFill>
              </a:rPr>
              <a:t>Use of technology in school education is yet another area of work. India launched a dedicated satellite named EDUSAT in 2005 to establish a two way audio/video link.</a:t>
            </a:r>
          </a:p>
          <a:p>
            <a:r>
              <a:rPr lang="en-IN" sz="2200" dirty="0" smtClean="0">
                <a:solidFill>
                  <a:srgbClr val="0070C0"/>
                </a:solidFill>
              </a:rPr>
              <a:t>Open </a:t>
            </a:r>
            <a:r>
              <a:rPr lang="en-IN" sz="2200" dirty="0" smtClean="0">
                <a:solidFill>
                  <a:srgbClr val="0070C0"/>
                </a:solidFill>
              </a:rPr>
              <a:t>E</a:t>
            </a:r>
            <a:r>
              <a:rPr lang="en-IN" sz="2200" dirty="0" smtClean="0">
                <a:solidFill>
                  <a:srgbClr val="0070C0"/>
                </a:solidFill>
              </a:rPr>
              <a:t>ducational </a:t>
            </a:r>
            <a:r>
              <a:rPr lang="en-IN" sz="2200" dirty="0">
                <a:solidFill>
                  <a:srgbClr val="0070C0"/>
                </a:solidFill>
              </a:rPr>
              <a:t>R</a:t>
            </a:r>
            <a:r>
              <a:rPr lang="en-IN" sz="2200" dirty="0" smtClean="0">
                <a:solidFill>
                  <a:srgbClr val="0070C0"/>
                </a:solidFill>
              </a:rPr>
              <a:t>esources </a:t>
            </a:r>
            <a:r>
              <a:rPr lang="en-IN" sz="2200" dirty="0" smtClean="0">
                <a:solidFill>
                  <a:srgbClr val="0070C0"/>
                </a:solidFill>
              </a:rPr>
              <a:t>are prepared and made available to </a:t>
            </a:r>
            <a:r>
              <a:rPr lang="en-IN" sz="2200" dirty="0" smtClean="0">
                <a:solidFill>
                  <a:srgbClr val="0070C0"/>
                </a:solidFill>
              </a:rPr>
              <a:t>students, </a:t>
            </a:r>
            <a:r>
              <a:rPr lang="en-IN" sz="2200" dirty="0" smtClean="0">
                <a:solidFill>
                  <a:srgbClr val="0070C0"/>
                </a:solidFill>
              </a:rPr>
              <a:t>their teachers and parents free of cost</a:t>
            </a:r>
            <a:r>
              <a:rPr lang="en-IN" sz="2200" dirty="0" smtClean="0">
                <a:solidFill>
                  <a:srgbClr val="0070C0"/>
                </a:solidFill>
              </a:rPr>
              <a:t>. Attempt is being made to use modern </a:t>
            </a:r>
            <a:r>
              <a:rPr lang="en-IN" sz="2200" dirty="0" smtClean="0">
                <a:solidFill>
                  <a:srgbClr val="0070C0"/>
                </a:solidFill>
              </a:rPr>
              <a:t>technology like Augmented reality to enable A3 (Anywhere, </a:t>
            </a:r>
            <a:r>
              <a:rPr lang="en-IN" sz="2200" dirty="0" smtClean="0">
                <a:solidFill>
                  <a:srgbClr val="0070C0"/>
                </a:solidFill>
              </a:rPr>
              <a:t>Anytime </a:t>
            </a:r>
            <a:r>
              <a:rPr lang="en-IN" sz="2200" dirty="0" smtClean="0">
                <a:solidFill>
                  <a:srgbClr val="0070C0"/>
                </a:solidFill>
              </a:rPr>
              <a:t>and by </a:t>
            </a:r>
            <a:r>
              <a:rPr lang="en-IN" sz="2200" dirty="0" smtClean="0">
                <a:solidFill>
                  <a:srgbClr val="0070C0"/>
                </a:solidFill>
              </a:rPr>
              <a:t>Anyone</a:t>
            </a:r>
            <a:r>
              <a:rPr lang="en-IN" sz="2200" dirty="0" smtClean="0">
                <a:solidFill>
                  <a:srgbClr val="0070C0"/>
                </a:solidFill>
              </a:rPr>
              <a:t>) learning of science. </a:t>
            </a:r>
            <a:endParaRPr lang="en-IN" sz="2200"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19</a:t>
            </a:fld>
            <a:endParaRPr lang="en-IN" dirty="0"/>
          </a:p>
        </p:txBody>
      </p:sp>
    </p:spTree>
    <p:extLst>
      <p:ext uri="{BB962C8B-B14F-4D97-AF65-F5344CB8AC3E}">
        <p14:creationId xmlns:p14="http://schemas.microsoft.com/office/powerpoint/2010/main" val="1488383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 &amp; T for National Development</a:t>
            </a:r>
            <a:endParaRPr lang="en-IN" dirty="0"/>
          </a:p>
        </p:txBody>
      </p:sp>
      <p:sp>
        <p:nvSpPr>
          <p:cNvPr id="3" name="Content Placeholder 2"/>
          <p:cNvSpPr>
            <a:spLocks noGrp="1"/>
          </p:cNvSpPr>
          <p:nvPr>
            <p:ph idx="1"/>
          </p:nvPr>
        </p:nvSpPr>
        <p:spPr/>
        <p:txBody>
          <a:bodyPr>
            <a:normAutofit lnSpcReduction="10000"/>
          </a:bodyPr>
          <a:lstStyle/>
          <a:p>
            <a:r>
              <a:rPr lang="en-GB" dirty="0" smtClean="0">
                <a:solidFill>
                  <a:srgbClr val="0070C0"/>
                </a:solidFill>
              </a:rPr>
              <a:t>Soon after independence India committed </a:t>
            </a:r>
            <a:r>
              <a:rPr lang="en-GB" dirty="0">
                <a:solidFill>
                  <a:srgbClr val="0070C0"/>
                </a:solidFill>
              </a:rPr>
              <a:t>itself to the task of promoting science </a:t>
            </a:r>
            <a:r>
              <a:rPr lang="en-GB" dirty="0" smtClean="0">
                <a:solidFill>
                  <a:srgbClr val="0070C0"/>
                </a:solidFill>
              </a:rPr>
              <a:t>and </a:t>
            </a:r>
            <a:r>
              <a:rPr lang="en-GB" dirty="0">
                <a:solidFill>
                  <a:srgbClr val="0070C0"/>
                </a:solidFill>
              </a:rPr>
              <a:t>technology as one of the most important elements of national </a:t>
            </a:r>
            <a:r>
              <a:rPr lang="en-GB" dirty="0" smtClean="0">
                <a:solidFill>
                  <a:srgbClr val="0070C0"/>
                </a:solidFill>
              </a:rPr>
              <a:t>developments. </a:t>
            </a:r>
            <a:r>
              <a:rPr lang="en-GB" dirty="0">
                <a:solidFill>
                  <a:srgbClr val="0070C0"/>
                </a:solidFill>
              </a:rPr>
              <a:t>The first Scientific Policy Resolution was drafted in 1958. It was revised in 1983, in 2003 and recently in 2013 taking into account the feedback and the needs of the countrymen. </a:t>
            </a:r>
            <a:endParaRPr lang="en-GB" dirty="0" smtClean="0">
              <a:solidFill>
                <a:srgbClr val="0070C0"/>
              </a:solidFill>
            </a:endParaRPr>
          </a:p>
          <a:p>
            <a:r>
              <a:rPr lang="en-GB" dirty="0" smtClean="0">
                <a:solidFill>
                  <a:srgbClr val="0070C0"/>
                </a:solidFill>
              </a:rPr>
              <a:t>Deliberate efforts were made to prepare curriculum for schools and implement it effectively. A variety of schemes were initiated to identify and nurture talent among school students. At the same time attempts were made to develop scientific and </a:t>
            </a:r>
            <a:r>
              <a:rPr lang="en-GB" dirty="0" smtClean="0">
                <a:solidFill>
                  <a:srgbClr val="0070C0"/>
                </a:solidFill>
              </a:rPr>
              <a:t>technological </a:t>
            </a:r>
            <a:r>
              <a:rPr lang="en-GB" dirty="0" smtClean="0">
                <a:solidFill>
                  <a:srgbClr val="0070C0"/>
                </a:solidFill>
              </a:rPr>
              <a:t>literacy among the masses.   </a:t>
            </a:r>
            <a:endParaRPr lang="en-IN" dirty="0">
              <a:solidFill>
                <a:srgbClr val="0070C0"/>
              </a:solidFill>
            </a:endParaRPr>
          </a:p>
        </p:txBody>
      </p:sp>
      <p:sp>
        <p:nvSpPr>
          <p:cNvPr id="4" name="Date Placeholder 3"/>
          <p:cNvSpPr>
            <a:spLocks noGrp="1"/>
          </p:cNvSpPr>
          <p:nvPr>
            <p:ph type="dt" sz="half" idx="10"/>
          </p:nvPr>
        </p:nvSpPr>
        <p:spPr/>
        <p:txBody>
          <a:bodyPr/>
          <a:lstStyle/>
          <a:p>
            <a:fld id="{F6FB815E-2BC3-4859-AA5B-5CFF6D42EED4}"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2</a:t>
            </a:fld>
            <a:endParaRPr lang="en-IN" dirty="0"/>
          </a:p>
        </p:txBody>
      </p:sp>
    </p:spTree>
    <p:extLst>
      <p:ext uri="{BB962C8B-B14F-4D97-AF65-F5344CB8AC3E}">
        <p14:creationId xmlns:p14="http://schemas.microsoft.com/office/powerpoint/2010/main" val="3063742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Industries and Research Organizations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solidFill>
                  <a:srgbClr val="0070C0"/>
                </a:solidFill>
              </a:rPr>
              <a:t>Along with the </a:t>
            </a:r>
            <a:r>
              <a:rPr lang="en-IN" dirty="0" smtClean="0">
                <a:solidFill>
                  <a:srgbClr val="0070C0"/>
                </a:solidFill>
              </a:rPr>
              <a:t>improvement of science </a:t>
            </a:r>
            <a:r>
              <a:rPr lang="en-IN" dirty="0" smtClean="0">
                <a:solidFill>
                  <a:srgbClr val="0070C0"/>
                </a:solidFill>
              </a:rPr>
              <a:t>education the government of India focussed its attention in industrial growth where the newly trained persons could get employment. As it stands today the industrial status of the country is quite high.</a:t>
            </a:r>
          </a:p>
          <a:p>
            <a:r>
              <a:rPr lang="en-IN" dirty="0" smtClean="0">
                <a:solidFill>
                  <a:srgbClr val="0070C0"/>
                </a:solidFill>
              </a:rPr>
              <a:t>Equal attention has </a:t>
            </a:r>
            <a:r>
              <a:rPr lang="en-IN" dirty="0" smtClean="0">
                <a:solidFill>
                  <a:srgbClr val="0070C0"/>
                </a:solidFill>
              </a:rPr>
              <a:t>been </a:t>
            </a:r>
            <a:r>
              <a:rPr lang="en-IN" dirty="0" smtClean="0">
                <a:solidFill>
                  <a:srgbClr val="0070C0"/>
                </a:solidFill>
              </a:rPr>
              <a:t>given to the establishment of research institutions. These organizations provide an opportunity to the young lads to undertake innovative work within the country itself.</a:t>
            </a:r>
          </a:p>
          <a:p>
            <a:r>
              <a:rPr lang="en-IN" dirty="0" smtClean="0">
                <a:solidFill>
                  <a:srgbClr val="0070C0"/>
                </a:solidFill>
              </a:rPr>
              <a:t>The work carried our indigenously in the country has resulted into successful Atomic Energy programme, Space </a:t>
            </a:r>
            <a:r>
              <a:rPr lang="en-IN" dirty="0" smtClean="0">
                <a:solidFill>
                  <a:srgbClr val="0070C0"/>
                </a:solidFill>
              </a:rPr>
              <a:t>programme, Green Revolutions </a:t>
            </a:r>
            <a:r>
              <a:rPr lang="en-IN" dirty="0" smtClean="0">
                <a:solidFill>
                  <a:srgbClr val="0070C0"/>
                </a:solidFill>
              </a:rPr>
              <a:t>and </a:t>
            </a:r>
            <a:r>
              <a:rPr lang="en-IN" dirty="0" smtClean="0">
                <a:solidFill>
                  <a:srgbClr val="0070C0"/>
                </a:solidFill>
              </a:rPr>
              <a:t>progress in </a:t>
            </a:r>
            <a:r>
              <a:rPr lang="en-IN" dirty="0" smtClean="0">
                <a:solidFill>
                  <a:srgbClr val="0070C0"/>
                </a:solidFill>
              </a:rPr>
              <a:t>Information Technology.</a:t>
            </a:r>
            <a:endParaRPr lang="en-IN"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20</a:t>
            </a:fld>
            <a:endParaRPr lang="en-IN" dirty="0"/>
          </a:p>
        </p:txBody>
      </p:sp>
    </p:spTree>
    <p:extLst>
      <p:ext uri="{BB962C8B-B14F-4D97-AF65-F5344CB8AC3E}">
        <p14:creationId xmlns:p14="http://schemas.microsoft.com/office/powerpoint/2010/main" val="2627820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Thank you</a:t>
            </a:r>
            <a:endParaRPr lang="en-IN" dirty="0"/>
          </a:p>
        </p:txBody>
      </p:sp>
      <p:sp>
        <p:nvSpPr>
          <p:cNvPr id="3" name="Subtitle 2"/>
          <p:cNvSpPr>
            <a:spLocks noGrp="1"/>
          </p:cNvSpPr>
          <p:nvPr>
            <p:ph type="subTitle" idx="1"/>
          </p:nvPr>
        </p:nvSpPr>
        <p:spPr/>
        <p:txBody>
          <a:bodyPr/>
          <a:lstStyle/>
          <a:p>
            <a:r>
              <a:rPr lang="en-IN" dirty="0" smtClean="0"/>
              <a:t>Any Question?</a:t>
            </a:r>
          </a:p>
          <a:p>
            <a:r>
              <a:rPr lang="en-IN" dirty="0" smtClean="0">
                <a:solidFill>
                  <a:srgbClr val="FF0000"/>
                </a:solidFill>
              </a:rPr>
              <a:t>sagarkar@vpmthane.org</a:t>
            </a:r>
            <a:endParaRPr lang="en-IN" dirty="0">
              <a:solidFill>
                <a:srgbClr val="FF0000"/>
              </a:solidFill>
            </a:endParaRPr>
          </a:p>
        </p:txBody>
      </p:sp>
    </p:spTree>
    <p:extLst>
      <p:ext uri="{BB962C8B-B14F-4D97-AF65-F5344CB8AC3E}">
        <p14:creationId xmlns:p14="http://schemas.microsoft.com/office/powerpoint/2010/main" val="1222599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Education </a:t>
            </a:r>
            <a:r>
              <a:rPr lang="en-IN" dirty="0" smtClean="0"/>
              <a:t>Commission</a:t>
            </a:r>
            <a:endParaRPr lang="en-IN" dirty="0"/>
          </a:p>
        </p:txBody>
      </p:sp>
      <p:sp>
        <p:nvSpPr>
          <p:cNvPr id="3" name="Content Placeholder 2"/>
          <p:cNvSpPr>
            <a:spLocks noGrp="1"/>
          </p:cNvSpPr>
          <p:nvPr>
            <p:ph idx="1"/>
          </p:nvPr>
        </p:nvSpPr>
        <p:spPr>
          <a:xfrm>
            <a:off x="1295400" y="2468031"/>
            <a:ext cx="9877815" cy="3318936"/>
          </a:xfrm>
        </p:spPr>
        <p:txBody>
          <a:bodyPr>
            <a:noAutofit/>
          </a:bodyPr>
          <a:lstStyle/>
          <a:p>
            <a:r>
              <a:rPr lang="en-IN" dirty="0" smtClean="0">
                <a:solidFill>
                  <a:srgbClr val="0070C0"/>
                </a:solidFill>
              </a:rPr>
              <a:t>Government of India constituted an Education Commission in 1964. The commission considered school education in its entirety and gave some concrete suggestions in its report entitled “ Education and National </a:t>
            </a:r>
            <a:r>
              <a:rPr lang="en-IN" dirty="0" smtClean="0">
                <a:solidFill>
                  <a:srgbClr val="0070C0"/>
                </a:solidFill>
              </a:rPr>
              <a:t>D</a:t>
            </a:r>
            <a:r>
              <a:rPr lang="en-IN" dirty="0" smtClean="0">
                <a:solidFill>
                  <a:srgbClr val="0070C0"/>
                </a:solidFill>
              </a:rPr>
              <a:t>evelopment”</a:t>
            </a:r>
          </a:p>
          <a:p>
            <a:r>
              <a:rPr lang="en-IN" dirty="0" smtClean="0">
                <a:solidFill>
                  <a:srgbClr val="0070C0"/>
                </a:solidFill>
              </a:rPr>
              <a:t>An important recommendation made by the commission was to make the teaching of science an mathematics compulsory </a:t>
            </a:r>
            <a:r>
              <a:rPr lang="en-IN" dirty="0" smtClean="0">
                <a:solidFill>
                  <a:srgbClr val="0070C0"/>
                </a:solidFill>
              </a:rPr>
              <a:t>upto</a:t>
            </a:r>
            <a:r>
              <a:rPr lang="en-IN" dirty="0" smtClean="0">
                <a:solidFill>
                  <a:srgbClr val="0070C0"/>
                </a:solidFill>
              </a:rPr>
              <a:t> the school leaving state..</a:t>
            </a:r>
          </a:p>
          <a:p>
            <a:r>
              <a:rPr lang="en-IN" dirty="0" smtClean="0">
                <a:solidFill>
                  <a:srgbClr val="0070C0"/>
                </a:solidFill>
              </a:rPr>
              <a:t>Following the recommendation of the Education Commission three disciplines of science namely Physics, Chemistry and Biology were included in school curriculum from grade 9. </a:t>
            </a:r>
            <a:endParaRPr lang="en-IN"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3</a:t>
            </a:fld>
            <a:endParaRPr lang="en-IN" dirty="0"/>
          </a:p>
        </p:txBody>
      </p:sp>
    </p:spTree>
    <p:extLst>
      <p:ext uri="{BB962C8B-B14F-4D97-AF65-F5344CB8AC3E}">
        <p14:creationId xmlns:p14="http://schemas.microsoft.com/office/powerpoint/2010/main" val="4285721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National Education Policy</a:t>
            </a:r>
            <a:endParaRPr lang="en-IN" dirty="0"/>
          </a:p>
        </p:txBody>
      </p:sp>
      <p:sp>
        <p:nvSpPr>
          <p:cNvPr id="3" name="Content Placeholder 2"/>
          <p:cNvSpPr>
            <a:spLocks noGrp="1"/>
          </p:cNvSpPr>
          <p:nvPr>
            <p:ph idx="1"/>
          </p:nvPr>
        </p:nvSpPr>
        <p:spPr/>
        <p:txBody>
          <a:bodyPr/>
          <a:lstStyle/>
          <a:p>
            <a:r>
              <a:rPr lang="en-IN" dirty="0" smtClean="0">
                <a:solidFill>
                  <a:srgbClr val="0070C0"/>
                </a:solidFill>
              </a:rPr>
              <a:t>School Education was relooked by the experts </a:t>
            </a:r>
            <a:r>
              <a:rPr lang="en-IN" dirty="0" smtClean="0">
                <a:solidFill>
                  <a:srgbClr val="0070C0"/>
                </a:solidFill>
              </a:rPr>
              <a:t>from different fields in </a:t>
            </a:r>
            <a:r>
              <a:rPr lang="en-IN" dirty="0" smtClean="0">
                <a:solidFill>
                  <a:srgbClr val="0070C0"/>
                </a:solidFill>
              </a:rPr>
              <a:t>1984. It resulted into </a:t>
            </a:r>
            <a:r>
              <a:rPr lang="en-IN" dirty="0" smtClean="0">
                <a:solidFill>
                  <a:srgbClr val="0070C0"/>
                </a:solidFill>
              </a:rPr>
              <a:t>“National </a:t>
            </a:r>
            <a:r>
              <a:rPr lang="en-IN" dirty="0">
                <a:solidFill>
                  <a:srgbClr val="0070C0"/>
                </a:solidFill>
              </a:rPr>
              <a:t>E</a:t>
            </a:r>
            <a:r>
              <a:rPr lang="en-IN" dirty="0" smtClean="0">
                <a:solidFill>
                  <a:srgbClr val="0070C0"/>
                </a:solidFill>
              </a:rPr>
              <a:t>ducation Policy” (NPE). </a:t>
            </a:r>
            <a:endParaRPr lang="en-IN" dirty="0" smtClean="0">
              <a:solidFill>
                <a:srgbClr val="0070C0"/>
              </a:solidFill>
            </a:endParaRPr>
          </a:p>
          <a:p>
            <a:r>
              <a:rPr lang="en-IN" dirty="0" smtClean="0">
                <a:solidFill>
                  <a:srgbClr val="0070C0"/>
                </a:solidFill>
              </a:rPr>
              <a:t>NPE suggested </a:t>
            </a:r>
            <a:r>
              <a:rPr lang="en-IN" dirty="0" smtClean="0">
                <a:solidFill>
                  <a:srgbClr val="0070C0"/>
                </a:solidFill>
              </a:rPr>
              <a:t>that all branches of science should be taught in an integrated </a:t>
            </a:r>
            <a:r>
              <a:rPr lang="en-IN" dirty="0" smtClean="0">
                <a:solidFill>
                  <a:srgbClr val="0070C0"/>
                </a:solidFill>
              </a:rPr>
              <a:t>manner </a:t>
            </a:r>
            <a:r>
              <a:rPr lang="en-IN" dirty="0" smtClean="0">
                <a:solidFill>
                  <a:srgbClr val="0070C0"/>
                </a:solidFill>
              </a:rPr>
              <a:t>instead of </a:t>
            </a:r>
            <a:r>
              <a:rPr lang="en-IN" dirty="0" smtClean="0">
                <a:solidFill>
                  <a:srgbClr val="0070C0"/>
                </a:solidFill>
              </a:rPr>
              <a:t>compartmentalised disciplines like Physics, Chemistry and Biology. </a:t>
            </a:r>
            <a:endParaRPr lang="en-IN" dirty="0" smtClean="0">
              <a:solidFill>
                <a:srgbClr val="0070C0"/>
              </a:solidFill>
            </a:endParaRPr>
          </a:p>
          <a:p>
            <a:r>
              <a:rPr lang="en-IN" dirty="0" smtClean="0">
                <a:solidFill>
                  <a:srgbClr val="0070C0"/>
                </a:solidFill>
              </a:rPr>
              <a:t>Accordingly, </a:t>
            </a:r>
            <a:r>
              <a:rPr lang="en-IN" dirty="0" smtClean="0">
                <a:solidFill>
                  <a:srgbClr val="0070C0"/>
                </a:solidFill>
              </a:rPr>
              <a:t>the National </a:t>
            </a:r>
            <a:r>
              <a:rPr lang="en-IN" dirty="0" smtClean="0">
                <a:solidFill>
                  <a:srgbClr val="0070C0"/>
                </a:solidFill>
              </a:rPr>
              <a:t>Council of Educational Research and Training (NCERT) an apex advisory body undertook the task of preparing integrated Science Text </a:t>
            </a:r>
            <a:r>
              <a:rPr lang="en-IN" dirty="0" smtClean="0">
                <a:solidFill>
                  <a:srgbClr val="0070C0"/>
                </a:solidFill>
              </a:rPr>
              <a:t>Books. </a:t>
            </a:r>
            <a:r>
              <a:rPr lang="en-IN" dirty="0" smtClean="0">
                <a:solidFill>
                  <a:srgbClr val="0070C0"/>
                </a:solidFill>
              </a:rPr>
              <a:t>I was directly involved in this </a:t>
            </a:r>
            <a:r>
              <a:rPr lang="en-IN" dirty="0" smtClean="0">
                <a:solidFill>
                  <a:srgbClr val="0070C0"/>
                </a:solidFill>
              </a:rPr>
              <a:t>revision.   </a:t>
            </a:r>
            <a:endParaRPr lang="en-IN"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4</a:t>
            </a:fld>
            <a:endParaRPr lang="en-IN" dirty="0"/>
          </a:p>
        </p:txBody>
      </p:sp>
    </p:spTree>
    <p:extLst>
      <p:ext uri="{BB962C8B-B14F-4D97-AF65-F5344CB8AC3E}">
        <p14:creationId xmlns:p14="http://schemas.microsoft.com/office/powerpoint/2010/main" val="1982797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National Curriculum Framework 2000</a:t>
            </a:r>
            <a:endParaRPr lang="en-IN" dirty="0"/>
          </a:p>
        </p:txBody>
      </p:sp>
      <p:sp>
        <p:nvSpPr>
          <p:cNvPr id="3" name="Content Placeholder 2"/>
          <p:cNvSpPr>
            <a:spLocks noGrp="1"/>
          </p:cNvSpPr>
          <p:nvPr>
            <p:ph idx="1"/>
          </p:nvPr>
        </p:nvSpPr>
        <p:spPr/>
        <p:txBody>
          <a:bodyPr/>
          <a:lstStyle/>
          <a:p>
            <a:r>
              <a:rPr lang="en-IN" dirty="0" smtClean="0">
                <a:solidFill>
                  <a:srgbClr val="0070C0"/>
                </a:solidFill>
              </a:rPr>
              <a:t>The school education in the country was reviewed at the millennium year. It suggested that science alone is not enough. It should be taught along with its technological ramifications.</a:t>
            </a:r>
          </a:p>
          <a:p>
            <a:r>
              <a:rPr lang="en-IN" dirty="0" smtClean="0">
                <a:solidFill>
                  <a:srgbClr val="0070C0"/>
                </a:solidFill>
              </a:rPr>
              <a:t>Thus the curriculum called Science and Technology came into existence, NCERT prepared model </a:t>
            </a:r>
            <a:r>
              <a:rPr lang="en-IN" dirty="0" smtClean="0">
                <a:solidFill>
                  <a:srgbClr val="0070C0"/>
                </a:solidFill>
              </a:rPr>
              <a:t>text </a:t>
            </a:r>
            <a:r>
              <a:rPr lang="en-IN" dirty="0" smtClean="0">
                <a:solidFill>
                  <a:srgbClr val="0070C0"/>
                </a:solidFill>
              </a:rPr>
              <a:t>books and the states following </a:t>
            </a:r>
            <a:r>
              <a:rPr lang="en-IN" dirty="0" smtClean="0">
                <a:solidFill>
                  <a:srgbClr val="0070C0"/>
                </a:solidFill>
              </a:rPr>
              <a:t>its guidelines </a:t>
            </a:r>
            <a:r>
              <a:rPr lang="en-IN" dirty="0" smtClean="0">
                <a:solidFill>
                  <a:srgbClr val="0070C0"/>
                </a:solidFill>
              </a:rPr>
              <a:t>of </a:t>
            </a:r>
            <a:r>
              <a:rPr lang="en-IN" dirty="0" smtClean="0">
                <a:solidFill>
                  <a:srgbClr val="0070C0"/>
                </a:solidFill>
              </a:rPr>
              <a:t>prepared </a:t>
            </a:r>
            <a:r>
              <a:rPr lang="en-IN" dirty="0" smtClean="0">
                <a:solidFill>
                  <a:srgbClr val="0070C0"/>
                </a:solidFill>
              </a:rPr>
              <a:t>text books in local languages.</a:t>
            </a:r>
          </a:p>
          <a:p>
            <a:r>
              <a:rPr lang="en-IN" dirty="0" smtClean="0">
                <a:solidFill>
                  <a:srgbClr val="0070C0"/>
                </a:solidFill>
              </a:rPr>
              <a:t>A big task of teacher training was undertaken to train the teachers to </a:t>
            </a:r>
            <a:r>
              <a:rPr lang="en-IN" dirty="0" smtClean="0">
                <a:solidFill>
                  <a:srgbClr val="0070C0"/>
                </a:solidFill>
              </a:rPr>
              <a:t>handle newly </a:t>
            </a:r>
            <a:r>
              <a:rPr lang="en-IN" dirty="0" smtClean="0">
                <a:solidFill>
                  <a:srgbClr val="0070C0"/>
                </a:solidFill>
              </a:rPr>
              <a:t>prepared syllabus of </a:t>
            </a:r>
            <a:r>
              <a:rPr lang="en-IN" dirty="0" smtClean="0">
                <a:solidFill>
                  <a:srgbClr val="0070C0"/>
                </a:solidFill>
              </a:rPr>
              <a:t>science and technology. </a:t>
            </a:r>
            <a:endParaRPr lang="en-IN"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5</a:t>
            </a:fld>
            <a:endParaRPr lang="en-IN" dirty="0"/>
          </a:p>
        </p:txBody>
      </p:sp>
    </p:spTree>
    <p:extLst>
      <p:ext uri="{BB962C8B-B14F-4D97-AF65-F5344CB8AC3E}">
        <p14:creationId xmlns:p14="http://schemas.microsoft.com/office/powerpoint/2010/main" val="1688691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National Curriculum Framework 2005</a:t>
            </a:r>
            <a:endParaRPr lang="en-IN" dirty="0"/>
          </a:p>
        </p:txBody>
      </p:sp>
      <p:sp>
        <p:nvSpPr>
          <p:cNvPr id="3" name="Content Placeholder 2"/>
          <p:cNvSpPr>
            <a:spLocks noGrp="1"/>
          </p:cNvSpPr>
          <p:nvPr>
            <p:ph idx="1"/>
          </p:nvPr>
        </p:nvSpPr>
        <p:spPr/>
        <p:txBody>
          <a:bodyPr>
            <a:normAutofit/>
          </a:bodyPr>
          <a:lstStyle/>
          <a:p>
            <a:r>
              <a:rPr lang="en-IN" dirty="0" smtClean="0">
                <a:solidFill>
                  <a:srgbClr val="0070C0"/>
                </a:solidFill>
              </a:rPr>
              <a:t>Within just five years the education system in the country was once again relooked at. It resulted into the National Curriculum Framework 2005.</a:t>
            </a:r>
          </a:p>
          <a:p>
            <a:r>
              <a:rPr lang="en-IN" dirty="0" smtClean="0">
                <a:solidFill>
                  <a:srgbClr val="0070C0"/>
                </a:solidFill>
              </a:rPr>
              <a:t>The special feature of the </a:t>
            </a:r>
            <a:r>
              <a:rPr lang="en-IN" dirty="0" smtClean="0">
                <a:solidFill>
                  <a:srgbClr val="0070C0"/>
                </a:solidFill>
              </a:rPr>
              <a:t>policy </a:t>
            </a:r>
            <a:r>
              <a:rPr lang="en-IN" dirty="0" smtClean="0">
                <a:solidFill>
                  <a:srgbClr val="0070C0"/>
                </a:solidFill>
              </a:rPr>
              <a:t>was the focus </a:t>
            </a:r>
            <a:r>
              <a:rPr lang="en-IN" dirty="0">
                <a:solidFill>
                  <a:srgbClr val="0070C0"/>
                </a:solidFill>
              </a:rPr>
              <a:t>on indigenous </a:t>
            </a:r>
            <a:r>
              <a:rPr lang="en-IN" dirty="0" smtClean="0">
                <a:solidFill>
                  <a:srgbClr val="0070C0"/>
                </a:solidFill>
              </a:rPr>
              <a:t>science and technology. It  </a:t>
            </a:r>
            <a:r>
              <a:rPr lang="en-IN" dirty="0">
                <a:solidFill>
                  <a:srgbClr val="0070C0"/>
                </a:solidFill>
              </a:rPr>
              <a:t>emphasised </a:t>
            </a:r>
            <a:r>
              <a:rPr lang="en-IN" dirty="0" smtClean="0">
                <a:solidFill>
                  <a:srgbClr val="0070C0"/>
                </a:solidFill>
              </a:rPr>
              <a:t>that </a:t>
            </a:r>
            <a:r>
              <a:rPr lang="en-IN" dirty="0" smtClean="0">
                <a:solidFill>
                  <a:srgbClr val="0070C0"/>
                </a:solidFill>
              </a:rPr>
              <a:t>the a long </a:t>
            </a:r>
            <a:r>
              <a:rPr lang="en-IN" dirty="0" smtClean="0">
                <a:solidFill>
                  <a:srgbClr val="0070C0"/>
                </a:solidFill>
              </a:rPr>
              <a:t>tradition of science and </a:t>
            </a:r>
            <a:r>
              <a:rPr lang="en-IN" dirty="0" smtClean="0">
                <a:solidFill>
                  <a:srgbClr val="0070C0"/>
                </a:solidFill>
              </a:rPr>
              <a:t>technology existing in India must be highlighted in school science education. </a:t>
            </a:r>
            <a:endParaRPr lang="en-IN" dirty="0" smtClean="0">
              <a:solidFill>
                <a:srgbClr val="0070C0"/>
              </a:solidFill>
            </a:endParaRPr>
          </a:p>
          <a:p>
            <a:r>
              <a:rPr lang="en-IN" dirty="0" smtClean="0">
                <a:solidFill>
                  <a:srgbClr val="0070C0"/>
                </a:solidFill>
              </a:rPr>
              <a:t>Once again NCERT took the lead in preparing new text books and the Bureau of text book production in each state modified their </a:t>
            </a:r>
            <a:r>
              <a:rPr lang="en-IN" dirty="0" smtClean="0">
                <a:solidFill>
                  <a:srgbClr val="0070C0"/>
                </a:solidFill>
              </a:rPr>
              <a:t>curricula </a:t>
            </a:r>
            <a:r>
              <a:rPr lang="en-IN" dirty="0" smtClean="0">
                <a:solidFill>
                  <a:srgbClr val="0070C0"/>
                </a:solidFill>
              </a:rPr>
              <a:t>accordingly.</a:t>
            </a:r>
            <a:endParaRPr lang="en-IN"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6</a:t>
            </a:fld>
            <a:endParaRPr lang="en-IN" dirty="0"/>
          </a:p>
        </p:txBody>
      </p:sp>
    </p:spTree>
    <p:extLst>
      <p:ext uri="{BB962C8B-B14F-4D97-AF65-F5344CB8AC3E}">
        <p14:creationId xmlns:p14="http://schemas.microsoft.com/office/powerpoint/2010/main" val="3614459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Identification and Nurturance of Talent</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solidFill>
                  <a:srgbClr val="0070C0"/>
                </a:solidFill>
              </a:rPr>
              <a:t>Apart from formal teaching of science in schools, an attempt is being made to identify and nurture </a:t>
            </a:r>
            <a:r>
              <a:rPr lang="en-IN" dirty="0" smtClean="0">
                <a:solidFill>
                  <a:srgbClr val="0070C0"/>
                </a:solidFill>
              </a:rPr>
              <a:t>science </a:t>
            </a:r>
            <a:r>
              <a:rPr lang="en-IN" dirty="0" smtClean="0">
                <a:solidFill>
                  <a:srgbClr val="0070C0"/>
                </a:solidFill>
              </a:rPr>
              <a:t>talent among </a:t>
            </a:r>
            <a:r>
              <a:rPr lang="en-IN" dirty="0" smtClean="0">
                <a:solidFill>
                  <a:srgbClr val="0070C0"/>
                </a:solidFill>
              </a:rPr>
              <a:t>school students.</a:t>
            </a:r>
            <a:endParaRPr lang="en-IN" dirty="0" smtClean="0">
              <a:solidFill>
                <a:srgbClr val="0070C0"/>
              </a:solidFill>
            </a:endParaRPr>
          </a:p>
          <a:p>
            <a:r>
              <a:rPr lang="en-IN" dirty="0" smtClean="0">
                <a:solidFill>
                  <a:srgbClr val="0070C0"/>
                </a:solidFill>
              </a:rPr>
              <a:t>In tis context a variety of </a:t>
            </a:r>
            <a:r>
              <a:rPr lang="en-IN" dirty="0" smtClean="0">
                <a:solidFill>
                  <a:srgbClr val="0070C0"/>
                </a:solidFill>
              </a:rPr>
              <a:t>programmes have </a:t>
            </a:r>
            <a:r>
              <a:rPr lang="en-IN" dirty="0" smtClean="0">
                <a:solidFill>
                  <a:srgbClr val="0070C0"/>
                </a:solidFill>
              </a:rPr>
              <a:t>been </a:t>
            </a:r>
            <a:r>
              <a:rPr lang="en-IN" dirty="0">
                <a:solidFill>
                  <a:srgbClr val="0070C0"/>
                </a:solidFill>
              </a:rPr>
              <a:t>u</a:t>
            </a:r>
            <a:r>
              <a:rPr lang="en-IN" dirty="0" smtClean="0">
                <a:solidFill>
                  <a:srgbClr val="0070C0"/>
                </a:solidFill>
              </a:rPr>
              <a:t>ndertaken </a:t>
            </a:r>
            <a:r>
              <a:rPr lang="en-IN" dirty="0" smtClean="0">
                <a:solidFill>
                  <a:srgbClr val="0070C0"/>
                </a:solidFill>
              </a:rPr>
              <a:t>by the department of education in collaboration with the debarment of </a:t>
            </a:r>
            <a:r>
              <a:rPr lang="en-IN" dirty="0" smtClean="0">
                <a:solidFill>
                  <a:srgbClr val="0070C0"/>
                </a:solidFill>
              </a:rPr>
              <a:t>science and </a:t>
            </a:r>
            <a:r>
              <a:rPr lang="en-IN" dirty="0" smtClean="0">
                <a:solidFill>
                  <a:srgbClr val="0070C0"/>
                </a:solidFill>
              </a:rPr>
              <a:t>technology. They can listed as</a:t>
            </a:r>
          </a:p>
          <a:p>
            <a:pPr lvl="1"/>
            <a:r>
              <a:rPr lang="en-IN" dirty="0" smtClean="0">
                <a:solidFill>
                  <a:srgbClr val="0070C0"/>
                </a:solidFill>
              </a:rPr>
              <a:t>National Science </a:t>
            </a:r>
            <a:r>
              <a:rPr lang="en-IN" dirty="0" smtClean="0">
                <a:solidFill>
                  <a:srgbClr val="0070C0"/>
                </a:solidFill>
              </a:rPr>
              <a:t>Talent </a:t>
            </a:r>
            <a:r>
              <a:rPr lang="en-IN" dirty="0" smtClean="0">
                <a:solidFill>
                  <a:srgbClr val="0070C0"/>
                </a:solidFill>
              </a:rPr>
              <a:t>Examination</a:t>
            </a:r>
          </a:p>
          <a:p>
            <a:pPr lvl="1"/>
            <a:r>
              <a:rPr lang="en-IN" dirty="0" smtClean="0">
                <a:solidFill>
                  <a:srgbClr val="0070C0"/>
                </a:solidFill>
              </a:rPr>
              <a:t>Kishore Vaigyanic Protsahan Yojana </a:t>
            </a:r>
          </a:p>
          <a:p>
            <a:pPr lvl="1"/>
            <a:r>
              <a:rPr lang="en-IN" dirty="0" smtClean="0">
                <a:solidFill>
                  <a:srgbClr val="0070C0"/>
                </a:solidFill>
              </a:rPr>
              <a:t>International </a:t>
            </a:r>
            <a:r>
              <a:rPr lang="en-IN" dirty="0" smtClean="0">
                <a:solidFill>
                  <a:srgbClr val="0070C0"/>
                </a:solidFill>
              </a:rPr>
              <a:t>Olympiad</a:t>
            </a:r>
          </a:p>
          <a:p>
            <a:pPr lvl="1"/>
            <a:r>
              <a:rPr lang="en-IN" dirty="0" smtClean="0">
                <a:solidFill>
                  <a:srgbClr val="0070C0"/>
                </a:solidFill>
              </a:rPr>
              <a:t>National </a:t>
            </a:r>
            <a:r>
              <a:rPr lang="en-IN" dirty="0" smtClean="0">
                <a:solidFill>
                  <a:srgbClr val="0070C0"/>
                </a:solidFill>
              </a:rPr>
              <a:t>Children’s </a:t>
            </a:r>
            <a:r>
              <a:rPr lang="en-IN" dirty="0" smtClean="0">
                <a:solidFill>
                  <a:srgbClr val="0070C0"/>
                </a:solidFill>
              </a:rPr>
              <a:t>Science </a:t>
            </a:r>
            <a:r>
              <a:rPr lang="en-IN" dirty="0" smtClean="0">
                <a:solidFill>
                  <a:srgbClr val="0070C0"/>
                </a:solidFill>
              </a:rPr>
              <a:t>Congress</a:t>
            </a:r>
          </a:p>
          <a:p>
            <a:pPr lvl="1"/>
            <a:r>
              <a:rPr lang="en-IN" dirty="0">
                <a:solidFill>
                  <a:srgbClr val="0070C0"/>
                </a:solidFill>
              </a:rPr>
              <a:t>Inspire Award</a:t>
            </a:r>
          </a:p>
          <a:p>
            <a:pPr lvl="1"/>
            <a:r>
              <a:rPr lang="en-IN" dirty="0">
                <a:solidFill>
                  <a:srgbClr val="0070C0"/>
                </a:solidFill>
              </a:rPr>
              <a:t>Ignite </a:t>
            </a:r>
            <a:r>
              <a:rPr lang="en-IN" dirty="0" smtClean="0">
                <a:solidFill>
                  <a:srgbClr val="0070C0"/>
                </a:solidFill>
              </a:rPr>
              <a:t>Scheme</a:t>
            </a:r>
            <a:endParaRPr lang="en-IN" dirty="0">
              <a:solidFill>
                <a:srgbClr val="0070C0"/>
              </a:solidFill>
            </a:endParaRPr>
          </a:p>
        </p:txBody>
      </p:sp>
      <p:sp>
        <p:nvSpPr>
          <p:cNvPr id="4" name="Date Placeholder 3"/>
          <p:cNvSpPr>
            <a:spLocks noGrp="1"/>
          </p:cNvSpPr>
          <p:nvPr>
            <p:ph type="dt" sz="half" idx="10"/>
          </p:nvPr>
        </p:nvSpPr>
        <p:spPr/>
        <p:txBody>
          <a:bodyPr/>
          <a:lstStyle/>
          <a:p>
            <a:fld id="{D67F7E03-8FD1-4A45-8137-B7DD6C4E45F2}"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7</a:t>
            </a:fld>
            <a:endParaRPr lang="en-IN" dirty="0"/>
          </a:p>
        </p:txBody>
      </p:sp>
    </p:spTree>
    <p:extLst>
      <p:ext uri="{BB962C8B-B14F-4D97-AF65-F5344CB8AC3E}">
        <p14:creationId xmlns:p14="http://schemas.microsoft.com/office/powerpoint/2010/main" val="3460463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National Talent Search Scheme</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solidFill>
                  <a:srgbClr val="0070C0"/>
                </a:solidFill>
              </a:rPr>
              <a:t>NCERT </a:t>
            </a:r>
            <a:r>
              <a:rPr lang="en-IN" dirty="0">
                <a:solidFill>
                  <a:srgbClr val="0070C0"/>
                </a:solidFill>
              </a:rPr>
              <a:t>launched a scheme called National Science Talent Search Scheme (NSTSS) in 1963. In the initial period </a:t>
            </a:r>
            <a:r>
              <a:rPr lang="en-IN" dirty="0" smtClean="0">
                <a:solidFill>
                  <a:srgbClr val="0070C0"/>
                </a:solidFill>
              </a:rPr>
              <a:t>the </a:t>
            </a:r>
            <a:r>
              <a:rPr lang="en-IN" dirty="0">
                <a:solidFill>
                  <a:srgbClr val="0070C0"/>
                </a:solidFill>
              </a:rPr>
              <a:t>scholarships were awarded to students for pursuing education only in basic sciences up to doctoral level. </a:t>
            </a:r>
            <a:endParaRPr lang="en-IN" dirty="0" smtClean="0">
              <a:solidFill>
                <a:srgbClr val="0070C0"/>
              </a:solidFill>
            </a:endParaRPr>
          </a:p>
          <a:p>
            <a:r>
              <a:rPr lang="en-IN" dirty="0" smtClean="0">
                <a:solidFill>
                  <a:srgbClr val="0070C0"/>
                </a:solidFill>
              </a:rPr>
              <a:t>NSTS </a:t>
            </a:r>
            <a:r>
              <a:rPr lang="en-IN" dirty="0">
                <a:solidFill>
                  <a:srgbClr val="0070C0"/>
                </a:solidFill>
              </a:rPr>
              <a:t>scheme underwent a change in 1976 and was extended to include social sciences along with engineering and medicine. It was renamed as National Talent Search Scheme (NTSS). Apart from financial assistance summer camps and seminars are also arranged for the students who are selected through this scheme</a:t>
            </a:r>
            <a:r>
              <a:rPr lang="en-IN" dirty="0" smtClean="0">
                <a:solidFill>
                  <a:srgbClr val="0070C0"/>
                </a:solidFill>
              </a:rPr>
              <a:t>.</a:t>
            </a:r>
          </a:p>
          <a:p>
            <a:r>
              <a:rPr lang="en-IN" dirty="0" smtClean="0">
                <a:solidFill>
                  <a:srgbClr val="0070C0"/>
                </a:solidFill>
              </a:rPr>
              <a:t>Over </a:t>
            </a:r>
            <a:r>
              <a:rPr lang="en-IN" dirty="0">
                <a:solidFill>
                  <a:srgbClr val="0070C0"/>
                </a:solidFill>
              </a:rPr>
              <a:t>the last </a:t>
            </a:r>
            <a:r>
              <a:rPr lang="en-IN" dirty="0" smtClean="0">
                <a:solidFill>
                  <a:srgbClr val="0070C0"/>
                </a:solidFill>
              </a:rPr>
              <a:t>four decades (1963-2015) </a:t>
            </a:r>
            <a:r>
              <a:rPr lang="en-IN" dirty="0">
                <a:solidFill>
                  <a:srgbClr val="0070C0"/>
                </a:solidFill>
              </a:rPr>
              <a:t>a large number of </a:t>
            </a:r>
            <a:r>
              <a:rPr lang="en-IN" dirty="0" smtClean="0">
                <a:solidFill>
                  <a:srgbClr val="0070C0"/>
                </a:solidFill>
              </a:rPr>
              <a:t>students </a:t>
            </a:r>
            <a:r>
              <a:rPr lang="en-IN" dirty="0">
                <a:solidFill>
                  <a:srgbClr val="0070C0"/>
                </a:solidFill>
              </a:rPr>
              <a:t>are benefited by this </a:t>
            </a:r>
            <a:r>
              <a:rPr lang="en-IN" dirty="0" smtClean="0">
                <a:solidFill>
                  <a:srgbClr val="0070C0"/>
                </a:solidFill>
              </a:rPr>
              <a:t>scheme. Many of them contributed to country’s self reliance plan.  </a:t>
            </a:r>
            <a:endParaRPr lang="en-IN" dirty="0">
              <a:solidFill>
                <a:srgbClr val="0070C0"/>
              </a:solidFill>
            </a:endParaRPr>
          </a:p>
        </p:txBody>
      </p:sp>
      <p:sp>
        <p:nvSpPr>
          <p:cNvPr id="4" name="Date Placeholder 3"/>
          <p:cNvSpPr>
            <a:spLocks noGrp="1"/>
          </p:cNvSpPr>
          <p:nvPr>
            <p:ph type="dt" sz="half" idx="10"/>
          </p:nvPr>
        </p:nvSpPr>
        <p:spPr/>
        <p:txBody>
          <a:bodyPr/>
          <a:lstStyle/>
          <a:p>
            <a:fld id="{476B66B1-6CB4-4A06-ADC4-E03D11C48FB9}"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8</a:t>
            </a:fld>
            <a:endParaRPr lang="en-IN" dirty="0"/>
          </a:p>
        </p:txBody>
      </p:sp>
    </p:spTree>
    <p:extLst>
      <p:ext uri="{BB962C8B-B14F-4D97-AF65-F5344CB8AC3E}">
        <p14:creationId xmlns:p14="http://schemas.microsoft.com/office/powerpoint/2010/main" val="1195210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KVPY</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solidFill>
                  <a:srgbClr val="0070C0"/>
                </a:solidFill>
              </a:rPr>
              <a:t>A </a:t>
            </a:r>
            <a:r>
              <a:rPr lang="en-IN" dirty="0">
                <a:solidFill>
                  <a:srgbClr val="0070C0"/>
                </a:solidFill>
              </a:rPr>
              <a:t>scheme named Kishore Vaigyanik Protsahan Yojana (KVPY) </a:t>
            </a:r>
            <a:r>
              <a:rPr lang="en-IN" dirty="0" smtClean="0">
                <a:solidFill>
                  <a:srgbClr val="0070C0"/>
                </a:solidFill>
              </a:rPr>
              <a:t>was launched </a:t>
            </a:r>
            <a:r>
              <a:rPr lang="en-IN" dirty="0">
                <a:solidFill>
                  <a:srgbClr val="0070C0"/>
                </a:solidFill>
              </a:rPr>
              <a:t>in 1999 to encourage scientific creatively among post school students. Funded by the Department of Science and Technology (DST), Government of India, the scheme is meant to attract highly motivated students for pursuing basic science courses and career in research. </a:t>
            </a:r>
            <a:endParaRPr lang="en-IN" dirty="0" smtClean="0">
              <a:solidFill>
                <a:srgbClr val="0070C0"/>
              </a:solidFill>
            </a:endParaRPr>
          </a:p>
          <a:p>
            <a:r>
              <a:rPr lang="en-IN" dirty="0" smtClean="0">
                <a:solidFill>
                  <a:srgbClr val="0070C0"/>
                </a:solidFill>
              </a:rPr>
              <a:t>Managed </a:t>
            </a:r>
            <a:r>
              <a:rPr lang="en-IN" dirty="0">
                <a:solidFill>
                  <a:srgbClr val="0070C0"/>
                </a:solidFill>
              </a:rPr>
              <a:t>by the Indian Institute of </a:t>
            </a:r>
            <a:r>
              <a:rPr lang="en-IN" dirty="0" smtClean="0">
                <a:solidFill>
                  <a:srgbClr val="0070C0"/>
                </a:solidFill>
              </a:rPr>
              <a:t>Science (IISC), </a:t>
            </a:r>
            <a:r>
              <a:rPr lang="en-IN" dirty="0">
                <a:solidFill>
                  <a:srgbClr val="0070C0"/>
                </a:solidFill>
              </a:rPr>
              <a:t>B</a:t>
            </a:r>
            <a:r>
              <a:rPr lang="en-IN" dirty="0" smtClean="0">
                <a:solidFill>
                  <a:srgbClr val="0070C0"/>
                </a:solidFill>
              </a:rPr>
              <a:t>angalore </a:t>
            </a:r>
            <a:r>
              <a:rPr lang="en-IN" dirty="0">
                <a:solidFill>
                  <a:srgbClr val="0070C0"/>
                </a:solidFill>
              </a:rPr>
              <a:t>the candidates are selected through written test, project work and personal interview. There are three streams: Stream SA is for students enrolled in grade XI, stream SX is for students enrolled in grade XII and stream SB is for those who have registered for the graduate programme (B.Sc.). </a:t>
            </a:r>
            <a:endParaRPr lang="en-IN" dirty="0" smtClean="0">
              <a:solidFill>
                <a:srgbClr val="0070C0"/>
              </a:solidFill>
            </a:endParaRPr>
          </a:p>
          <a:p>
            <a:r>
              <a:rPr lang="en-IN" dirty="0" smtClean="0">
                <a:solidFill>
                  <a:srgbClr val="0070C0"/>
                </a:solidFill>
              </a:rPr>
              <a:t>The </a:t>
            </a:r>
            <a:r>
              <a:rPr lang="en-IN" dirty="0">
                <a:solidFill>
                  <a:srgbClr val="0070C0"/>
                </a:solidFill>
              </a:rPr>
              <a:t>selected candidates are given generous scholarship and contingency grant to pursue higher studies in science (</a:t>
            </a:r>
            <a:r>
              <a:rPr lang="en-IN" dirty="0">
                <a:solidFill>
                  <a:srgbClr val="0070C0"/>
                </a:solidFill>
                <a:hlinkClick r:id="rId2"/>
              </a:rPr>
              <a:t>www.kvpy.org.in</a:t>
            </a:r>
            <a:r>
              <a:rPr lang="en-IN" dirty="0" smtClean="0">
                <a:solidFill>
                  <a:srgbClr val="0070C0"/>
                </a:solidFill>
              </a:rPr>
              <a:t>). KYPY scholars are directly admitted to newly established Indian Institute of Science Education and Research (IISER). </a:t>
            </a:r>
            <a:endParaRPr lang="en-IN" dirty="0">
              <a:solidFill>
                <a:srgbClr val="0070C0"/>
              </a:solidFill>
            </a:endParaRPr>
          </a:p>
        </p:txBody>
      </p:sp>
      <p:sp>
        <p:nvSpPr>
          <p:cNvPr id="4" name="Date Placeholder 3"/>
          <p:cNvSpPr>
            <a:spLocks noGrp="1"/>
          </p:cNvSpPr>
          <p:nvPr>
            <p:ph type="dt" sz="half" idx="10"/>
          </p:nvPr>
        </p:nvSpPr>
        <p:spPr/>
        <p:txBody>
          <a:bodyPr/>
          <a:lstStyle/>
          <a:p>
            <a:fld id="{14B4A148-64B2-4D8F-9CB3-1127AF527E78}" type="datetime1">
              <a:rPr lang="en-US" smtClean="0"/>
              <a:t>12/18/2017</a:t>
            </a:fld>
            <a:endParaRPr lang="en-IN" dirty="0"/>
          </a:p>
        </p:txBody>
      </p:sp>
      <p:sp>
        <p:nvSpPr>
          <p:cNvPr id="5" name="Footer Placeholder 4"/>
          <p:cNvSpPr>
            <a:spLocks noGrp="1"/>
          </p:cNvSpPr>
          <p:nvPr>
            <p:ph type="ftr" sz="quarter" idx="11"/>
          </p:nvPr>
        </p:nvSpPr>
        <p:spPr/>
        <p:txBody>
          <a:bodyPr/>
          <a:lstStyle/>
          <a:p>
            <a:r>
              <a:rPr lang="en-IN" dirty="0" smtClean="0"/>
              <a:t>Science Education in India  Sudhakar Agarkar AIER Thane</a:t>
            </a:r>
            <a:endParaRPr lang="en-IN" dirty="0"/>
          </a:p>
        </p:txBody>
      </p:sp>
      <p:sp>
        <p:nvSpPr>
          <p:cNvPr id="6" name="Slide Number Placeholder 5"/>
          <p:cNvSpPr>
            <a:spLocks noGrp="1"/>
          </p:cNvSpPr>
          <p:nvPr>
            <p:ph type="sldNum" sz="quarter" idx="12"/>
          </p:nvPr>
        </p:nvSpPr>
        <p:spPr/>
        <p:txBody>
          <a:bodyPr/>
          <a:lstStyle/>
          <a:p>
            <a:fld id="{8287E40D-5DB7-4EA8-9525-EDB46F7A4CB9}" type="slidenum">
              <a:rPr lang="en-IN" smtClean="0"/>
              <a:t>9</a:t>
            </a:fld>
            <a:endParaRPr lang="en-IN" dirty="0"/>
          </a:p>
        </p:txBody>
      </p:sp>
    </p:spTree>
    <p:extLst>
      <p:ext uri="{BB962C8B-B14F-4D97-AF65-F5344CB8AC3E}">
        <p14:creationId xmlns:p14="http://schemas.microsoft.com/office/powerpoint/2010/main" val="31145938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342</TotalTime>
  <Words>2245</Words>
  <Application>Microsoft Office PowerPoint</Application>
  <PresentationFormat>Widescreen</PresentationFormat>
  <Paragraphs>146</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Garamond</vt:lpstr>
      <vt:lpstr>Organic</vt:lpstr>
      <vt:lpstr>Science Education in India A Changing Scenario</vt:lpstr>
      <vt:lpstr>S &amp; T for National Development</vt:lpstr>
      <vt:lpstr>Education Commission</vt:lpstr>
      <vt:lpstr>National Education Policy</vt:lpstr>
      <vt:lpstr>National Curriculum Framework 2000</vt:lpstr>
      <vt:lpstr>National Curriculum Framework 2005</vt:lpstr>
      <vt:lpstr>Identification and Nurturance of Talent</vt:lpstr>
      <vt:lpstr>National Talent Search Scheme</vt:lpstr>
      <vt:lpstr>KVPY</vt:lpstr>
      <vt:lpstr>International Olympiads</vt:lpstr>
      <vt:lpstr>JNNSE</vt:lpstr>
      <vt:lpstr>National Children’s Science Congress</vt:lpstr>
      <vt:lpstr>Inspire Award</vt:lpstr>
      <vt:lpstr>Ignite Scheme</vt:lpstr>
      <vt:lpstr>Scientific and Technological Literacy</vt:lpstr>
      <vt:lpstr>Voluntary Efforts in STL</vt:lpstr>
      <vt:lpstr>Higher Education in Science</vt:lpstr>
      <vt:lpstr>Research in Science Education</vt:lpstr>
      <vt:lpstr>Development of Methods an Materials</vt:lpstr>
      <vt:lpstr>Industries and Research Organizations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Schemes for Indetification and Nurturance of Talent</dc:title>
  <dc:creator>Sudhakar Agarkar</dc:creator>
  <cp:lastModifiedBy>Sudhakar Agarkar</cp:lastModifiedBy>
  <cp:revision>46</cp:revision>
  <dcterms:created xsi:type="dcterms:W3CDTF">2016-04-01T13:45:11Z</dcterms:created>
  <dcterms:modified xsi:type="dcterms:W3CDTF">2017-12-18T00:00:23Z</dcterms:modified>
</cp:coreProperties>
</file>