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74" r:id="rId3"/>
    <p:sldId id="324" r:id="rId4"/>
    <p:sldId id="331" r:id="rId5"/>
    <p:sldId id="328" r:id="rId6"/>
    <p:sldId id="330" r:id="rId7"/>
    <p:sldId id="333" r:id="rId8"/>
    <p:sldId id="327" r:id="rId9"/>
    <p:sldId id="332" r:id="rId10"/>
    <p:sldId id="282" r:id="rId11"/>
    <p:sldId id="305" r:id="rId12"/>
    <p:sldId id="306" r:id="rId13"/>
    <p:sldId id="323" r:id="rId14"/>
    <p:sldId id="325" r:id="rId15"/>
    <p:sldId id="329" r:id="rId16"/>
    <p:sldId id="326" r:id="rId17"/>
  </p:sldIdLst>
  <p:sldSz cx="12192000" cy="6858000"/>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12F59"/>
    <a:srgbClr val="003054"/>
    <a:srgbClr val="CA14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12" autoAdjust="0"/>
    <p:restoredTop sz="94629" autoAdjust="0"/>
  </p:normalViewPr>
  <p:slideViewPr>
    <p:cSldViewPr snapToGrid="0">
      <p:cViewPr>
        <p:scale>
          <a:sx n="59" d="100"/>
          <a:sy n="59" d="100"/>
        </p:scale>
        <p:origin x="-928" y="-204"/>
      </p:cViewPr>
      <p:guideLst>
        <p:guide orient="horz" pos="2160"/>
        <p:guide pos="3840"/>
      </p:guideLst>
    </p:cSldViewPr>
  </p:slideViewPr>
  <p:outlineViewPr>
    <p:cViewPr>
      <p:scale>
        <a:sx n="33" d="100"/>
        <a:sy n="33" d="100"/>
      </p:scale>
      <p:origin x="24" y="32"/>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tx>
            <c:strRef>
              <c:f>Лист1!$B$1</c:f>
              <c:strCache>
                <c:ptCount val="1"/>
                <c:pt idx="0">
                  <c:v>Продажи</c:v>
                </c:pt>
              </c:strCache>
            </c:strRef>
          </c:tx>
          <c:explosion val="25"/>
          <c:dPt>
            <c:idx val="0"/>
            <c:explosion val="26"/>
            <c:spPr>
              <a:solidFill>
                <a:srgbClr val="00B0F0"/>
              </a:solidFill>
            </c:spPr>
            <c:extLst xmlns:c16r2="http://schemas.microsoft.com/office/drawing/2015/06/chart">
              <c:ext xmlns:c16="http://schemas.microsoft.com/office/drawing/2014/chart" uri="{C3380CC4-5D6E-409C-BE32-E72D297353CC}">
                <c16:uniqueId val="{00000001-49CF-493F-8E9D-5440A19AF9A5}"/>
              </c:ext>
            </c:extLst>
          </c:dPt>
          <c:dPt>
            <c:idx val="1"/>
            <c:spPr>
              <a:solidFill>
                <a:srgbClr val="92D050"/>
              </a:solidFill>
            </c:spPr>
            <c:extLst xmlns:c16r2="http://schemas.microsoft.com/office/drawing/2015/06/chart">
              <c:ext xmlns:c16="http://schemas.microsoft.com/office/drawing/2014/chart" uri="{C3380CC4-5D6E-409C-BE32-E72D297353CC}">
                <c16:uniqueId val="{00000003-49CF-493F-8E9D-5440A19AF9A5}"/>
              </c:ext>
            </c:extLst>
          </c:dPt>
          <c:dPt>
            <c:idx val="2"/>
            <c:spPr>
              <a:solidFill>
                <a:schemeClr val="bg1">
                  <a:lumMod val="75000"/>
                </a:schemeClr>
              </a:solidFill>
            </c:spPr>
            <c:extLst xmlns:c16r2="http://schemas.microsoft.com/office/drawing/2015/06/chart">
              <c:ext xmlns:c16="http://schemas.microsoft.com/office/drawing/2014/chart" uri="{C3380CC4-5D6E-409C-BE32-E72D297353CC}">
                <c16:uniqueId val="{00000005-49CF-493F-8E9D-5440A19AF9A5}"/>
              </c:ext>
            </c:extLst>
          </c:dPt>
          <c:dPt>
            <c:idx val="3"/>
            <c:spPr>
              <a:solidFill>
                <a:srgbClr val="FFC000"/>
              </a:solidFill>
            </c:spPr>
            <c:extLst xmlns:c16r2="http://schemas.microsoft.com/office/drawing/2015/06/chart">
              <c:ext xmlns:c16="http://schemas.microsoft.com/office/drawing/2014/chart" uri="{C3380CC4-5D6E-409C-BE32-E72D297353CC}">
                <c16:uniqueId val="{00000007-49CF-493F-8E9D-5440A19AF9A5}"/>
              </c:ext>
            </c:extLst>
          </c:dPt>
          <c:dPt>
            <c:idx val="4"/>
            <c:spPr>
              <a:solidFill>
                <a:schemeClr val="accent1">
                  <a:lumMod val="75000"/>
                </a:schemeClr>
              </a:solidFill>
            </c:spPr>
            <c:extLst xmlns:c16r2="http://schemas.microsoft.com/office/drawing/2015/06/chart">
              <c:ext xmlns:c16="http://schemas.microsoft.com/office/drawing/2014/chart" uri="{C3380CC4-5D6E-409C-BE32-E72D297353CC}">
                <c16:uniqueId val="{00000009-49CF-493F-8E9D-5440A19AF9A5}"/>
              </c:ext>
            </c:extLst>
          </c:dPt>
          <c:cat>
            <c:strRef>
              <c:f>Лист1!$A$2:$A$6</c:f>
              <c:strCache>
                <c:ptCount val="4"/>
                <c:pt idx="0">
                  <c:v>Кв. 1</c:v>
                </c:pt>
                <c:pt idx="1">
                  <c:v>Кв. 2</c:v>
                </c:pt>
                <c:pt idx="2">
                  <c:v>Кв. 3</c:v>
                </c:pt>
                <c:pt idx="3">
                  <c:v>Кв. 4</c:v>
                </c:pt>
              </c:strCache>
            </c:strRef>
          </c:cat>
          <c:val>
            <c:numRef>
              <c:f>Лист1!$B$2:$B$6</c:f>
              <c:numCache>
                <c:formatCode>General</c:formatCode>
                <c:ptCount val="5"/>
                <c:pt idx="0">
                  <c:v>64</c:v>
                </c:pt>
                <c:pt idx="1">
                  <c:v>15</c:v>
                </c:pt>
                <c:pt idx="2">
                  <c:v>5</c:v>
                </c:pt>
                <c:pt idx="3">
                  <c:v>6</c:v>
                </c:pt>
                <c:pt idx="4">
                  <c:v>10</c:v>
                </c:pt>
              </c:numCache>
            </c:numRef>
          </c:val>
          <c:extLst xmlns:c16r2="http://schemas.microsoft.com/office/drawing/2015/06/chart">
            <c:ext xmlns:c16="http://schemas.microsoft.com/office/drawing/2014/chart" uri="{C3380CC4-5D6E-409C-BE32-E72D297353CC}">
              <c16:uniqueId val="{0000000A-49CF-493F-8E9D-5440A19AF9A5}"/>
            </c:ext>
          </c:extLst>
        </c:ser>
      </c:pie3DChart>
    </c:plotArea>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tx>
            <c:strRef>
              <c:f>Лист1!$B$1</c:f>
              <c:strCache>
                <c:ptCount val="1"/>
                <c:pt idx="0">
                  <c:v>Продажи</c:v>
                </c:pt>
              </c:strCache>
            </c:strRef>
          </c:tx>
          <c:explosion val="25"/>
          <c:dPt>
            <c:idx val="0"/>
            <c:explosion val="26"/>
            <c:spPr>
              <a:solidFill>
                <a:srgbClr val="00B0F0"/>
              </a:solidFill>
            </c:spPr>
            <c:extLst xmlns:c16r2="http://schemas.microsoft.com/office/drawing/2015/06/chart">
              <c:ext xmlns:c16="http://schemas.microsoft.com/office/drawing/2014/chart" uri="{C3380CC4-5D6E-409C-BE32-E72D297353CC}">
                <c16:uniqueId val="{00000001-0890-4B30-860F-8392D746AF7B}"/>
              </c:ext>
            </c:extLst>
          </c:dPt>
          <c:dPt>
            <c:idx val="1"/>
            <c:spPr>
              <a:solidFill>
                <a:schemeClr val="accent1">
                  <a:lumMod val="60000"/>
                  <a:lumOff val="40000"/>
                </a:schemeClr>
              </a:solidFill>
            </c:spPr>
            <c:extLst xmlns:c16r2="http://schemas.microsoft.com/office/drawing/2015/06/chart">
              <c:ext xmlns:c16="http://schemas.microsoft.com/office/drawing/2014/chart" uri="{C3380CC4-5D6E-409C-BE32-E72D297353CC}">
                <c16:uniqueId val="{00000003-0890-4B30-860F-8392D746AF7B}"/>
              </c:ext>
            </c:extLst>
          </c:dPt>
          <c:dPt>
            <c:idx val="2"/>
            <c:spPr>
              <a:solidFill>
                <a:schemeClr val="bg1">
                  <a:lumMod val="85000"/>
                </a:schemeClr>
              </a:solidFill>
            </c:spPr>
            <c:extLst xmlns:c16r2="http://schemas.microsoft.com/office/drawing/2015/06/chart">
              <c:ext xmlns:c16="http://schemas.microsoft.com/office/drawing/2014/chart" uri="{C3380CC4-5D6E-409C-BE32-E72D297353CC}">
                <c16:uniqueId val="{00000005-0890-4B30-860F-8392D746AF7B}"/>
              </c:ext>
            </c:extLst>
          </c:dPt>
          <c:dPt>
            <c:idx val="3"/>
            <c:spPr>
              <a:solidFill>
                <a:srgbClr val="FFC000"/>
              </a:solidFill>
            </c:spPr>
            <c:extLst xmlns:c16r2="http://schemas.microsoft.com/office/drawing/2015/06/chart">
              <c:ext xmlns:c16="http://schemas.microsoft.com/office/drawing/2014/chart" uri="{C3380CC4-5D6E-409C-BE32-E72D297353CC}">
                <c16:uniqueId val="{00000007-0890-4B30-860F-8392D746AF7B}"/>
              </c:ext>
            </c:extLst>
          </c:dPt>
          <c:dPt>
            <c:idx val="4"/>
            <c:spPr>
              <a:solidFill>
                <a:schemeClr val="accent1">
                  <a:lumMod val="75000"/>
                </a:schemeClr>
              </a:solidFill>
            </c:spPr>
            <c:extLst xmlns:c16r2="http://schemas.microsoft.com/office/drawing/2015/06/chart">
              <c:ext xmlns:c16="http://schemas.microsoft.com/office/drawing/2014/chart" uri="{C3380CC4-5D6E-409C-BE32-E72D297353CC}">
                <c16:uniqueId val="{00000009-0890-4B30-860F-8392D746AF7B}"/>
              </c:ext>
            </c:extLst>
          </c:dPt>
          <c:dPt>
            <c:idx val="6"/>
            <c:spPr>
              <a:solidFill>
                <a:srgbClr val="FF9300"/>
              </a:solidFill>
            </c:spPr>
            <c:extLst xmlns:c16r2="http://schemas.microsoft.com/office/drawing/2015/06/chart">
              <c:ext xmlns:c16="http://schemas.microsoft.com/office/drawing/2014/chart" uri="{C3380CC4-5D6E-409C-BE32-E72D297353CC}">
                <c16:uniqueId val="{0000000B-0890-4B30-860F-8392D746AF7B}"/>
              </c:ext>
            </c:extLst>
          </c:dPt>
          <c:cat>
            <c:strRef>
              <c:f>Лист1!$A$2:$A$8</c:f>
              <c:strCache>
                <c:ptCount val="4"/>
                <c:pt idx="0">
                  <c:v>Кв. 1</c:v>
                </c:pt>
                <c:pt idx="1">
                  <c:v>Кв. 2</c:v>
                </c:pt>
                <c:pt idx="2">
                  <c:v>Кв. 3</c:v>
                </c:pt>
                <c:pt idx="3">
                  <c:v>Кв. 4</c:v>
                </c:pt>
              </c:strCache>
            </c:strRef>
          </c:cat>
          <c:val>
            <c:numRef>
              <c:f>Лист1!$B$2:$B$8</c:f>
              <c:numCache>
                <c:formatCode>General</c:formatCode>
                <c:ptCount val="7"/>
                <c:pt idx="0">
                  <c:v>37</c:v>
                </c:pt>
                <c:pt idx="1">
                  <c:v>17</c:v>
                </c:pt>
                <c:pt idx="2">
                  <c:v>13</c:v>
                </c:pt>
                <c:pt idx="3">
                  <c:v>10</c:v>
                </c:pt>
                <c:pt idx="4">
                  <c:v>4</c:v>
                </c:pt>
                <c:pt idx="5">
                  <c:v>4</c:v>
                </c:pt>
                <c:pt idx="6">
                  <c:v>15</c:v>
                </c:pt>
              </c:numCache>
            </c:numRef>
          </c:val>
          <c:extLst xmlns:c16r2="http://schemas.microsoft.com/office/drawing/2015/06/chart">
            <c:ext xmlns:c16="http://schemas.microsoft.com/office/drawing/2014/chart" uri="{C3380CC4-5D6E-409C-BE32-E72D297353CC}">
              <c16:uniqueId val="{0000000C-0890-4B30-860F-8392D746AF7B}"/>
            </c:ext>
          </c:extLst>
        </c:ser>
      </c:pie3DChart>
    </c:plotArea>
    <c:plotVisOnly val="1"/>
    <c:dispBlanksAs val="zero"/>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5660" cy="495427"/>
          </a:xfrm>
          <a:prstGeom prst="rect">
            <a:avLst/>
          </a:prstGeom>
        </p:spPr>
        <p:txBody>
          <a:bodyPr vert="horz" lIns="91824" tIns="45912" rIns="91824" bIns="45912" rtlCol="0"/>
          <a:lstStyle>
            <a:lvl1pPr algn="l">
              <a:defRPr sz="1200"/>
            </a:lvl1pPr>
          </a:lstStyle>
          <a:p>
            <a:endParaRPr lang="ru-RU"/>
          </a:p>
        </p:txBody>
      </p:sp>
      <p:sp>
        <p:nvSpPr>
          <p:cNvPr id="3" name="Дата 2"/>
          <p:cNvSpPr>
            <a:spLocks noGrp="1"/>
          </p:cNvSpPr>
          <p:nvPr>
            <p:ph type="dt" idx="1"/>
          </p:nvPr>
        </p:nvSpPr>
        <p:spPr>
          <a:xfrm>
            <a:off x="3850442" y="1"/>
            <a:ext cx="2945660" cy="495427"/>
          </a:xfrm>
          <a:prstGeom prst="rect">
            <a:avLst/>
          </a:prstGeom>
        </p:spPr>
        <p:txBody>
          <a:bodyPr vert="horz" lIns="91824" tIns="45912" rIns="91824" bIns="45912" rtlCol="0"/>
          <a:lstStyle>
            <a:lvl1pPr algn="r">
              <a:defRPr sz="1200"/>
            </a:lvl1pPr>
          </a:lstStyle>
          <a:p>
            <a:fld id="{5ED7DD6E-809D-4144-A57C-350B3D479386}" type="datetimeFigureOut">
              <a:rPr lang="ru-RU" smtClean="0"/>
              <a:pPr/>
              <a:t>17.12.2017</a:t>
            </a:fld>
            <a:endParaRPr lang="ru-RU"/>
          </a:p>
        </p:txBody>
      </p:sp>
      <p:sp>
        <p:nvSpPr>
          <p:cNvPr id="4" name="Образ слайда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824" tIns="45912" rIns="91824" bIns="45912" rtlCol="0" anchor="ctr"/>
          <a:lstStyle/>
          <a:p>
            <a:endParaRPr lang="ru-RU"/>
          </a:p>
        </p:txBody>
      </p:sp>
      <p:sp>
        <p:nvSpPr>
          <p:cNvPr id="5" name="Заметки 4"/>
          <p:cNvSpPr>
            <a:spLocks noGrp="1"/>
          </p:cNvSpPr>
          <p:nvPr>
            <p:ph type="body" sz="quarter" idx="3"/>
          </p:nvPr>
        </p:nvSpPr>
        <p:spPr>
          <a:xfrm>
            <a:off x="679768" y="4751983"/>
            <a:ext cx="5438140" cy="3887986"/>
          </a:xfrm>
          <a:prstGeom prst="rect">
            <a:avLst/>
          </a:prstGeom>
        </p:spPr>
        <p:txBody>
          <a:bodyPr vert="horz" lIns="91824" tIns="45912" rIns="91824" bIns="45912"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825"/>
            <a:ext cx="2945660" cy="495426"/>
          </a:xfrm>
          <a:prstGeom prst="rect">
            <a:avLst/>
          </a:prstGeom>
        </p:spPr>
        <p:txBody>
          <a:bodyPr vert="horz" lIns="91824" tIns="45912" rIns="91824" bIns="45912" rtlCol="0" anchor="b"/>
          <a:lstStyle>
            <a:lvl1pPr algn="l">
              <a:defRPr sz="1200"/>
            </a:lvl1pPr>
          </a:lstStyle>
          <a:p>
            <a:endParaRPr lang="ru-RU"/>
          </a:p>
        </p:txBody>
      </p:sp>
      <p:sp>
        <p:nvSpPr>
          <p:cNvPr id="7" name="Номер слайда 6"/>
          <p:cNvSpPr>
            <a:spLocks noGrp="1"/>
          </p:cNvSpPr>
          <p:nvPr>
            <p:ph type="sldNum" sz="quarter" idx="5"/>
          </p:nvPr>
        </p:nvSpPr>
        <p:spPr>
          <a:xfrm>
            <a:off x="3850442" y="9378825"/>
            <a:ext cx="2945660" cy="495426"/>
          </a:xfrm>
          <a:prstGeom prst="rect">
            <a:avLst/>
          </a:prstGeom>
        </p:spPr>
        <p:txBody>
          <a:bodyPr vert="horz" lIns="91824" tIns="45912" rIns="91824" bIns="45912" rtlCol="0" anchor="b"/>
          <a:lstStyle>
            <a:lvl1pPr algn="r">
              <a:defRPr sz="1200"/>
            </a:lvl1pPr>
          </a:lstStyle>
          <a:p>
            <a:fld id="{076BC8B2-1B9E-4C95-A910-8E4BEA48C1D1}" type="slidenum">
              <a:rPr lang="ru-RU" smtClean="0"/>
              <a:pPr/>
              <a:t>‹#›</a:t>
            </a:fld>
            <a:endParaRPr lang="ru-RU"/>
          </a:p>
        </p:txBody>
      </p:sp>
    </p:spTree>
    <p:extLst>
      <p:ext uri="{BB962C8B-B14F-4D97-AF65-F5344CB8AC3E}">
        <p14:creationId xmlns:p14="http://schemas.microsoft.com/office/powerpoint/2010/main" xmlns="" val="35197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kk-KZ"/>
          </a:p>
        </p:txBody>
      </p:sp>
      <p:sp>
        <p:nvSpPr>
          <p:cNvPr id="4" name="Номер слайда 3"/>
          <p:cNvSpPr>
            <a:spLocks noGrp="1"/>
          </p:cNvSpPr>
          <p:nvPr>
            <p:ph type="sldNum" sz="quarter" idx="10"/>
          </p:nvPr>
        </p:nvSpPr>
        <p:spPr/>
        <p:txBody>
          <a:bodyPr/>
          <a:lstStyle/>
          <a:p>
            <a:fld id="{79B8CDC5-55C5-7349-91D6-454E1D6B961D}" type="slidenum">
              <a:rPr lang="kk-KZ" smtClean="0"/>
              <a:pPr/>
              <a:t>1</a:t>
            </a:fld>
            <a:endParaRPr lang="kk-KZ"/>
          </a:p>
        </p:txBody>
      </p:sp>
    </p:spTree>
    <p:extLst>
      <p:ext uri="{BB962C8B-B14F-4D97-AF65-F5344CB8AC3E}">
        <p14:creationId xmlns:p14="http://schemas.microsoft.com/office/powerpoint/2010/main" xmlns="" val="350742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F2DC53B-6642-478D-B8C7-8F980F89304D}" type="slidenum">
              <a:rPr lang="ru-RU" smtClean="0"/>
              <a:pPr/>
              <a:t>9</a:t>
            </a:fld>
            <a:endParaRPr lang="ru-RU"/>
          </a:p>
        </p:txBody>
      </p:sp>
    </p:spTree>
    <p:extLst>
      <p:ext uri="{BB962C8B-B14F-4D97-AF65-F5344CB8AC3E}">
        <p14:creationId xmlns:p14="http://schemas.microsoft.com/office/powerpoint/2010/main" xmlns="" val="106569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F2DC53B-6642-478D-B8C7-8F980F89304D}"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xmlns="" val="181828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F2DC53B-6642-478D-B8C7-8F980F89304D}"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xmlns="" val="133190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D8F3C4C-E46C-444D-8594-17C3C6C11AB8}" type="datetimeFigureOut">
              <a:rPr lang="ru-RU" smtClean="0"/>
              <a:pPr/>
              <a:t>17.12.2017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C1135-CFB9-427B-A9D9-28CE0DFC0879}" type="slidenum">
              <a:rPr lang="ru-RU" smtClean="0"/>
              <a:pPr/>
              <a:t>‹#›</a:t>
            </a:fld>
            <a:endParaRPr lang="ru-RU"/>
          </a:p>
        </p:txBody>
      </p:sp>
    </p:spTree>
    <p:extLst>
      <p:ext uri="{BB962C8B-B14F-4D97-AF65-F5344CB8AC3E}">
        <p14:creationId xmlns:p14="http://schemas.microsoft.com/office/powerpoint/2010/main" xmlns="" val="52643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8F3C4C-E46C-444D-8594-17C3C6C11AB8}" type="datetimeFigureOut">
              <a:rPr lang="ru-RU" smtClean="0"/>
              <a:pPr/>
              <a:t>17.12.2017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C1135-CFB9-427B-A9D9-28CE0DFC0879}" type="slidenum">
              <a:rPr lang="ru-RU" smtClean="0"/>
              <a:pPr/>
              <a:t>‹#›</a:t>
            </a:fld>
            <a:endParaRPr lang="ru-RU"/>
          </a:p>
        </p:txBody>
      </p:sp>
    </p:spTree>
    <p:extLst>
      <p:ext uri="{BB962C8B-B14F-4D97-AF65-F5344CB8AC3E}">
        <p14:creationId xmlns:p14="http://schemas.microsoft.com/office/powerpoint/2010/main" xmlns="" val="279893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8F3C4C-E46C-444D-8594-17C3C6C11AB8}" type="datetimeFigureOut">
              <a:rPr lang="ru-RU" smtClean="0"/>
              <a:pPr/>
              <a:t>17.12.2017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C1135-CFB9-427B-A9D9-28CE0DFC0879}" type="slidenum">
              <a:rPr lang="ru-RU" smtClean="0"/>
              <a:pPr/>
              <a:t>‹#›</a:t>
            </a:fld>
            <a:endParaRPr lang="ru-RU"/>
          </a:p>
        </p:txBody>
      </p:sp>
    </p:spTree>
    <p:extLst>
      <p:ext uri="{BB962C8B-B14F-4D97-AF65-F5344CB8AC3E}">
        <p14:creationId xmlns:p14="http://schemas.microsoft.com/office/powerpoint/2010/main" xmlns="" val="170801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748F272-F00B-4E90-98D7-8A8149D2C462}" type="datetime1">
              <a:rPr lang="ru-RU" smtClean="0">
                <a:solidFill>
                  <a:prstClr val="black">
                    <a:tint val="75000"/>
                  </a:prstClr>
                </a:solidFill>
              </a:rPr>
              <a:pPr/>
              <a:t>17.12.2017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3FA8342-CA08-4259-8699-8E261DA51F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51918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C8FB40-C47E-45D3-BA5F-55FFC761C32C}" type="datetime1">
              <a:rPr lang="ru-RU" smtClean="0">
                <a:solidFill>
                  <a:prstClr val="black">
                    <a:tint val="75000"/>
                  </a:prstClr>
                </a:solidFill>
              </a:rPr>
              <a:pPr/>
              <a:t>17.12.2017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3FA8342-CA08-4259-8699-8E261DA51F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194476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64FB3AB-4276-4184-B4BB-43B9A5E57F67}" type="datetime1">
              <a:rPr lang="ru-RU" smtClean="0">
                <a:solidFill>
                  <a:prstClr val="black">
                    <a:tint val="75000"/>
                  </a:prstClr>
                </a:solidFill>
              </a:rPr>
              <a:pPr/>
              <a:t>17.12.2017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3FA8342-CA08-4259-8699-8E261DA51F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107397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13215CB-708B-4FCC-8811-E1EBF0D84785}" type="datetime1">
              <a:rPr lang="ru-RU" smtClean="0">
                <a:solidFill>
                  <a:prstClr val="black">
                    <a:tint val="75000"/>
                  </a:prstClr>
                </a:solidFill>
              </a:rPr>
              <a:pPr/>
              <a:t>17.12.2017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3FA8342-CA08-4259-8699-8E261DA51F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743973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826E771-D36D-4811-8C64-370DFB24252D}" type="datetime1">
              <a:rPr lang="ru-RU" smtClean="0">
                <a:solidFill>
                  <a:prstClr val="black">
                    <a:tint val="75000"/>
                  </a:prstClr>
                </a:solidFill>
              </a:rPr>
              <a:pPr/>
              <a:t>17.12.2017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3FA8342-CA08-4259-8699-8E261DA51F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980863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AD5D98D-DCED-4B60-A6B0-4B1DCF824956}" type="datetime1">
              <a:rPr lang="ru-RU" smtClean="0">
                <a:solidFill>
                  <a:prstClr val="black">
                    <a:tint val="75000"/>
                  </a:prstClr>
                </a:solidFill>
              </a:rPr>
              <a:pPr/>
              <a:t>17.12.2017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3FA8342-CA08-4259-8699-8E261DA51F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68240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F9DAA2-535A-41DB-9B3F-C5299A8ABA0F}" type="datetime1">
              <a:rPr lang="ru-RU" smtClean="0">
                <a:solidFill>
                  <a:prstClr val="black">
                    <a:tint val="75000"/>
                  </a:prstClr>
                </a:solidFill>
              </a:rPr>
              <a:pPr/>
              <a:t>17.12.2017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3FA8342-CA08-4259-8699-8E261DA51F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79586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4261D1-3B84-4316-9632-0EA1AA10525B}" type="datetime1">
              <a:rPr lang="ru-RU" smtClean="0">
                <a:solidFill>
                  <a:prstClr val="black">
                    <a:tint val="75000"/>
                  </a:prstClr>
                </a:solidFill>
              </a:rPr>
              <a:pPr/>
              <a:t>17.12.2017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3FA8342-CA08-4259-8699-8E261DA51F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71972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8F3C4C-E46C-444D-8594-17C3C6C11AB8}" type="datetimeFigureOut">
              <a:rPr lang="ru-RU" smtClean="0"/>
              <a:pPr/>
              <a:t>17.12.2017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C1135-CFB9-427B-A9D9-28CE0DFC0879}" type="slidenum">
              <a:rPr lang="ru-RU" smtClean="0"/>
              <a:pPr/>
              <a:t>‹#›</a:t>
            </a:fld>
            <a:endParaRPr lang="ru-RU"/>
          </a:p>
        </p:txBody>
      </p:sp>
    </p:spTree>
    <p:extLst>
      <p:ext uri="{BB962C8B-B14F-4D97-AF65-F5344CB8AC3E}">
        <p14:creationId xmlns:p14="http://schemas.microsoft.com/office/powerpoint/2010/main" xmlns="" val="942453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528476-341E-44D5-B491-9C4856711032}" type="datetime1">
              <a:rPr lang="ru-RU" smtClean="0">
                <a:solidFill>
                  <a:prstClr val="black">
                    <a:tint val="75000"/>
                  </a:prstClr>
                </a:solidFill>
              </a:rPr>
              <a:pPr/>
              <a:t>17.12.2017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3FA8342-CA08-4259-8699-8E261DA51F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12151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F60618A-0EAF-45B3-8E5F-71B16533096F}" type="datetime1">
              <a:rPr lang="ru-RU" smtClean="0">
                <a:solidFill>
                  <a:prstClr val="black">
                    <a:tint val="75000"/>
                  </a:prstClr>
                </a:solidFill>
              </a:rPr>
              <a:pPr/>
              <a:t>17.12.2017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3FA8342-CA08-4259-8699-8E261DA51F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035147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855FA1-4B93-4F80-85A6-297529FBE785}" type="datetime1">
              <a:rPr lang="ru-RU" smtClean="0">
                <a:solidFill>
                  <a:prstClr val="black">
                    <a:tint val="75000"/>
                  </a:prstClr>
                </a:solidFill>
              </a:rPr>
              <a:pPr/>
              <a:t>17.12.2017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3FA8342-CA08-4259-8699-8E261DA51F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704493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12/17/2017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40604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D8F3C4C-E46C-444D-8594-17C3C6C11AB8}" type="datetimeFigureOut">
              <a:rPr lang="ru-RU" smtClean="0"/>
              <a:pPr/>
              <a:t>17.12.2017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C1135-CFB9-427B-A9D9-28CE0DFC0879}" type="slidenum">
              <a:rPr lang="ru-RU" smtClean="0"/>
              <a:pPr/>
              <a:t>‹#›</a:t>
            </a:fld>
            <a:endParaRPr lang="ru-RU"/>
          </a:p>
        </p:txBody>
      </p:sp>
    </p:spTree>
    <p:extLst>
      <p:ext uri="{BB962C8B-B14F-4D97-AF65-F5344CB8AC3E}">
        <p14:creationId xmlns:p14="http://schemas.microsoft.com/office/powerpoint/2010/main" xmlns="" val="54505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D8F3C4C-E46C-444D-8594-17C3C6C11AB8}" type="datetimeFigureOut">
              <a:rPr lang="ru-RU" smtClean="0"/>
              <a:pPr/>
              <a:t>17.12.2017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DC1135-CFB9-427B-A9D9-28CE0DFC0879}" type="slidenum">
              <a:rPr lang="ru-RU" smtClean="0"/>
              <a:pPr/>
              <a:t>‹#›</a:t>
            </a:fld>
            <a:endParaRPr lang="ru-RU"/>
          </a:p>
        </p:txBody>
      </p:sp>
    </p:spTree>
    <p:extLst>
      <p:ext uri="{BB962C8B-B14F-4D97-AF65-F5344CB8AC3E}">
        <p14:creationId xmlns:p14="http://schemas.microsoft.com/office/powerpoint/2010/main" xmlns="" val="401198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D8F3C4C-E46C-444D-8594-17C3C6C11AB8}" type="datetimeFigureOut">
              <a:rPr lang="ru-RU" smtClean="0"/>
              <a:pPr/>
              <a:t>17.12.2017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DC1135-CFB9-427B-A9D9-28CE0DFC0879}" type="slidenum">
              <a:rPr lang="ru-RU" smtClean="0"/>
              <a:pPr/>
              <a:t>‹#›</a:t>
            </a:fld>
            <a:endParaRPr lang="ru-RU"/>
          </a:p>
        </p:txBody>
      </p:sp>
    </p:spTree>
    <p:extLst>
      <p:ext uri="{BB962C8B-B14F-4D97-AF65-F5344CB8AC3E}">
        <p14:creationId xmlns:p14="http://schemas.microsoft.com/office/powerpoint/2010/main" xmlns="" val="116671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D8F3C4C-E46C-444D-8594-17C3C6C11AB8}" type="datetimeFigureOut">
              <a:rPr lang="ru-RU" smtClean="0"/>
              <a:pPr/>
              <a:t>17.12.2017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DC1135-CFB9-427B-A9D9-28CE0DFC0879}" type="slidenum">
              <a:rPr lang="ru-RU" smtClean="0"/>
              <a:pPr/>
              <a:t>‹#›</a:t>
            </a:fld>
            <a:endParaRPr lang="ru-RU"/>
          </a:p>
        </p:txBody>
      </p:sp>
    </p:spTree>
    <p:extLst>
      <p:ext uri="{BB962C8B-B14F-4D97-AF65-F5344CB8AC3E}">
        <p14:creationId xmlns:p14="http://schemas.microsoft.com/office/powerpoint/2010/main" xmlns="" val="94063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8F3C4C-E46C-444D-8594-17C3C6C11AB8}" type="datetimeFigureOut">
              <a:rPr lang="ru-RU" smtClean="0"/>
              <a:pPr/>
              <a:t>17.12.2017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DC1135-CFB9-427B-A9D9-28CE0DFC0879}" type="slidenum">
              <a:rPr lang="ru-RU" smtClean="0"/>
              <a:pPr/>
              <a:t>‹#›</a:t>
            </a:fld>
            <a:endParaRPr lang="ru-RU"/>
          </a:p>
        </p:txBody>
      </p:sp>
    </p:spTree>
    <p:extLst>
      <p:ext uri="{BB962C8B-B14F-4D97-AF65-F5344CB8AC3E}">
        <p14:creationId xmlns:p14="http://schemas.microsoft.com/office/powerpoint/2010/main" xmlns="" val="197407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D8F3C4C-E46C-444D-8594-17C3C6C11AB8}" type="datetimeFigureOut">
              <a:rPr lang="ru-RU" smtClean="0"/>
              <a:pPr/>
              <a:t>17.12.2017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DC1135-CFB9-427B-A9D9-28CE0DFC0879}" type="slidenum">
              <a:rPr lang="ru-RU" smtClean="0"/>
              <a:pPr/>
              <a:t>‹#›</a:t>
            </a:fld>
            <a:endParaRPr lang="ru-RU"/>
          </a:p>
        </p:txBody>
      </p:sp>
    </p:spTree>
    <p:extLst>
      <p:ext uri="{BB962C8B-B14F-4D97-AF65-F5344CB8AC3E}">
        <p14:creationId xmlns:p14="http://schemas.microsoft.com/office/powerpoint/2010/main" xmlns="" val="67422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D8F3C4C-E46C-444D-8594-17C3C6C11AB8}" type="datetimeFigureOut">
              <a:rPr lang="ru-RU" smtClean="0"/>
              <a:pPr/>
              <a:t>17.12.2017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DC1135-CFB9-427B-A9D9-28CE0DFC0879}" type="slidenum">
              <a:rPr lang="ru-RU" smtClean="0"/>
              <a:pPr/>
              <a:t>‹#›</a:t>
            </a:fld>
            <a:endParaRPr lang="ru-RU"/>
          </a:p>
        </p:txBody>
      </p:sp>
    </p:spTree>
    <p:extLst>
      <p:ext uri="{BB962C8B-B14F-4D97-AF65-F5344CB8AC3E}">
        <p14:creationId xmlns:p14="http://schemas.microsoft.com/office/powerpoint/2010/main" xmlns="" val="380922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F3C4C-E46C-444D-8594-17C3C6C11AB8}" type="datetimeFigureOut">
              <a:rPr lang="ru-RU" smtClean="0"/>
              <a:pPr/>
              <a:t>17.12.2017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C1135-CFB9-427B-A9D9-28CE0DFC0879}" type="slidenum">
              <a:rPr lang="ru-RU" smtClean="0"/>
              <a:pPr/>
              <a:t>‹#›</a:t>
            </a:fld>
            <a:endParaRPr lang="ru-RU"/>
          </a:p>
        </p:txBody>
      </p:sp>
    </p:spTree>
    <p:extLst>
      <p:ext uri="{BB962C8B-B14F-4D97-AF65-F5344CB8AC3E}">
        <p14:creationId xmlns:p14="http://schemas.microsoft.com/office/powerpoint/2010/main" xmlns="" val="4135349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0BA67-1C9E-4F13-9441-E44B793BC2B2}" type="datetime1">
              <a:rPr lang="ru-RU" smtClean="0">
                <a:solidFill>
                  <a:prstClr val="black">
                    <a:tint val="75000"/>
                  </a:prstClr>
                </a:solidFill>
              </a:rPr>
              <a:pPr/>
              <a:t>17.12.2017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A8342-CA08-4259-8699-8E261DA51F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197168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1.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4245" y="333488"/>
            <a:ext cx="11499924" cy="5632311"/>
          </a:xfrm>
          <a:prstGeom prst="rect">
            <a:avLst/>
          </a:prstGeom>
          <a:noFill/>
        </p:spPr>
        <p:txBody>
          <a:bodyPr wrap="square" rtlCol="0">
            <a:spAutoFit/>
          </a:bodyPr>
          <a:lstStyle/>
          <a:p>
            <a:pPr algn="ctr"/>
            <a:r>
              <a:rPr lang="ru-RU" sz="8000" dirty="0" smtClean="0">
                <a:solidFill>
                  <a:srgbClr val="0070C0"/>
                </a:solidFill>
                <a:latin typeface="Archive" panose="02000506040000020004" pitchFamily="50" charset="0"/>
                <a:ea typeface="Archive" charset="0"/>
                <a:cs typeface="Archive" charset="0"/>
              </a:rPr>
              <a:t>«</a:t>
            </a:r>
            <a:r>
              <a:rPr lang="en-US" sz="8000" dirty="0" smtClean="0">
                <a:solidFill>
                  <a:srgbClr val="0070C0"/>
                </a:solidFill>
                <a:latin typeface="Archive" panose="02000506040000020004" pitchFamily="50" charset="0"/>
                <a:ea typeface="Archive" charset="0"/>
                <a:cs typeface="Archive" charset="0"/>
              </a:rPr>
              <a:t>Science education</a:t>
            </a:r>
            <a:r>
              <a:rPr lang="ru-RU" sz="8000" dirty="0" smtClean="0">
                <a:solidFill>
                  <a:srgbClr val="0070C0"/>
                </a:solidFill>
                <a:latin typeface="Archive" panose="02000506040000020004" pitchFamily="50" charset="0"/>
                <a:ea typeface="Archive" charset="0"/>
                <a:cs typeface="Archive" charset="0"/>
              </a:rPr>
              <a:t>»</a:t>
            </a:r>
          </a:p>
          <a:p>
            <a:pPr algn="ctr"/>
            <a:endParaRPr lang="en-US" sz="6000" dirty="0" smtClean="0">
              <a:solidFill>
                <a:srgbClr val="0070C0"/>
              </a:solidFill>
              <a:latin typeface="Archive" panose="02000506040000020004" pitchFamily="50" charset="0"/>
              <a:ea typeface="Archive" charset="0"/>
              <a:cs typeface="Archive" charset="0"/>
            </a:endParaRPr>
          </a:p>
          <a:p>
            <a:pPr algn="ctr"/>
            <a:r>
              <a:rPr lang="en-US" sz="4400" dirty="0" smtClean="0">
                <a:solidFill>
                  <a:srgbClr val="0070C0"/>
                </a:solidFill>
                <a:latin typeface="Archive" panose="02000506040000020004" pitchFamily="50" charset="0"/>
                <a:ea typeface="Archive" charset="0"/>
                <a:cs typeface="Archive" charset="0"/>
              </a:rPr>
              <a:t>presentation of team Kazakhstan-2</a:t>
            </a:r>
          </a:p>
          <a:p>
            <a:pPr algn="ctr"/>
            <a:r>
              <a:rPr lang="ru-RU" sz="4400" dirty="0" smtClean="0">
                <a:solidFill>
                  <a:srgbClr val="00B050"/>
                </a:solidFill>
                <a:latin typeface="Archive" panose="02000506040000020004" pitchFamily="50" charset="0"/>
                <a:ea typeface="Archive" charset="0"/>
                <a:cs typeface="Archive" charset="0"/>
              </a:rPr>
              <a:t>«</a:t>
            </a:r>
            <a:r>
              <a:rPr lang="en-US" sz="4400" dirty="0" smtClean="0">
                <a:solidFill>
                  <a:srgbClr val="00B050"/>
                </a:solidFill>
                <a:latin typeface="Archive" panose="02000506040000020004" pitchFamily="50" charset="0"/>
                <a:ea typeface="Archive" charset="0"/>
                <a:cs typeface="Archive" charset="0"/>
              </a:rPr>
              <a:t>National School of Physics and Mathematics</a:t>
            </a:r>
            <a:r>
              <a:rPr lang="ru-RU" sz="4400" dirty="0" smtClean="0">
                <a:solidFill>
                  <a:srgbClr val="00B050"/>
                </a:solidFill>
                <a:latin typeface="Archive" panose="02000506040000020004" pitchFamily="50" charset="0"/>
                <a:ea typeface="Archive" charset="0"/>
                <a:cs typeface="Archive" charset="0"/>
              </a:rPr>
              <a:t>»</a:t>
            </a:r>
            <a:r>
              <a:rPr lang="en-US" sz="4400" dirty="0" smtClean="0">
                <a:solidFill>
                  <a:srgbClr val="00B050"/>
                </a:solidFill>
                <a:latin typeface="Archive" panose="02000506040000020004" pitchFamily="50" charset="0"/>
                <a:ea typeface="Archive" charset="0"/>
                <a:cs typeface="Archive" charset="0"/>
              </a:rPr>
              <a:t> </a:t>
            </a:r>
            <a:r>
              <a:rPr lang="en-US" sz="4400" dirty="0" smtClean="0">
                <a:solidFill>
                  <a:srgbClr val="0070C0"/>
                </a:solidFill>
                <a:latin typeface="Archive" panose="02000506040000020004" pitchFamily="50" charset="0"/>
                <a:ea typeface="Archive" charset="0"/>
                <a:cs typeface="Archive" charset="0"/>
              </a:rPr>
              <a:t>from </a:t>
            </a:r>
            <a:r>
              <a:rPr lang="en-US" sz="4400" dirty="0" err="1" smtClean="0">
                <a:solidFill>
                  <a:srgbClr val="0070C0"/>
                </a:solidFill>
                <a:latin typeface="Archive" panose="02000506040000020004" pitchFamily="50" charset="0"/>
                <a:ea typeface="Archive" charset="0"/>
                <a:cs typeface="Archive" charset="0"/>
              </a:rPr>
              <a:t>Almaty</a:t>
            </a:r>
            <a:r>
              <a:rPr lang="en-US" sz="4400" dirty="0" smtClean="0">
                <a:solidFill>
                  <a:srgbClr val="0070C0"/>
                </a:solidFill>
                <a:latin typeface="Archive" panose="02000506040000020004" pitchFamily="50" charset="0"/>
                <a:ea typeface="Archive" charset="0"/>
                <a:cs typeface="Archive" charset="0"/>
              </a:rPr>
              <a:t> </a:t>
            </a:r>
            <a:r>
              <a:rPr lang="en-US" sz="4400" dirty="0" smtClean="0">
                <a:solidFill>
                  <a:srgbClr val="0070C0"/>
                </a:solidFill>
                <a:latin typeface="Archive" panose="02000506040000020004" pitchFamily="50" charset="0"/>
                <a:ea typeface="Archive" charset="0"/>
                <a:cs typeface="Archive" charset="0"/>
              </a:rPr>
              <a:t>city</a:t>
            </a:r>
          </a:p>
          <a:p>
            <a:pPr algn="ctr"/>
            <a:endParaRPr lang="en-US" sz="4400" dirty="0" smtClean="0">
              <a:solidFill>
                <a:srgbClr val="0070C0"/>
              </a:solidFill>
              <a:latin typeface="Archive" panose="02000506040000020004" pitchFamily="50" charset="0"/>
              <a:ea typeface="Archive" charset="0"/>
              <a:cs typeface="Archive" charset="0"/>
            </a:endParaRPr>
          </a:p>
          <a:p>
            <a:pPr algn="ctr"/>
            <a:r>
              <a:rPr lang="en-US" sz="4400" dirty="0" smtClean="0">
                <a:solidFill>
                  <a:srgbClr val="0070C0"/>
                </a:solidFill>
                <a:latin typeface="Archive" panose="02000506040000020004" pitchFamily="50" charset="0"/>
                <a:ea typeface="Archive" charset="0"/>
                <a:cs typeface="Archive" charset="0"/>
              </a:rPr>
              <a:t>speaker: physics teacher </a:t>
            </a:r>
            <a:r>
              <a:rPr lang="en-US" sz="4400" dirty="0" err="1" smtClean="0">
                <a:solidFill>
                  <a:srgbClr val="00B050"/>
                </a:solidFill>
                <a:latin typeface="Archive" panose="02000506040000020004" pitchFamily="50" charset="0"/>
                <a:ea typeface="Archive" charset="0"/>
                <a:cs typeface="Archive" charset="0"/>
              </a:rPr>
              <a:t>Bolat</a:t>
            </a:r>
            <a:r>
              <a:rPr lang="en-US" sz="4400" dirty="0" smtClean="0">
                <a:solidFill>
                  <a:srgbClr val="00B050"/>
                </a:solidFill>
                <a:latin typeface="Archive" panose="02000506040000020004" pitchFamily="50" charset="0"/>
                <a:ea typeface="Archive" charset="0"/>
                <a:cs typeface="Archive" charset="0"/>
              </a:rPr>
              <a:t> </a:t>
            </a:r>
            <a:r>
              <a:rPr lang="en-US" sz="4400" dirty="0" err="1" smtClean="0">
                <a:solidFill>
                  <a:srgbClr val="00B050"/>
                </a:solidFill>
                <a:latin typeface="Archive" panose="02000506040000020004" pitchFamily="50" charset="0"/>
                <a:ea typeface="Archive" charset="0"/>
                <a:cs typeface="Archive" charset="0"/>
              </a:rPr>
              <a:t>Kabdiyev</a:t>
            </a:r>
            <a:endParaRPr lang="ru-RU" sz="4400" dirty="0">
              <a:solidFill>
                <a:srgbClr val="00B050"/>
              </a:solidFill>
              <a:latin typeface="Archive" panose="02000506040000020004" pitchFamily="50" charset="0"/>
              <a:ea typeface="Archive" charset="0"/>
              <a:cs typeface="Archive" charset="0"/>
            </a:endParaRPr>
          </a:p>
        </p:txBody>
      </p:sp>
      <p:sp>
        <p:nvSpPr>
          <p:cNvPr id="6" name="Прямоугольник 5"/>
          <p:cNvSpPr/>
          <p:nvPr/>
        </p:nvSpPr>
        <p:spPr>
          <a:xfrm>
            <a:off x="1246291" y="6750358"/>
            <a:ext cx="9699419" cy="105434"/>
          </a:xfrm>
          <a:prstGeom prst="rect">
            <a:avLst/>
          </a:prstGeom>
          <a:solidFill>
            <a:srgbClr val="C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Tree>
    <p:extLst>
      <p:ext uri="{BB962C8B-B14F-4D97-AF65-F5344CB8AC3E}">
        <p14:creationId xmlns:p14="http://schemas.microsoft.com/office/powerpoint/2010/main" xmlns="" val="2947013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1489"/>
            <a:ext cx="12192000" cy="1917837"/>
          </a:xfrm>
          <a:prstGeom prst="rect">
            <a:avLst/>
          </a:prstGeom>
          <a:solidFill>
            <a:schemeClr val="tx2">
              <a:lumMod val="75000"/>
            </a:schemeClr>
          </a:solidFill>
          <a:ln>
            <a:solidFill>
              <a:srgbClr val="002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prstClr val="white"/>
                </a:solidFill>
                <a:latin typeface="Archive"/>
              </a:rPr>
              <a:t>Imtenational</a:t>
            </a:r>
            <a:r>
              <a:rPr lang="en-US" sz="3600" b="1" dirty="0" smtClean="0">
                <a:solidFill>
                  <a:prstClr val="white"/>
                </a:solidFill>
                <a:latin typeface="Archive"/>
              </a:rPr>
              <a:t> competition for science and technology (ISEF INTEL)</a:t>
            </a:r>
            <a:endParaRPr lang="ru-RU" sz="3600" b="1" dirty="0">
              <a:solidFill>
                <a:prstClr val="white"/>
              </a:solidFill>
              <a:latin typeface="Archive"/>
            </a:endParaRPr>
          </a:p>
        </p:txBody>
      </p:sp>
      <p:sp>
        <p:nvSpPr>
          <p:cNvPr id="3" name="Номер слайда 2"/>
          <p:cNvSpPr>
            <a:spLocks noGrp="1"/>
          </p:cNvSpPr>
          <p:nvPr>
            <p:ph type="sldNum" sz="quarter" idx="12"/>
          </p:nvPr>
        </p:nvSpPr>
        <p:spPr>
          <a:xfrm>
            <a:off x="9792792" y="6387870"/>
            <a:ext cx="2133600" cy="365125"/>
          </a:xfrm>
        </p:spPr>
        <p:txBody>
          <a:bodyPr/>
          <a:lstStyle/>
          <a:p>
            <a:fld id="{73FA8342-CA08-4259-8699-8E261DA51FF0}" type="slidenum">
              <a:rPr lang="ru-RU" b="1" smtClean="0">
                <a:solidFill>
                  <a:srgbClr val="1F497D"/>
                </a:solidFill>
              </a:rPr>
              <a:pPr/>
              <a:t>10</a:t>
            </a:fld>
            <a:endParaRPr lang="ru-RU" b="1" dirty="0">
              <a:solidFill>
                <a:srgbClr val="1F497D"/>
              </a:solidFill>
            </a:endParaRPr>
          </a:p>
        </p:txBody>
      </p:sp>
      <p:graphicFrame>
        <p:nvGraphicFramePr>
          <p:cNvPr id="22" name="Таблица 21"/>
          <p:cNvGraphicFramePr>
            <a:graphicFrameLocks noGrp="1"/>
          </p:cNvGraphicFramePr>
          <p:nvPr/>
        </p:nvGraphicFramePr>
        <p:xfrm>
          <a:off x="2062264" y="2704289"/>
          <a:ext cx="7947498" cy="3855720"/>
        </p:xfrm>
        <a:graphic>
          <a:graphicData uri="http://schemas.openxmlformats.org/drawingml/2006/table">
            <a:tbl>
              <a:tblPr/>
              <a:tblGrid>
                <a:gridCol w="4001931"/>
                <a:gridCol w="3945567"/>
              </a:tblGrid>
              <a:tr h="560313">
                <a:tc>
                  <a:txBody>
                    <a:bodyPr/>
                    <a:lstStyle/>
                    <a:p>
                      <a:pPr marL="0" marR="0" algn="ctr">
                        <a:lnSpc>
                          <a:spcPct val="115000"/>
                        </a:lnSpc>
                        <a:spcBef>
                          <a:spcPts val="0"/>
                        </a:spcBef>
                        <a:spcAft>
                          <a:spcPts val="0"/>
                        </a:spcAft>
                      </a:pPr>
                      <a:r>
                        <a:rPr lang="en-US" sz="4400" b="1" dirty="0">
                          <a:solidFill>
                            <a:srgbClr val="0070C0"/>
                          </a:solidFill>
                          <a:latin typeface="Times New Roman" pitchFamily="18" charset="0"/>
                          <a:ea typeface="Calibri"/>
                          <a:cs typeface="Times New Roman" pitchFamily="18" charset="0"/>
                        </a:rPr>
                        <a:t>2003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400" b="1">
                          <a:solidFill>
                            <a:srgbClr val="0070C0"/>
                          </a:solidFill>
                          <a:latin typeface="Times New Roman" pitchFamily="18" charset="0"/>
                          <a:ea typeface="Calibri"/>
                          <a:cs typeface="Times New Roman" pitchFamily="18" charset="0"/>
                        </a:rPr>
                        <a:t>4 th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313">
                <a:tc>
                  <a:txBody>
                    <a:bodyPr/>
                    <a:lstStyle/>
                    <a:p>
                      <a:pPr marL="0" marR="0" algn="ctr">
                        <a:lnSpc>
                          <a:spcPct val="115000"/>
                        </a:lnSpc>
                        <a:spcBef>
                          <a:spcPts val="0"/>
                        </a:spcBef>
                        <a:spcAft>
                          <a:spcPts val="0"/>
                        </a:spcAft>
                      </a:pPr>
                      <a:r>
                        <a:rPr lang="en-US" sz="4400" b="1" dirty="0">
                          <a:solidFill>
                            <a:srgbClr val="0070C0"/>
                          </a:solidFill>
                          <a:latin typeface="Times New Roman" pitchFamily="18" charset="0"/>
                          <a:ea typeface="Calibri"/>
                          <a:cs typeface="Times New Roman" pitchFamily="18" charset="0"/>
                        </a:rPr>
                        <a:t>2004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400" b="1">
                          <a:solidFill>
                            <a:srgbClr val="0070C0"/>
                          </a:solidFill>
                          <a:latin typeface="Times New Roman" pitchFamily="18" charset="0"/>
                          <a:ea typeface="Calibri"/>
                          <a:cs typeface="Times New Roman" pitchFamily="18" charset="0"/>
                        </a:rPr>
                        <a:t>4 th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313">
                <a:tc>
                  <a:txBody>
                    <a:bodyPr/>
                    <a:lstStyle/>
                    <a:p>
                      <a:pPr marL="0" marR="0" algn="ctr">
                        <a:lnSpc>
                          <a:spcPct val="115000"/>
                        </a:lnSpc>
                        <a:spcBef>
                          <a:spcPts val="0"/>
                        </a:spcBef>
                        <a:spcAft>
                          <a:spcPts val="0"/>
                        </a:spcAft>
                      </a:pPr>
                      <a:r>
                        <a:rPr lang="en-US" sz="4400" b="1" dirty="0">
                          <a:solidFill>
                            <a:srgbClr val="0070C0"/>
                          </a:solidFill>
                          <a:latin typeface="Times New Roman" pitchFamily="18" charset="0"/>
                          <a:ea typeface="Calibri"/>
                          <a:cs typeface="Times New Roman" pitchFamily="18" charset="0"/>
                        </a:rPr>
                        <a:t>2009 year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400" b="1" dirty="0">
                          <a:solidFill>
                            <a:srgbClr val="0070C0"/>
                          </a:solidFill>
                          <a:latin typeface="Times New Roman" pitchFamily="18" charset="0"/>
                          <a:ea typeface="Calibri"/>
                          <a:cs typeface="Times New Roman" pitchFamily="18" charset="0"/>
                        </a:rPr>
                        <a:t>3 rd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313">
                <a:tc>
                  <a:txBody>
                    <a:bodyPr/>
                    <a:lstStyle/>
                    <a:p>
                      <a:pPr marL="0" marR="0" algn="ctr">
                        <a:lnSpc>
                          <a:spcPct val="115000"/>
                        </a:lnSpc>
                        <a:spcBef>
                          <a:spcPts val="0"/>
                        </a:spcBef>
                        <a:spcAft>
                          <a:spcPts val="0"/>
                        </a:spcAft>
                      </a:pPr>
                      <a:r>
                        <a:rPr lang="en-US" sz="4400" b="1">
                          <a:solidFill>
                            <a:srgbClr val="0070C0"/>
                          </a:solidFill>
                          <a:latin typeface="Times New Roman" pitchFamily="18" charset="0"/>
                          <a:ea typeface="Calibri"/>
                          <a:cs typeface="Times New Roman" pitchFamily="18" charset="0"/>
                        </a:rPr>
                        <a:t>2014 year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400" b="1" dirty="0">
                          <a:solidFill>
                            <a:srgbClr val="0070C0"/>
                          </a:solidFill>
                          <a:latin typeface="Times New Roman" pitchFamily="18" charset="0"/>
                          <a:ea typeface="Calibri"/>
                          <a:cs typeface="Times New Roman" pitchFamily="18" charset="0"/>
                        </a:rPr>
                        <a:t>4 </a:t>
                      </a:r>
                      <a:r>
                        <a:rPr lang="en-US" sz="4400" b="1" dirty="0" err="1">
                          <a:solidFill>
                            <a:srgbClr val="0070C0"/>
                          </a:solidFill>
                          <a:latin typeface="Times New Roman" pitchFamily="18" charset="0"/>
                          <a:ea typeface="Calibri"/>
                          <a:cs typeface="Times New Roman" pitchFamily="18" charset="0"/>
                        </a:rPr>
                        <a:t>th</a:t>
                      </a:r>
                      <a:r>
                        <a:rPr lang="en-US" sz="4400" b="1" dirty="0">
                          <a:solidFill>
                            <a:srgbClr val="0070C0"/>
                          </a:solidFill>
                          <a:latin typeface="Times New Roman" pitchFamily="18" charset="0"/>
                          <a:ea typeface="Calibri"/>
                          <a:cs typeface="Times New Roman" pitchFamily="18" charset="0"/>
                        </a:rPr>
                        <a:t>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313">
                <a:tc>
                  <a:txBody>
                    <a:bodyPr/>
                    <a:lstStyle/>
                    <a:p>
                      <a:pPr marL="0" marR="0" algn="ctr">
                        <a:lnSpc>
                          <a:spcPct val="115000"/>
                        </a:lnSpc>
                        <a:spcBef>
                          <a:spcPts val="0"/>
                        </a:spcBef>
                        <a:spcAft>
                          <a:spcPts val="0"/>
                        </a:spcAft>
                      </a:pPr>
                      <a:r>
                        <a:rPr lang="en-US" sz="4400" b="1">
                          <a:solidFill>
                            <a:srgbClr val="0070C0"/>
                          </a:solidFill>
                          <a:latin typeface="Times New Roman" pitchFamily="18" charset="0"/>
                          <a:ea typeface="Calibri"/>
                          <a:cs typeface="Times New Roman" pitchFamily="18" charset="0"/>
                        </a:rPr>
                        <a:t>2015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400" b="1" dirty="0">
                          <a:solidFill>
                            <a:srgbClr val="0070C0"/>
                          </a:solidFill>
                          <a:latin typeface="Times New Roman" pitchFamily="18" charset="0"/>
                          <a:ea typeface="Calibri"/>
                          <a:cs typeface="Times New Roman" pitchFamily="18" charset="0"/>
                        </a:rPr>
                        <a:t>4 </a:t>
                      </a:r>
                      <a:r>
                        <a:rPr lang="en-US" sz="4400" b="1" dirty="0" err="1">
                          <a:solidFill>
                            <a:srgbClr val="0070C0"/>
                          </a:solidFill>
                          <a:latin typeface="Times New Roman" pitchFamily="18" charset="0"/>
                          <a:ea typeface="Calibri"/>
                          <a:cs typeface="Times New Roman" pitchFamily="18" charset="0"/>
                        </a:rPr>
                        <a:t>th</a:t>
                      </a:r>
                      <a:r>
                        <a:rPr lang="en-US" sz="4400" b="1" dirty="0">
                          <a:solidFill>
                            <a:srgbClr val="0070C0"/>
                          </a:solidFill>
                          <a:latin typeface="Times New Roman" pitchFamily="18" charset="0"/>
                          <a:ea typeface="Calibri"/>
                          <a:cs typeface="Times New Roman" pitchFamily="18" charset="0"/>
                        </a:rPr>
                        <a:t>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49859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807518" y="6352927"/>
            <a:ext cx="2133600" cy="365125"/>
          </a:xfrm>
        </p:spPr>
        <p:txBody>
          <a:bodyPr/>
          <a:lstStyle/>
          <a:p>
            <a:fld id="{73FA8342-CA08-4259-8699-8E261DA51FF0}" type="slidenum">
              <a:rPr lang="ru-RU" b="1" smtClean="0">
                <a:solidFill>
                  <a:srgbClr val="1F497D"/>
                </a:solidFill>
              </a:rPr>
              <a:pPr/>
              <a:t>11</a:t>
            </a:fld>
            <a:endParaRPr lang="ru-RU" b="1" dirty="0">
              <a:solidFill>
                <a:srgbClr val="1F497D"/>
              </a:solidFill>
            </a:endParaRPr>
          </a:p>
        </p:txBody>
      </p:sp>
      <p:graphicFrame>
        <p:nvGraphicFramePr>
          <p:cNvPr id="10" name="Диаграмма 9"/>
          <p:cNvGraphicFramePr/>
          <p:nvPr>
            <p:extLst>
              <p:ext uri="{D42A27DB-BD31-4B8C-83A1-F6EECF244321}">
                <p14:modId xmlns:p14="http://schemas.microsoft.com/office/powerpoint/2010/main" xmlns="" val="755262759"/>
              </p:ext>
            </p:extLst>
          </p:nvPr>
        </p:nvGraphicFramePr>
        <p:xfrm>
          <a:off x="620399" y="2626670"/>
          <a:ext cx="60960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12"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89934" y="2029128"/>
            <a:ext cx="565664" cy="565664"/>
          </a:xfrm>
          <a:prstGeom prst="rect">
            <a:avLst/>
          </a:prstGeom>
        </p:spPr>
      </p:pic>
      <p:pic>
        <p:nvPicPr>
          <p:cNvPr id="13" name="Рисунок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4267" y="3007231"/>
            <a:ext cx="565664" cy="565664"/>
          </a:xfrm>
          <a:prstGeom prst="rect">
            <a:avLst/>
          </a:prstGeom>
        </p:spPr>
      </p:pic>
      <p:pic>
        <p:nvPicPr>
          <p:cNvPr id="14"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13794" y="2282837"/>
            <a:ext cx="565664" cy="565664"/>
          </a:xfrm>
          <a:prstGeom prst="rect">
            <a:avLst/>
          </a:prstGeom>
        </p:spPr>
      </p:pic>
      <p:pic>
        <p:nvPicPr>
          <p:cNvPr id="15" name="Рисунок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787742" y="1929683"/>
            <a:ext cx="565664" cy="565664"/>
          </a:xfrm>
          <a:prstGeom prst="rect">
            <a:avLst/>
          </a:prstGeom>
        </p:spPr>
      </p:pic>
      <p:pic>
        <p:nvPicPr>
          <p:cNvPr id="16" name="Рисунок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77273" y="1747765"/>
            <a:ext cx="565664" cy="565664"/>
          </a:xfrm>
          <a:prstGeom prst="rect">
            <a:avLst/>
          </a:prstGeom>
        </p:spPr>
      </p:pic>
      <p:cxnSp>
        <p:nvCxnSpPr>
          <p:cNvPr id="17" name="Прямая соединительная линия 16"/>
          <p:cNvCxnSpPr/>
          <p:nvPr/>
        </p:nvCxnSpPr>
        <p:spPr>
          <a:xfrm>
            <a:off x="5072902" y="2594792"/>
            <a:ext cx="1" cy="1036388"/>
          </a:xfrm>
          <a:prstGeom prst="line">
            <a:avLst/>
          </a:prstGeom>
          <a:ln>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3060105" y="2313429"/>
            <a:ext cx="0" cy="929501"/>
          </a:xfrm>
          <a:prstGeom prst="line">
            <a:avLst/>
          </a:prstGeom>
          <a:ln>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2062965" y="2487609"/>
            <a:ext cx="0" cy="846111"/>
          </a:xfrm>
          <a:prstGeom prst="line">
            <a:avLst/>
          </a:prstGeom>
          <a:ln>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14" idx="2"/>
          </p:cNvCxnSpPr>
          <p:nvPr/>
        </p:nvCxnSpPr>
        <p:spPr>
          <a:xfrm>
            <a:off x="1396626" y="2848501"/>
            <a:ext cx="0" cy="772181"/>
          </a:xfrm>
          <a:prstGeom prst="line">
            <a:avLst/>
          </a:prstGeom>
          <a:ln>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952561" y="3572895"/>
            <a:ext cx="4708" cy="520986"/>
          </a:xfrm>
          <a:prstGeom prst="line">
            <a:avLst/>
          </a:prstGeom>
          <a:ln>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93547" y="3731229"/>
            <a:ext cx="627095" cy="400110"/>
          </a:xfrm>
          <a:prstGeom prst="rect">
            <a:avLst/>
          </a:prstGeom>
          <a:noFill/>
        </p:spPr>
        <p:txBody>
          <a:bodyPr wrap="none" rtlCol="0">
            <a:spAutoFit/>
          </a:bodyPr>
          <a:lstStyle/>
          <a:p>
            <a:r>
              <a:rPr lang="en-US" sz="2000" b="1" dirty="0" smtClean="0">
                <a:solidFill>
                  <a:srgbClr val="002060"/>
                </a:solidFill>
                <a:latin typeface="Calibri" charset="0"/>
                <a:ea typeface="Calibri" charset="0"/>
                <a:cs typeface="Calibri" charset="0"/>
              </a:rPr>
              <a:t>64%</a:t>
            </a:r>
            <a:endParaRPr lang="ru-RU" sz="2000" b="1" dirty="0">
              <a:solidFill>
                <a:srgbClr val="002060"/>
              </a:solidFill>
            </a:endParaRPr>
          </a:p>
        </p:txBody>
      </p:sp>
      <p:sp>
        <p:nvSpPr>
          <p:cNvPr id="23" name="TextBox 22"/>
          <p:cNvSpPr txBox="1"/>
          <p:nvPr/>
        </p:nvSpPr>
        <p:spPr>
          <a:xfrm>
            <a:off x="3092027" y="2453496"/>
            <a:ext cx="627095" cy="400110"/>
          </a:xfrm>
          <a:prstGeom prst="rect">
            <a:avLst/>
          </a:prstGeom>
          <a:noFill/>
        </p:spPr>
        <p:txBody>
          <a:bodyPr wrap="none" rtlCol="0">
            <a:spAutoFit/>
          </a:bodyPr>
          <a:lstStyle/>
          <a:p>
            <a:r>
              <a:rPr lang="en-US" sz="2000" b="1" dirty="0" smtClean="0">
                <a:solidFill>
                  <a:srgbClr val="002060"/>
                </a:solidFill>
                <a:latin typeface="Calibri" charset="0"/>
                <a:ea typeface="Calibri" charset="0"/>
                <a:cs typeface="Calibri" charset="0"/>
              </a:rPr>
              <a:t>10%</a:t>
            </a:r>
            <a:endParaRPr lang="ru-RU" sz="2000" b="1" dirty="0">
              <a:solidFill>
                <a:srgbClr val="002060"/>
              </a:solidFill>
            </a:endParaRPr>
          </a:p>
        </p:txBody>
      </p:sp>
      <p:sp>
        <p:nvSpPr>
          <p:cNvPr id="24" name="TextBox 23"/>
          <p:cNvSpPr txBox="1"/>
          <p:nvPr/>
        </p:nvSpPr>
        <p:spPr>
          <a:xfrm>
            <a:off x="2096555" y="2578124"/>
            <a:ext cx="497252" cy="400110"/>
          </a:xfrm>
          <a:prstGeom prst="rect">
            <a:avLst/>
          </a:prstGeom>
          <a:noFill/>
        </p:spPr>
        <p:txBody>
          <a:bodyPr wrap="none" rtlCol="0">
            <a:spAutoFit/>
          </a:bodyPr>
          <a:lstStyle/>
          <a:p>
            <a:r>
              <a:rPr lang="en-US" sz="2000" b="1" dirty="0" smtClean="0">
                <a:solidFill>
                  <a:srgbClr val="002060"/>
                </a:solidFill>
                <a:latin typeface="Calibri" charset="0"/>
                <a:ea typeface="Calibri" charset="0"/>
                <a:cs typeface="Calibri" charset="0"/>
              </a:rPr>
              <a:t>6%</a:t>
            </a:r>
            <a:endParaRPr lang="ru-RU" sz="2000" b="1" dirty="0">
              <a:solidFill>
                <a:srgbClr val="002060"/>
              </a:solidFill>
            </a:endParaRPr>
          </a:p>
        </p:txBody>
      </p:sp>
      <p:sp>
        <p:nvSpPr>
          <p:cNvPr id="25" name="TextBox 24"/>
          <p:cNvSpPr txBox="1"/>
          <p:nvPr/>
        </p:nvSpPr>
        <p:spPr>
          <a:xfrm>
            <a:off x="1396626" y="2932501"/>
            <a:ext cx="497252" cy="400110"/>
          </a:xfrm>
          <a:prstGeom prst="rect">
            <a:avLst/>
          </a:prstGeom>
          <a:noFill/>
        </p:spPr>
        <p:txBody>
          <a:bodyPr wrap="none" rtlCol="0">
            <a:spAutoFit/>
          </a:bodyPr>
          <a:lstStyle/>
          <a:p>
            <a:r>
              <a:rPr lang="en-US" sz="2000" b="1" dirty="0" smtClean="0">
                <a:solidFill>
                  <a:srgbClr val="002060"/>
                </a:solidFill>
                <a:latin typeface="Calibri" charset="0"/>
                <a:ea typeface="Calibri" charset="0"/>
                <a:cs typeface="Calibri" charset="0"/>
              </a:rPr>
              <a:t>5%</a:t>
            </a:r>
            <a:endParaRPr lang="ru-RU" sz="2000" b="1" dirty="0">
              <a:solidFill>
                <a:srgbClr val="002060"/>
              </a:solidFill>
            </a:endParaRPr>
          </a:p>
        </p:txBody>
      </p:sp>
      <p:sp>
        <p:nvSpPr>
          <p:cNvPr id="26" name="TextBox 25"/>
          <p:cNvSpPr txBox="1"/>
          <p:nvPr/>
        </p:nvSpPr>
        <p:spPr>
          <a:xfrm>
            <a:off x="1120908" y="4027643"/>
            <a:ext cx="627095" cy="400110"/>
          </a:xfrm>
          <a:prstGeom prst="rect">
            <a:avLst/>
          </a:prstGeom>
          <a:noFill/>
        </p:spPr>
        <p:txBody>
          <a:bodyPr wrap="none" rtlCol="0">
            <a:spAutoFit/>
          </a:bodyPr>
          <a:lstStyle/>
          <a:p>
            <a:r>
              <a:rPr lang="en-US" sz="2000" b="1" dirty="0" smtClean="0">
                <a:solidFill>
                  <a:srgbClr val="002060"/>
                </a:solidFill>
                <a:latin typeface="Calibri" charset="0"/>
                <a:ea typeface="Calibri" charset="0"/>
                <a:cs typeface="Calibri" charset="0"/>
              </a:rPr>
              <a:t>15%</a:t>
            </a:r>
            <a:endParaRPr lang="ru-RU" sz="2000" b="1" dirty="0">
              <a:solidFill>
                <a:srgbClr val="002060"/>
              </a:solidFill>
            </a:endParaRPr>
          </a:p>
        </p:txBody>
      </p:sp>
      <p:pic>
        <p:nvPicPr>
          <p:cNvPr id="27" name="Рисунок 6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083070" y="1887093"/>
            <a:ext cx="290275" cy="290275"/>
          </a:xfrm>
          <a:prstGeom prst="rect">
            <a:avLst/>
          </a:prstGeom>
        </p:spPr>
      </p:pic>
      <p:pic>
        <p:nvPicPr>
          <p:cNvPr id="28" name="Рисунок 6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574547" y="1883160"/>
            <a:ext cx="290275" cy="290275"/>
          </a:xfrm>
          <a:prstGeom prst="rect">
            <a:avLst/>
          </a:prstGeom>
        </p:spPr>
      </p:pic>
      <p:pic>
        <p:nvPicPr>
          <p:cNvPr id="29" name="Рисунок 6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069523" y="3884139"/>
            <a:ext cx="290275" cy="290275"/>
          </a:xfrm>
          <a:prstGeom prst="rect">
            <a:avLst/>
          </a:prstGeom>
        </p:spPr>
      </p:pic>
      <p:pic>
        <p:nvPicPr>
          <p:cNvPr id="30" name="Рисунок 6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8548749" y="3846189"/>
            <a:ext cx="290275" cy="290275"/>
          </a:xfrm>
          <a:prstGeom prst="rect">
            <a:avLst/>
          </a:prstGeom>
        </p:spPr>
      </p:pic>
      <p:sp>
        <p:nvSpPr>
          <p:cNvPr id="31" name="TextBox 30"/>
          <p:cNvSpPr txBox="1"/>
          <p:nvPr/>
        </p:nvSpPr>
        <p:spPr>
          <a:xfrm>
            <a:off x="7472453" y="1875898"/>
            <a:ext cx="976549" cy="307777"/>
          </a:xfrm>
          <a:prstGeom prst="rect">
            <a:avLst/>
          </a:prstGeom>
          <a:noFill/>
        </p:spPr>
        <p:txBody>
          <a:bodyPr wrap="none" rtlCol="0">
            <a:spAutoFit/>
          </a:bodyPr>
          <a:lstStyle/>
          <a:p>
            <a:r>
              <a:rPr lang="en-US" sz="1400" b="1" dirty="0" smtClean="0">
                <a:solidFill>
                  <a:srgbClr val="002060"/>
                </a:solidFill>
              </a:rPr>
              <a:t>Russia - 35</a:t>
            </a:r>
            <a:endParaRPr lang="ru-RU" sz="1400" b="1" dirty="0">
              <a:solidFill>
                <a:srgbClr val="002060"/>
              </a:solidFill>
            </a:endParaRPr>
          </a:p>
        </p:txBody>
      </p:sp>
      <p:sp>
        <p:nvSpPr>
          <p:cNvPr id="32" name="TextBox 31"/>
          <p:cNvSpPr txBox="1"/>
          <p:nvPr/>
        </p:nvSpPr>
        <p:spPr>
          <a:xfrm>
            <a:off x="7489092" y="2244266"/>
            <a:ext cx="668773" cy="1277273"/>
          </a:xfrm>
          <a:prstGeom prst="rect">
            <a:avLst/>
          </a:prstGeom>
          <a:noFill/>
        </p:spPr>
        <p:txBody>
          <a:bodyPr wrap="none" rtlCol="0">
            <a:spAutoFit/>
          </a:bodyPr>
          <a:lstStyle/>
          <a:p>
            <a:r>
              <a:rPr lang="ru-RU" sz="1100" dirty="0" smtClean="0">
                <a:solidFill>
                  <a:srgbClr val="002060"/>
                </a:solidFill>
              </a:rPr>
              <a:t>МГУ</a:t>
            </a:r>
          </a:p>
          <a:p>
            <a:r>
              <a:rPr lang="ru-RU" sz="1100" dirty="0" smtClean="0">
                <a:solidFill>
                  <a:srgbClr val="002060"/>
                </a:solidFill>
              </a:rPr>
              <a:t>МГТУ</a:t>
            </a:r>
          </a:p>
          <a:p>
            <a:r>
              <a:rPr lang="ru-RU" sz="1100" dirty="0" err="1" smtClean="0">
                <a:solidFill>
                  <a:srgbClr val="002060"/>
                </a:solidFill>
              </a:rPr>
              <a:t>МИСиС</a:t>
            </a:r>
            <a:endParaRPr lang="ru-RU" sz="1100" dirty="0" smtClean="0">
              <a:solidFill>
                <a:srgbClr val="002060"/>
              </a:solidFill>
            </a:endParaRPr>
          </a:p>
          <a:p>
            <a:r>
              <a:rPr lang="ru-RU" sz="1100" dirty="0" smtClean="0">
                <a:solidFill>
                  <a:srgbClr val="002060"/>
                </a:solidFill>
              </a:rPr>
              <a:t>ВШЭ</a:t>
            </a:r>
          </a:p>
          <a:p>
            <a:r>
              <a:rPr lang="ru-RU" sz="1100" dirty="0" smtClean="0">
                <a:solidFill>
                  <a:srgbClr val="002060"/>
                </a:solidFill>
              </a:rPr>
              <a:t>МИФИ</a:t>
            </a:r>
          </a:p>
          <a:p>
            <a:r>
              <a:rPr lang="ru-RU" sz="1100" dirty="0" smtClean="0">
                <a:solidFill>
                  <a:srgbClr val="002060"/>
                </a:solidFill>
              </a:rPr>
              <a:t>МФТИ</a:t>
            </a:r>
          </a:p>
          <a:p>
            <a:r>
              <a:rPr lang="ru-RU" sz="1100" dirty="0" smtClean="0">
                <a:solidFill>
                  <a:srgbClr val="002060"/>
                </a:solidFill>
              </a:rPr>
              <a:t>МГИМО</a:t>
            </a:r>
            <a:endParaRPr lang="ru-RU" sz="1100" dirty="0">
              <a:solidFill>
                <a:srgbClr val="002060"/>
              </a:solidFill>
            </a:endParaRPr>
          </a:p>
        </p:txBody>
      </p:sp>
      <p:sp>
        <p:nvSpPr>
          <p:cNvPr id="33" name="TextBox 32"/>
          <p:cNvSpPr txBox="1"/>
          <p:nvPr/>
        </p:nvSpPr>
        <p:spPr>
          <a:xfrm>
            <a:off x="8048320" y="2234719"/>
            <a:ext cx="256802" cy="1277273"/>
          </a:xfrm>
          <a:prstGeom prst="rect">
            <a:avLst/>
          </a:prstGeom>
          <a:noFill/>
        </p:spPr>
        <p:txBody>
          <a:bodyPr wrap="none" rtlCol="0">
            <a:spAutoFit/>
          </a:bodyPr>
          <a:lstStyle/>
          <a:p>
            <a:r>
              <a:rPr lang="ru-RU" sz="1100" dirty="0" smtClean="0">
                <a:solidFill>
                  <a:schemeClr val="tx2">
                    <a:lumMod val="60000"/>
                    <a:lumOff val="40000"/>
                  </a:schemeClr>
                </a:solidFill>
              </a:rPr>
              <a:t>5</a:t>
            </a:r>
          </a:p>
          <a:p>
            <a:r>
              <a:rPr lang="ru-RU" sz="1100" dirty="0" smtClean="0">
                <a:solidFill>
                  <a:schemeClr val="tx2">
                    <a:lumMod val="60000"/>
                    <a:lumOff val="40000"/>
                  </a:schemeClr>
                </a:solidFill>
              </a:rPr>
              <a:t>7</a:t>
            </a:r>
          </a:p>
          <a:p>
            <a:r>
              <a:rPr lang="ru-RU" sz="1100" dirty="0" smtClean="0">
                <a:solidFill>
                  <a:schemeClr val="tx2">
                    <a:lumMod val="60000"/>
                    <a:lumOff val="40000"/>
                  </a:schemeClr>
                </a:solidFill>
              </a:rPr>
              <a:t>8</a:t>
            </a:r>
          </a:p>
          <a:p>
            <a:r>
              <a:rPr lang="ru-RU" sz="1100" dirty="0" smtClean="0">
                <a:solidFill>
                  <a:schemeClr val="tx2">
                    <a:lumMod val="60000"/>
                    <a:lumOff val="40000"/>
                  </a:schemeClr>
                </a:solidFill>
              </a:rPr>
              <a:t>6</a:t>
            </a:r>
          </a:p>
          <a:p>
            <a:r>
              <a:rPr lang="ru-RU" sz="1100" dirty="0" smtClean="0">
                <a:solidFill>
                  <a:schemeClr val="tx2">
                    <a:lumMod val="60000"/>
                    <a:lumOff val="40000"/>
                  </a:schemeClr>
                </a:solidFill>
              </a:rPr>
              <a:t>5</a:t>
            </a:r>
          </a:p>
          <a:p>
            <a:r>
              <a:rPr lang="ru-RU" sz="1100" dirty="0" smtClean="0">
                <a:solidFill>
                  <a:schemeClr val="tx2">
                    <a:lumMod val="60000"/>
                    <a:lumOff val="40000"/>
                  </a:schemeClr>
                </a:solidFill>
              </a:rPr>
              <a:t>2</a:t>
            </a:r>
          </a:p>
          <a:p>
            <a:r>
              <a:rPr lang="ru-RU" sz="1100" dirty="0">
                <a:solidFill>
                  <a:schemeClr val="tx2">
                    <a:lumMod val="60000"/>
                    <a:lumOff val="40000"/>
                  </a:schemeClr>
                </a:solidFill>
              </a:rPr>
              <a:t>2</a:t>
            </a:r>
          </a:p>
        </p:txBody>
      </p:sp>
      <p:sp>
        <p:nvSpPr>
          <p:cNvPr id="34" name="TextBox 33"/>
          <p:cNvSpPr txBox="1"/>
          <p:nvPr/>
        </p:nvSpPr>
        <p:spPr>
          <a:xfrm>
            <a:off x="8965507" y="1871965"/>
            <a:ext cx="794833" cy="307777"/>
          </a:xfrm>
          <a:prstGeom prst="rect">
            <a:avLst/>
          </a:prstGeom>
          <a:noFill/>
        </p:spPr>
        <p:txBody>
          <a:bodyPr wrap="none" rtlCol="0">
            <a:spAutoFit/>
          </a:bodyPr>
          <a:lstStyle/>
          <a:p>
            <a:r>
              <a:rPr lang="en-US" sz="1400" b="1" dirty="0" smtClean="0">
                <a:solidFill>
                  <a:srgbClr val="002060"/>
                </a:solidFill>
              </a:rPr>
              <a:t>USA – 4 </a:t>
            </a:r>
            <a:endParaRPr lang="ru-RU" sz="1400" b="1" dirty="0">
              <a:solidFill>
                <a:srgbClr val="002060"/>
              </a:solidFill>
            </a:endParaRPr>
          </a:p>
        </p:txBody>
      </p:sp>
      <p:sp>
        <p:nvSpPr>
          <p:cNvPr id="35" name="TextBox 34"/>
          <p:cNvSpPr txBox="1"/>
          <p:nvPr/>
        </p:nvSpPr>
        <p:spPr>
          <a:xfrm>
            <a:off x="8982146" y="2240333"/>
            <a:ext cx="630301" cy="769441"/>
          </a:xfrm>
          <a:prstGeom prst="rect">
            <a:avLst/>
          </a:prstGeom>
          <a:noFill/>
        </p:spPr>
        <p:txBody>
          <a:bodyPr wrap="none" rtlCol="0">
            <a:spAutoFit/>
          </a:bodyPr>
          <a:lstStyle/>
          <a:p>
            <a:r>
              <a:rPr lang="en-US" sz="1100" dirty="0" smtClean="0">
                <a:solidFill>
                  <a:srgbClr val="002060"/>
                </a:solidFill>
              </a:rPr>
              <a:t>NYU</a:t>
            </a:r>
          </a:p>
          <a:p>
            <a:r>
              <a:rPr lang="en-US" sz="1100" dirty="0" smtClean="0">
                <a:solidFill>
                  <a:srgbClr val="002060"/>
                </a:solidFill>
              </a:rPr>
              <a:t>PSU</a:t>
            </a:r>
          </a:p>
          <a:p>
            <a:r>
              <a:rPr lang="en-US" sz="1100" dirty="0" smtClean="0">
                <a:solidFill>
                  <a:srgbClr val="002060"/>
                </a:solidFill>
              </a:rPr>
              <a:t>Towson</a:t>
            </a:r>
          </a:p>
          <a:p>
            <a:r>
              <a:rPr lang="en-US" sz="1100" dirty="0" smtClean="0">
                <a:solidFill>
                  <a:srgbClr val="002060"/>
                </a:solidFill>
              </a:rPr>
              <a:t>UCLA</a:t>
            </a:r>
            <a:endParaRPr lang="ru-RU" sz="1100" dirty="0">
              <a:solidFill>
                <a:srgbClr val="002060"/>
              </a:solidFill>
            </a:endParaRPr>
          </a:p>
        </p:txBody>
      </p:sp>
      <p:sp>
        <p:nvSpPr>
          <p:cNvPr id="36" name="TextBox 35"/>
          <p:cNvSpPr txBox="1"/>
          <p:nvPr/>
        </p:nvSpPr>
        <p:spPr>
          <a:xfrm>
            <a:off x="9541374" y="2230786"/>
            <a:ext cx="256802" cy="769441"/>
          </a:xfrm>
          <a:prstGeom prst="rect">
            <a:avLst/>
          </a:prstGeom>
          <a:noFill/>
        </p:spPr>
        <p:txBody>
          <a:bodyPr wrap="none" rtlCol="0">
            <a:spAutoFit/>
          </a:bodyPr>
          <a:lstStyle/>
          <a:p>
            <a:r>
              <a:rPr lang="en-US" sz="1100" dirty="0" smtClean="0">
                <a:solidFill>
                  <a:schemeClr val="tx2">
                    <a:lumMod val="60000"/>
                    <a:lumOff val="40000"/>
                  </a:schemeClr>
                </a:solidFill>
              </a:rPr>
              <a:t>1</a:t>
            </a:r>
          </a:p>
          <a:p>
            <a:r>
              <a:rPr lang="en-US" sz="1100" dirty="0" smtClean="0">
                <a:solidFill>
                  <a:schemeClr val="tx2">
                    <a:lumMod val="60000"/>
                    <a:lumOff val="40000"/>
                  </a:schemeClr>
                </a:solidFill>
              </a:rPr>
              <a:t>1</a:t>
            </a:r>
          </a:p>
          <a:p>
            <a:r>
              <a:rPr lang="en-US" sz="1100" dirty="0" smtClean="0">
                <a:solidFill>
                  <a:schemeClr val="tx2">
                    <a:lumMod val="60000"/>
                    <a:lumOff val="40000"/>
                  </a:schemeClr>
                </a:solidFill>
              </a:rPr>
              <a:t>1</a:t>
            </a:r>
          </a:p>
          <a:p>
            <a:r>
              <a:rPr lang="en-US" sz="1100" dirty="0">
                <a:solidFill>
                  <a:schemeClr val="tx2">
                    <a:lumMod val="60000"/>
                    <a:lumOff val="40000"/>
                  </a:schemeClr>
                </a:solidFill>
              </a:rPr>
              <a:t>1</a:t>
            </a:r>
            <a:endParaRPr lang="ru-RU" sz="1100" dirty="0">
              <a:solidFill>
                <a:schemeClr val="tx2">
                  <a:lumMod val="60000"/>
                  <a:lumOff val="40000"/>
                </a:schemeClr>
              </a:solidFill>
            </a:endParaRPr>
          </a:p>
        </p:txBody>
      </p:sp>
      <p:sp>
        <p:nvSpPr>
          <p:cNvPr id="37" name="TextBox 36"/>
          <p:cNvSpPr txBox="1"/>
          <p:nvPr/>
        </p:nvSpPr>
        <p:spPr>
          <a:xfrm>
            <a:off x="7458906" y="3865669"/>
            <a:ext cx="939103" cy="307777"/>
          </a:xfrm>
          <a:prstGeom prst="rect">
            <a:avLst/>
          </a:prstGeom>
          <a:noFill/>
        </p:spPr>
        <p:txBody>
          <a:bodyPr wrap="none" rtlCol="0">
            <a:spAutoFit/>
          </a:bodyPr>
          <a:lstStyle/>
          <a:p>
            <a:r>
              <a:rPr lang="en-US" sz="1400" b="1" dirty="0" smtClean="0">
                <a:solidFill>
                  <a:srgbClr val="002060"/>
                </a:solidFill>
              </a:rPr>
              <a:t>Europe - 4</a:t>
            </a:r>
            <a:endParaRPr lang="ru-RU" sz="1400" b="1" dirty="0">
              <a:solidFill>
                <a:srgbClr val="002060"/>
              </a:solidFill>
            </a:endParaRPr>
          </a:p>
        </p:txBody>
      </p:sp>
      <p:sp>
        <p:nvSpPr>
          <p:cNvPr id="38" name="TextBox 37"/>
          <p:cNvSpPr txBox="1"/>
          <p:nvPr/>
        </p:nvSpPr>
        <p:spPr>
          <a:xfrm>
            <a:off x="7475545" y="4234037"/>
            <a:ext cx="875561" cy="600164"/>
          </a:xfrm>
          <a:prstGeom prst="rect">
            <a:avLst/>
          </a:prstGeom>
          <a:noFill/>
        </p:spPr>
        <p:txBody>
          <a:bodyPr wrap="none" rtlCol="0">
            <a:spAutoFit/>
          </a:bodyPr>
          <a:lstStyle/>
          <a:p>
            <a:r>
              <a:rPr lang="en-US" sz="1100" dirty="0" smtClean="0">
                <a:solidFill>
                  <a:srgbClr val="002060"/>
                </a:solidFill>
              </a:rPr>
              <a:t>TU Graz</a:t>
            </a:r>
          </a:p>
          <a:p>
            <a:r>
              <a:rPr lang="en-US" sz="1100" dirty="0" smtClean="0">
                <a:solidFill>
                  <a:srgbClr val="002060"/>
                </a:solidFill>
              </a:rPr>
              <a:t>LES ROCHES</a:t>
            </a:r>
          </a:p>
          <a:p>
            <a:r>
              <a:rPr lang="en-US" sz="1100" dirty="0" err="1" smtClean="0">
                <a:solidFill>
                  <a:srgbClr val="002060"/>
                </a:solidFill>
              </a:rPr>
              <a:t>Karlov</a:t>
            </a:r>
            <a:r>
              <a:rPr lang="en-US" sz="1100" dirty="0" smtClean="0">
                <a:solidFill>
                  <a:srgbClr val="002060"/>
                </a:solidFill>
              </a:rPr>
              <a:t> </a:t>
            </a:r>
            <a:r>
              <a:rPr lang="en-US" sz="1100" dirty="0" err="1" smtClean="0">
                <a:solidFill>
                  <a:srgbClr val="002060"/>
                </a:solidFill>
              </a:rPr>
              <a:t>Unv</a:t>
            </a:r>
            <a:endParaRPr lang="en-US" sz="1100" dirty="0" smtClean="0">
              <a:solidFill>
                <a:srgbClr val="002060"/>
              </a:solidFill>
            </a:endParaRPr>
          </a:p>
        </p:txBody>
      </p:sp>
      <p:sp>
        <p:nvSpPr>
          <p:cNvPr id="39" name="TextBox 38"/>
          <p:cNvSpPr txBox="1"/>
          <p:nvPr/>
        </p:nvSpPr>
        <p:spPr>
          <a:xfrm>
            <a:off x="8278601" y="4224490"/>
            <a:ext cx="256802" cy="600164"/>
          </a:xfrm>
          <a:prstGeom prst="rect">
            <a:avLst/>
          </a:prstGeom>
          <a:noFill/>
        </p:spPr>
        <p:txBody>
          <a:bodyPr wrap="none" rtlCol="0">
            <a:spAutoFit/>
          </a:bodyPr>
          <a:lstStyle/>
          <a:p>
            <a:r>
              <a:rPr lang="en-US" sz="1100" dirty="0" smtClean="0">
                <a:solidFill>
                  <a:schemeClr val="tx2">
                    <a:lumMod val="60000"/>
                    <a:lumOff val="40000"/>
                  </a:schemeClr>
                </a:solidFill>
              </a:rPr>
              <a:t>2</a:t>
            </a:r>
          </a:p>
          <a:p>
            <a:r>
              <a:rPr lang="en-US" sz="1100" dirty="0" smtClean="0">
                <a:solidFill>
                  <a:schemeClr val="tx2">
                    <a:lumMod val="60000"/>
                    <a:lumOff val="40000"/>
                  </a:schemeClr>
                </a:solidFill>
              </a:rPr>
              <a:t>1</a:t>
            </a:r>
          </a:p>
          <a:p>
            <a:r>
              <a:rPr lang="en-US" sz="1100" dirty="0" smtClean="0">
                <a:solidFill>
                  <a:schemeClr val="tx2">
                    <a:lumMod val="60000"/>
                    <a:lumOff val="40000"/>
                  </a:schemeClr>
                </a:solidFill>
              </a:rPr>
              <a:t>1</a:t>
            </a:r>
          </a:p>
        </p:txBody>
      </p:sp>
      <p:sp>
        <p:nvSpPr>
          <p:cNvPr id="40" name="TextBox 39"/>
          <p:cNvSpPr txBox="1"/>
          <p:nvPr/>
        </p:nvSpPr>
        <p:spPr>
          <a:xfrm>
            <a:off x="8938132" y="3827719"/>
            <a:ext cx="816249" cy="307777"/>
          </a:xfrm>
          <a:prstGeom prst="rect">
            <a:avLst/>
          </a:prstGeom>
          <a:noFill/>
        </p:spPr>
        <p:txBody>
          <a:bodyPr wrap="none" rtlCol="0">
            <a:spAutoFit/>
          </a:bodyPr>
          <a:lstStyle/>
          <a:p>
            <a:r>
              <a:rPr lang="en-US" sz="1400" b="1" dirty="0" smtClean="0">
                <a:solidFill>
                  <a:srgbClr val="002060"/>
                </a:solidFill>
              </a:rPr>
              <a:t>Asia - 18</a:t>
            </a:r>
            <a:endParaRPr lang="ru-RU" sz="1400" b="1" dirty="0">
              <a:solidFill>
                <a:srgbClr val="002060"/>
              </a:solidFill>
            </a:endParaRPr>
          </a:p>
        </p:txBody>
      </p:sp>
      <p:sp>
        <p:nvSpPr>
          <p:cNvPr id="41" name="TextBox 40"/>
          <p:cNvSpPr txBox="1"/>
          <p:nvPr/>
        </p:nvSpPr>
        <p:spPr>
          <a:xfrm>
            <a:off x="8954771" y="4196087"/>
            <a:ext cx="508473" cy="600164"/>
          </a:xfrm>
          <a:prstGeom prst="rect">
            <a:avLst/>
          </a:prstGeom>
          <a:noFill/>
        </p:spPr>
        <p:txBody>
          <a:bodyPr wrap="none" rtlCol="0">
            <a:spAutoFit/>
          </a:bodyPr>
          <a:lstStyle/>
          <a:p>
            <a:r>
              <a:rPr lang="en-US" sz="1100" dirty="0" smtClean="0">
                <a:solidFill>
                  <a:srgbClr val="002060"/>
                </a:solidFill>
              </a:rPr>
              <a:t>SJTU</a:t>
            </a:r>
          </a:p>
          <a:p>
            <a:r>
              <a:rPr lang="en-US" sz="1100" dirty="0" smtClean="0">
                <a:solidFill>
                  <a:srgbClr val="002060"/>
                </a:solidFill>
              </a:rPr>
              <a:t>HKU</a:t>
            </a:r>
          </a:p>
          <a:p>
            <a:r>
              <a:rPr lang="en-US" sz="1100" dirty="0" smtClean="0">
                <a:solidFill>
                  <a:srgbClr val="002060"/>
                </a:solidFill>
              </a:rPr>
              <a:t>KAIST</a:t>
            </a:r>
          </a:p>
        </p:txBody>
      </p:sp>
      <p:sp>
        <p:nvSpPr>
          <p:cNvPr id="42" name="TextBox 41"/>
          <p:cNvSpPr txBox="1"/>
          <p:nvPr/>
        </p:nvSpPr>
        <p:spPr>
          <a:xfrm>
            <a:off x="9493680" y="4186540"/>
            <a:ext cx="328936" cy="600164"/>
          </a:xfrm>
          <a:prstGeom prst="rect">
            <a:avLst/>
          </a:prstGeom>
          <a:noFill/>
        </p:spPr>
        <p:txBody>
          <a:bodyPr wrap="none" rtlCol="0">
            <a:spAutoFit/>
          </a:bodyPr>
          <a:lstStyle/>
          <a:p>
            <a:r>
              <a:rPr lang="en-US" sz="1100" dirty="0" smtClean="0">
                <a:solidFill>
                  <a:schemeClr val="tx2">
                    <a:lumMod val="60000"/>
                    <a:lumOff val="40000"/>
                  </a:schemeClr>
                </a:solidFill>
              </a:rPr>
              <a:t>11</a:t>
            </a:r>
          </a:p>
          <a:p>
            <a:r>
              <a:rPr lang="en-US" sz="1100" dirty="0" smtClean="0">
                <a:solidFill>
                  <a:schemeClr val="tx2">
                    <a:lumMod val="60000"/>
                    <a:lumOff val="40000"/>
                  </a:schemeClr>
                </a:solidFill>
              </a:rPr>
              <a:t>4</a:t>
            </a:r>
          </a:p>
          <a:p>
            <a:r>
              <a:rPr lang="en-US" sz="1100" dirty="0">
                <a:solidFill>
                  <a:schemeClr val="tx2">
                    <a:lumMod val="60000"/>
                    <a:lumOff val="40000"/>
                  </a:schemeClr>
                </a:solidFill>
              </a:rPr>
              <a:t>3</a:t>
            </a:r>
            <a:endParaRPr lang="en-US" sz="1100" dirty="0" smtClean="0">
              <a:solidFill>
                <a:schemeClr val="tx2">
                  <a:lumMod val="60000"/>
                  <a:lumOff val="40000"/>
                </a:schemeClr>
              </a:solidFill>
            </a:endParaRPr>
          </a:p>
        </p:txBody>
      </p:sp>
      <p:sp>
        <p:nvSpPr>
          <p:cNvPr id="43" name="TextBox 42"/>
          <p:cNvSpPr txBox="1"/>
          <p:nvPr/>
        </p:nvSpPr>
        <p:spPr>
          <a:xfrm>
            <a:off x="7486031" y="5356093"/>
            <a:ext cx="2263377" cy="369332"/>
          </a:xfrm>
          <a:prstGeom prst="rect">
            <a:avLst/>
          </a:prstGeom>
          <a:noFill/>
        </p:spPr>
        <p:txBody>
          <a:bodyPr wrap="none" rtlCol="0">
            <a:spAutoFit/>
          </a:bodyPr>
          <a:lstStyle/>
          <a:p>
            <a:r>
              <a:rPr lang="en-US" b="1" dirty="0" smtClean="0">
                <a:solidFill>
                  <a:srgbClr val="00B050"/>
                </a:solidFill>
                <a:latin typeface="Calibri" charset="0"/>
                <a:cs typeface="Calibri" charset="0"/>
              </a:rPr>
              <a:t>292 graduate of 2017</a:t>
            </a:r>
            <a:r>
              <a:rPr lang="ru-RU" sz="1800" b="1" dirty="0" smtClean="0">
                <a:solidFill>
                  <a:srgbClr val="00B050"/>
                </a:solidFill>
                <a:latin typeface="Calibri" charset="0"/>
                <a:cs typeface="Calibri" charset="0"/>
              </a:rPr>
              <a:t> </a:t>
            </a:r>
            <a:endParaRPr lang="ru-RU" sz="1800" b="1" dirty="0">
              <a:solidFill>
                <a:srgbClr val="00B050"/>
              </a:solidFill>
            </a:endParaRPr>
          </a:p>
        </p:txBody>
      </p:sp>
      <p:sp>
        <p:nvSpPr>
          <p:cNvPr id="46" name="Прямоугольник 45"/>
          <p:cNvSpPr/>
          <p:nvPr/>
        </p:nvSpPr>
        <p:spPr>
          <a:xfrm>
            <a:off x="0" y="-1488"/>
            <a:ext cx="12192000" cy="838200"/>
          </a:xfrm>
          <a:prstGeom prst="rect">
            <a:avLst/>
          </a:prstGeom>
          <a:solidFill>
            <a:schemeClr val="tx2">
              <a:lumMod val="75000"/>
            </a:schemeClr>
          </a:solidFill>
          <a:ln>
            <a:solidFill>
              <a:srgbClr val="002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white"/>
                </a:solidFill>
                <a:latin typeface="Archive"/>
              </a:rPr>
              <a:t>Choice of graduates of RPMS today</a:t>
            </a:r>
            <a:endParaRPr lang="ru-RU" sz="4000" b="1" dirty="0">
              <a:solidFill>
                <a:prstClr val="white"/>
              </a:solidFill>
              <a:latin typeface="Archive"/>
            </a:endParaRPr>
          </a:p>
        </p:txBody>
      </p:sp>
    </p:spTree>
    <p:extLst>
      <p:ext uri="{BB962C8B-B14F-4D97-AF65-F5344CB8AC3E}">
        <p14:creationId xmlns:p14="http://schemas.microsoft.com/office/powerpoint/2010/main" xmlns="" val="2762186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2"/>
          <p:cNvSpPr>
            <a:spLocks noGrp="1"/>
          </p:cNvSpPr>
          <p:nvPr>
            <p:ph type="sldNum" sz="quarter" idx="12"/>
          </p:nvPr>
        </p:nvSpPr>
        <p:spPr>
          <a:xfrm>
            <a:off x="9807518" y="6352927"/>
            <a:ext cx="2133600" cy="365125"/>
          </a:xfrm>
        </p:spPr>
        <p:txBody>
          <a:bodyPr/>
          <a:lstStyle/>
          <a:p>
            <a:r>
              <a:rPr lang="ru-RU" b="1" dirty="0" smtClean="0">
                <a:solidFill>
                  <a:srgbClr val="1F497D"/>
                </a:solidFill>
              </a:rPr>
              <a:t>12</a:t>
            </a:r>
            <a:endParaRPr lang="ru-RU" b="1" dirty="0">
              <a:solidFill>
                <a:srgbClr val="1F497D"/>
              </a:solidFill>
            </a:endParaRPr>
          </a:p>
        </p:txBody>
      </p:sp>
      <p:graphicFrame>
        <p:nvGraphicFramePr>
          <p:cNvPr id="10" name="Диаграмма 9"/>
          <p:cNvGraphicFramePr/>
          <p:nvPr>
            <p:extLst>
              <p:ext uri="{D42A27DB-BD31-4B8C-83A1-F6EECF244321}">
                <p14:modId xmlns:p14="http://schemas.microsoft.com/office/powerpoint/2010/main" xmlns="" val="1931212948"/>
              </p:ext>
            </p:extLst>
          </p:nvPr>
        </p:nvGraphicFramePr>
        <p:xfrm>
          <a:off x="842867" y="2057979"/>
          <a:ext cx="8659069" cy="4660073"/>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Прямая соединительная линия 10"/>
          <p:cNvCxnSpPr/>
          <p:nvPr/>
        </p:nvCxnSpPr>
        <p:spPr>
          <a:xfrm>
            <a:off x="7010209" y="2165524"/>
            <a:ext cx="1" cy="1036388"/>
          </a:xfrm>
          <a:prstGeom prst="line">
            <a:avLst/>
          </a:prstGeom>
          <a:ln>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16095" y="3256702"/>
            <a:ext cx="631904" cy="400110"/>
          </a:xfrm>
          <a:prstGeom prst="rect">
            <a:avLst/>
          </a:prstGeom>
          <a:noFill/>
        </p:spPr>
        <p:txBody>
          <a:bodyPr wrap="none" rtlCol="0">
            <a:spAutoFit/>
          </a:bodyPr>
          <a:lstStyle/>
          <a:p>
            <a:r>
              <a:rPr lang="ru-RU" sz="2000" b="1" dirty="0" smtClean="0">
                <a:solidFill>
                  <a:srgbClr val="002060"/>
                </a:solidFill>
                <a:latin typeface="Calibri" charset="0"/>
                <a:ea typeface="Calibri" charset="0"/>
                <a:cs typeface="Calibri" charset="0"/>
              </a:rPr>
              <a:t>37</a:t>
            </a:r>
            <a:r>
              <a:rPr lang="en-US" sz="2000" b="1" dirty="0" smtClean="0">
                <a:solidFill>
                  <a:srgbClr val="002060"/>
                </a:solidFill>
                <a:latin typeface="Calibri" charset="0"/>
                <a:ea typeface="Calibri" charset="0"/>
                <a:cs typeface="Calibri" charset="0"/>
              </a:rPr>
              <a:t>%</a:t>
            </a:r>
            <a:endParaRPr lang="ru-RU" sz="2000" b="1" dirty="0">
              <a:solidFill>
                <a:srgbClr val="002060"/>
              </a:solidFill>
            </a:endParaRPr>
          </a:p>
        </p:txBody>
      </p:sp>
      <p:pic>
        <p:nvPicPr>
          <p:cNvPr id="13"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04324" y="1628127"/>
            <a:ext cx="611771" cy="611770"/>
          </a:xfrm>
          <a:prstGeom prst="rect">
            <a:avLst/>
          </a:prstGeom>
        </p:spPr>
      </p:pic>
      <p:pic>
        <p:nvPicPr>
          <p:cNvPr id="14"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48024" y="3570059"/>
            <a:ext cx="612568" cy="611770"/>
          </a:xfrm>
          <a:prstGeom prst="rect">
            <a:avLst/>
          </a:prstGeom>
        </p:spPr>
      </p:pic>
      <p:sp>
        <p:nvSpPr>
          <p:cNvPr id="15" name="TextBox 14"/>
          <p:cNvSpPr txBox="1"/>
          <p:nvPr/>
        </p:nvSpPr>
        <p:spPr>
          <a:xfrm>
            <a:off x="7084627" y="2795037"/>
            <a:ext cx="2139759" cy="646331"/>
          </a:xfrm>
          <a:prstGeom prst="rect">
            <a:avLst/>
          </a:prstGeom>
          <a:noFill/>
        </p:spPr>
        <p:txBody>
          <a:bodyPr wrap="square" rtlCol="0">
            <a:spAutoFit/>
          </a:bodyPr>
          <a:lstStyle/>
          <a:p>
            <a:r>
              <a:rPr lang="en-US" b="1" i="1" dirty="0" err="1" smtClean="0">
                <a:solidFill>
                  <a:srgbClr val="002060"/>
                </a:solidFill>
                <a:latin typeface="Calibri" charset="0"/>
                <a:ea typeface="Calibri" charset="0"/>
                <a:cs typeface="Calibri" charset="0"/>
              </a:rPr>
              <a:t>Nazarbayev</a:t>
            </a:r>
            <a:r>
              <a:rPr lang="en-US" b="1" i="1" dirty="0" smtClean="0">
                <a:solidFill>
                  <a:srgbClr val="002060"/>
                </a:solidFill>
                <a:latin typeface="Calibri" charset="0"/>
                <a:ea typeface="Calibri" charset="0"/>
                <a:cs typeface="Calibri" charset="0"/>
              </a:rPr>
              <a:t> University</a:t>
            </a:r>
            <a:endParaRPr lang="ru-RU" b="1" i="1" dirty="0" smtClean="0">
              <a:solidFill>
                <a:srgbClr val="002060"/>
              </a:solidFill>
              <a:latin typeface="Calibri" charset="0"/>
              <a:ea typeface="Calibri" charset="0"/>
              <a:cs typeface="Calibri" charset="0"/>
            </a:endParaRPr>
          </a:p>
        </p:txBody>
      </p:sp>
      <p:cxnSp>
        <p:nvCxnSpPr>
          <p:cNvPr id="16" name="Прямая соединительная линия 15"/>
          <p:cNvCxnSpPr/>
          <p:nvPr/>
        </p:nvCxnSpPr>
        <p:spPr>
          <a:xfrm>
            <a:off x="5801628" y="4285773"/>
            <a:ext cx="1" cy="1036388"/>
          </a:xfrm>
          <a:prstGeom prst="line">
            <a:avLst/>
          </a:prstGeom>
          <a:ln>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46208" y="4724266"/>
            <a:ext cx="631904" cy="400110"/>
          </a:xfrm>
          <a:prstGeom prst="rect">
            <a:avLst/>
          </a:prstGeom>
          <a:noFill/>
        </p:spPr>
        <p:txBody>
          <a:bodyPr wrap="none" rtlCol="0">
            <a:spAutoFit/>
          </a:bodyPr>
          <a:lstStyle/>
          <a:p>
            <a:r>
              <a:rPr lang="ru-RU" sz="2000" b="1" dirty="0" smtClean="0">
                <a:solidFill>
                  <a:srgbClr val="002060"/>
                </a:solidFill>
                <a:latin typeface="Calibri" charset="0"/>
                <a:ea typeface="Calibri" charset="0"/>
                <a:cs typeface="Calibri" charset="0"/>
              </a:rPr>
              <a:t>17</a:t>
            </a:r>
            <a:r>
              <a:rPr lang="en-US" sz="2000" b="1" dirty="0" smtClean="0">
                <a:solidFill>
                  <a:srgbClr val="002060"/>
                </a:solidFill>
                <a:latin typeface="Calibri" charset="0"/>
                <a:ea typeface="Calibri" charset="0"/>
                <a:cs typeface="Calibri" charset="0"/>
              </a:rPr>
              <a:t>%</a:t>
            </a:r>
            <a:endParaRPr lang="ru-RU" sz="2000" b="1" dirty="0">
              <a:solidFill>
                <a:srgbClr val="002060"/>
              </a:solidFill>
            </a:endParaRPr>
          </a:p>
        </p:txBody>
      </p:sp>
      <p:sp>
        <p:nvSpPr>
          <p:cNvPr id="18" name="TextBox 17"/>
          <p:cNvSpPr txBox="1"/>
          <p:nvPr/>
        </p:nvSpPr>
        <p:spPr>
          <a:xfrm>
            <a:off x="5846208" y="4569567"/>
            <a:ext cx="515975" cy="276999"/>
          </a:xfrm>
          <a:prstGeom prst="rect">
            <a:avLst/>
          </a:prstGeom>
          <a:noFill/>
        </p:spPr>
        <p:txBody>
          <a:bodyPr wrap="none" rtlCol="0">
            <a:spAutoFit/>
          </a:bodyPr>
          <a:lstStyle/>
          <a:p>
            <a:r>
              <a:rPr lang="ru-RU" sz="1200" b="1" i="1" dirty="0" smtClean="0">
                <a:solidFill>
                  <a:srgbClr val="002060"/>
                </a:solidFill>
                <a:latin typeface="Calibri" charset="0"/>
                <a:ea typeface="Calibri" charset="0"/>
                <a:cs typeface="Calibri" charset="0"/>
              </a:rPr>
              <a:t>КБТУ</a:t>
            </a:r>
            <a:endParaRPr lang="ru-RU" sz="1200" b="1" i="1" dirty="0">
              <a:solidFill>
                <a:srgbClr val="002060"/>
              </a:solidFill>
            </a:endParaRPr>
          </a:p>
        </p:txBody>
      </p:sp>
      <p:pic>
        <p:nvPicPr>
          <p:cNvPr id="19" name="Рисунок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95742" y="3748376"/>
            <a:ext cx="611771" cy="611770"/>
          </a:xfrm>
          <a:prstGeom prst="rect">
            <a:avLst/>
          </a:prstGeom>
        </p:spPr>
      </p:pic>
      <p:cxnSp>
        <p:nvCxnSpPr>
          <p:cNvPr id="20" name="Прямая соединительная линия 19"/>
          <p:cNvCxnSpPr/>
          <p:nvPr/>
        </p:nvCxnSpPr>
        <p:spPr>
          <a:xfrm>
            <a:off x="3156641" y="4104701"/>
            <a:ext cx="1" cy="1036388"/>
          </a:xfrm>
          <a:prstGeom prst="line">
            <a:avLst/>
          </a:prstGeom>
          <a:ln>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01221" y="4543194"/>
            <a:ext cx="631904" cy="400110"/>
          </a:xfrm>
          <a:prstGeom prst="rect">
            <a:avLst/>
          </a:prstGeom>
          <a:noFill/>
        </p:spPr>
        <p:txBody>
          <a:bodyPr wrap="none" rtlCol="0">
            <a:spAutoFit/>
          </a:bodyPr>
          <a:lstStyle/>
          <a:p>
            <a:r>
              <a:rPr lang="ru-RU" sz="2000" b="1" dirty="0" smtClean="0">
                <a:solidFill>
                  <a:srgbClr val="002060"/>
                </a:solidFill>
                <a:latin typeface="Calibri" charset="0"/>
                <a:ea typeface="Calibri" charset="0"/>
                <a:cs typeface="Calibri" charset="0"/>
              </a:rPr>
              <a:t>13</a:t>
            </a:r>
            <a:r>
              <a:rPr lang="en-US" sz="2000" b="1" dirty="0" smtClean="0">
                <a:solidFill>
                  <a:srgbClr val="002060"/>
                </a:solidFill>
                <a:latin typeface="Calibri" charset="0"/>
                <a:ea typeface="Calibri" charset="0"/>
                <a:cs typeface="Calibri" charset="0"/>
              </a:rPr>
              <a:t>%</a:t>
            </a:r>
            <a:endParaRPr lang="ru-RU" sz="2000" b="1" dirty="0">
              <a:solidFill>
                <a:srgbClr val="002060"/>
              </a:solidFill>
            </a:endParaRPr>
          </a:p>
        </p:txBody>
      </p:sp>
      <p:sp>
        <p:nvSpPr>
          <p:cNvPr id="22" name="TextBox 21"/>
          <p:cNvSpPr txBox="1"/>
          <p:nvPr/>
        </p:nvSpPr>
        <p:spPr>
          <a:xfrm>
            <a:off x="3201221" y="4375795"/>
            <a:ext cx="594650" cy="276999"/>
          </a:xfrm>
          <a:prstGeom prst="rect">
            <a:avLst/>
          </a:prstGeom>
          <a:noFill/>
        </p:spPr>
        <p:txBody>
          <a:bodyPr wrap="none" rtlCol="0">
            <a:spAutoFit/>
          </a:bodyPr>
          <a:lstStyle/>
          <a:p>
            <a:r>
              <a:rPr lang="ru-RU" sz="1200" b="1" i="1" dirty="0" err="1" smtClean="0">
                <a:solidFill>
                  <a:srgbClr val="002060"/>
                </a:solidFill>
                <a:latin typeface="Calibri" charset="0"/>
                <a:ea typeface="Calibri" charset="0"/>
                <a:cs typeface="Calibri" charset="0"/>
              </a:rPr>
              <a:t>КазНУ</a:t>
            </a:r>
            <a:endParaRPr lang="ru-RU" sz="1200" b="1" i="1" dirty="0">
              <a:solidFill>
                <a:srgbClr val="002060"/>
              </a:solidFill>
            </a:endParaRPr>
          </a:p>
        </p:txBody>
      </p:sp>
      <p:cxnSp>
        <p:nvCxnSpPr>
          <p:cNvPr id="23" name="Прямая соединительная линия 22"/>
          <p:cNvCxnSpPr/>
          <p:nvPr/>
        </p:nvCxnSpPr>
        <p:spPr>
          <a:xfrm>
            <a:off x="1696988" y="3145441"/>
            <a:ext cx="1" cy="1036388"/>
          </a:xfrm>
          <a:prstGeom prst="line">
            <a:avLst/>
          </a:prstGeom>
          <a:ln>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28022" y="3834535"/>
            <a:ext cx="631904" cy="400110"/>
          </a:xfrm>
          <a:prstGeom prst="rect">
            <a:avLst/>
          </a:prstGeom>
          <a:noFill/>
        </p:spPr>
        <p:txBody>
          <a:bodyPr wrap="none" rtlCol="0">
            <a:spAutoFit/>
          </a:bodyPr>
          <a:lstStyle/>
          <a:p>
            <a:r>
              <a:rPr lang="ru-RU" sz="2000" b="1" dirty="0" smtClean="0">
                <a:solidFill>
                  <a:srgbClr val="002060"/>
                </a:solidFill>
                <a:latin typeface="Calibri" charset="0"/>
                <a:ea typeface="Calibri" charset="0"/>
                <a:cs typeface="Calibri" charset="0"/>
              </a:rPr>
              <a:t>10</a:t>
            </a:r>
            <a:r>
              <a:rPr lang="en-US" sz="2000" b="1" dirty="0" smtClean="0">
                <a:solidFill>
                  <a:srgbClr val="002060"/>
                </a:solidFill>
                <a:latin typeface="Calibri" charset="0"/>
                <a:ea typeface="Calibri" charset="0"/>
                <a:cs typeface="Calibri" charset="0"/>
              </a:rPr>
              <a:t>%</a:t>
            </a:r>
            <a:endParaRPr lang="ru-RU" sz="2000" b="1" dirty="0">
              <a:solidFill>
                <a:srgbClr val="002060"/>
              </a:solidFill>
            </a:endParaRPr>
          </a:p>
        </p:txBody>
      </p:sp>
      <p:sp>
        <p:nvSpPr>
          <p:cNvPr id="25" name="TextBox 24"/>
          <p:cNvSpPr txBox="1"/>
          <p:nvPr/>
        </p:nvSpPr>
        <p:spPr>
          <a:xfrm>
            <a:off x="1728022" y="3686186"/>
            <a:ext cx="582211" cy="276999"/>
          </a:xfrm>
          <a:prstGeom prst="rect">
            <a:avLst/>
          </a:prstGeom>
          <a:noFill/>
        </p:spPr>
        <p:txBody>
          <a:bodyPr wrap="none" rtlCol="0">
            <a:spAutoFit/>
          </a:bodyPr>
          <a:lstStyle/>
          <a:p>
            <a:r>
              <a:rPr lang="ru-RU" sz="1200" b="1" i="1" dirty="0" smtClean="0">
                <a:solidFill>
                  <a:srgbClr val="002060"/>
                </a:solidFill>
                <a:latin typeface="Calibri" charset="0"/>
                <a:ea typeface="Calibri" charset="0"/>
                <a:cs typeface="Calibri" charset="0"/>
              </a:rPr>
              <a:t>МУИТ</a:t>
            </a:r>
            <a:endParaRPr lang="ru-RU" sz="1200" b="1" i="1" dirty="0">
              <a:solidFill>
                <a:srgbClr val="002060"/>
              </a:solidFill>
            </a:endParaRPr>
          </a:p>
        </p:txBody>
      </p:sp>
      <p:pic>
        <p:nvPicPr>
          <p:cNvPr id="26" name="Рисунок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402547" y="3014424"/>
            <a:ext cx="611771" cy="611770"/>
          </a:xfrm>
          <a:prstGeom prst="rect">
            <a:avLst/>
          </a:prstGeom>
        </p:spPr>
      </p:pic>
      <p:cxnSp>
        <p:nvCxnSpPr>
          <p:cNvPr id="27" name="Прямая соединительная линия 26"/>
          <p:cNvCxnSpPr/>
          <p:nvPr/>
        </p:nvCxnSpPr>
        <p:spPr>
          <a:xfrm>
            <a:off x="2014318" y="2312570"/>
            <a:ext cx="1" cy="1043291"/>
          </a:xfrm>
          <a:prstGeom prst="line">
            <a:avLst/>
          </a:prstGeom>
          <a:ln>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39848" y="2495516"/>
            <a:ext cx="502061" cy="400110"/>
          </a:xfrm>
          <a:prstGeom prst="rect">
            <a:avLst/>
          </a:prstGeom>
          <a:noFill/>
        </p:spPr>
        <p:txBody>
          <a:bodyPr wrap="none" rtlCol="0">
            <a:spAutoFit/>
          </a:bodyPr>
          <a:lstStyle/>
          <a:p>
            <a:r>
              <a:rPr lang="ru-RU" sz="2000" b="1" dirty="0" smtClean="0">
                <a:solidFill>
                  <a:srgbClr val="002060"/>
                </a:solidFill>
                <a:latin typeface="Calibri" charset="0"/>
                <a:ea typeface="Calibri" charset="0"/>
                <a:cs typeface="Calibri" charset="0"/>
              </a:rPr>
              <a:t>4</a:t>
            </a:r>
            <a:r>
              <a:rPr lang="en-US" sz="2000" b="1" dirty="0" smtClean="0">
                <a:solidFill>
                  <a:srgbClr val="002060"/>
                </a:solidFill>
                <a:latin typeface="Calibri" charset="0"/>
                <a:ea typeface="Calibri" charset="0"/>
                <a:cs typeface="Calibri" charset="0"/>
              </a:rPr>
              <a:t>%</a:t>
            </a:r>
            <a:endParaRPr lang="ru-RU" sz="2000" b="1" dirty="0">
              <a:solidFill>
                <a:srgbClr val="002060"/>
              </a:solidFill>
            </a:endParaRPr>
          </a:p>
        </p:txBody>
      </p:sp>
      <p:sp>
        <p:nvSpPr>
          <p:cNvPr id="29" name="TextBox 28"/>
          <p:cNvSpPr txBox="1"/>
          <p:nvPr/>
        </p:nvSpPr>
        <p:spPr>
          <a:xfrm>
            <a:off x="2039848" y="2340817"/>
            <a:ext cx="470000" cy="276999"/>
          </a:xfrm>
          <a:prstGeom prst="rect">
            <a:avLst/>
          </a:prstGeom>
          <a:noFill/>
        </p:spPr>
        <p:txBody>
          <a:bodyPr wrap="none" rtlCol="0">
            <a:spAutoFit/>
          </a:bodyPr>
          <a:lstStyle/>
          <a:p>
            <a:r>
              <a:rPr lang="ru-RU" sz="1200" b="1" i="1" dirty="0" smtClean="0">
                <a:solidFill>
                  <a:srgbClr val="002060"/>
                </a:solidFill>
                <a:latin typeface="Calibri" charset="0"/>
                <a:ea typeface="Calibri" charset="0"/>
                <a:cs typeface="Calibri" charset="0"/>
              </a:rPr>
              <a:t>МГУ</a:t>
            </a:r>
            <a:endParaRPr lang="ru-RU" sz="1200" b="1" i="1" dirty="0">
              <a:solidFill>
                <a:srgbClr val="002060"/>
              </a:solidFill>
            </a:endParaRPr>
          </a:p>
        </p:txBody>
      </p:sp>
      <p:pic>
        <p:nvPicPr>
          <p:cNvPr id="30" name="Рисунок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709711" y="1752094"/>
            <a:ext cx="612568" cy="611770"/>
          </a:xfrm>
          <a:prstGeom prst="rect">
            <a:avLst/>
          </a:prstGeom>
        </p:spPr>
      </p:pic>
      <p:cxnSp>
        <p:nvCxnSpPr>
          <p:cNvPr id="31" name="Прямая соединительная линия 30"/>
          <p:cNvCxnSpPr/>
          <p:nvPr/>
        </p:nvCxnSpPr>
        <p:spPr>
          <a:xfrm>
            <a:off x="2646140" y="1972764"/>
            <a:ext cx="1" cy="1043291"/>
          </a:xfrm>
          <a:prstGeom prst="line">
            <a:avLst/>
          </a:prstGeom>
          <a:ln>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646270" y="2231910"/>
            <a:ext cx="502061" cy="400110"/>
          </a:xfrm>
          <a:prstGeom prst="rect">
            <a:avLst/>
          </a:prstGeom>
          <a:noFill/>
        </p:spPr>
        <p:txBody>
          <a:bodyPr wrap="none" rtlCol="0">
            <a:spAutoFit/>
          </a:bodyPr>
          <a:lstStyle/>
          <a:p>
            <a:r>
              <a:rPr lang="ru-RU" sz="2000" b="1" dirty="0" smtClean="0">
                <a:solidFill>
                  <a:srgbClr val="002060"/>
                </a:solidFill>
                <a:latin typeface="Calibri" charset="0"/>
                <a:ea typeface="Calibri" charset="0"/>
                <a:cs typeface="Calibri" charset="0"/>
              </a:rPr>
              <a:t>4</a:t>
            </a:r>
            <a:r>
              <a:rPr lang="en-US" sz="2000" b="1" dirty="0" smtClean="0">
                <a:solidFill>
                  <a:srgbClr val="002060"/>
                </a:solidFill>
                <a:latin typeface="Calibri" charset="0"/>
                <a:ea typeface="Calibri" charset="0"/>
                <a:cs typeface="Calibri" charset="0"/>
              </a:rPr>
              <a:t>%</a:t>
            </a:r>
            <a:endParaRPr lang="ru-RU" sz="2000" b="1" dirty="0">
              <a:solidFill>
                <a:srgbClr val="002060"/>
              </a:solidFill>
            </a:endParaRPr>
          </a:p>
        </p:txBody>
      </p:sp>
      <p:sp>
        <p:nvSpPr>
          <p:cNvPr id="33" name="TextBox 32"/>
          <p:cNvSpPr txBox="1"/>
          <p:nvPr/>
        </p:nvSpPr>
        <p:spPr>
          <a:xfrm>
            <a:off x="2646270" y="2070861"/>
            <a:ext cx="452945" cy="276999"/>
          </a:xfrm>
          <a:prstGeom prst="rect">
            <a:avLst/>
          </a:prstGeom>
          <a:noFill/>
        </p:spPr>
        <p:txBody>
          <a:bodyPr wrap="none" rtlCol="0">
            <a:spAutoFit/>
          </a:bodyPr>
          <a:lstStyle/>
          <a:p>
            <a:r>
              <a:rPr lang="ru-RU" sz="1200" b="1" i="1" dirty="0" smtClean="0">
                <a:solidFill>
                  <a:srgbClr val="002060"/>
                </a:solidFill>
                <a:latin typeface="Calibri" charset="0"/>
                <a:ea typeface="Calibri" charset="0"/>
                <a:cs typeface="Calibri" charset="0"/>
              </a:rPr>
              <a:t>СДУ</a:t>
            </a:r>
            <a:endParaRPr lang="ru-RU" sz="1200" b="1" i="1" dirty="0">
              <a:solidFill>
                <a:srgbClr val="002060"/>
              </a:solidFill>
            </a:endParaRPr>
          </a:p>
        </p:txBody>
      </p:sp>
      <p:pic>
        <p:nvPicPr>
          <p:cNvPr id="34" name="Рисунок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339856" y="1465140"/>
            <a:ext cx="612568" cy="611770"/>
          </a:xfrm>
          <a:prstGeom prst="rect">
            <a:avLst/>
          </a:prstGeom>
        </p:spPr>
      </p:pic>
      <p:cxnSp>
        <p:nvCxnSpPr>
          <p:cNvPr id="35" name="Прямая соединительная линия 34"/>
          <p:cNvCxnSpPr/>
          <p:nvPr/>
        </p:nvCxnSpPr>
        <p:spPr>
          <a:xfrm>
            <a:off x="4049753" y="1909896"/>
            <a:ext cx="1" cy="1043291"/>
          </a:xfrm>
          <a:prstGeom prst="line">
            <a:avLst/>
          </a:prstGeom>
          <a:ln>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068933" y="2486542"/>
            <a:ext cx="631904" cy="400110"/>
          </a:xfrm>
          <a:prstGeom prst="rect">
            <a:avLst/>
          </a:prstGeom>
          <a:noFill/>
        </p:spPr>
        <p:txBody>
          <a:bodyPr wrap="none" rtlCol="0">
            <a:spAutoFit/>
          </a:bodyPr>
          <a:lstStyle/>
          <a:p>
            <a:r>
              <a:rPr lang="ru-RU" sz="2000" b="1" dirty="0" smtClean="0">
                <a:solidFill>
                  <a:srgbClr val="002060"/>
                </a:solidFill>
                <a:latin typeface="Calibri" charset="0"/>
                <a:ea typeface="Calibri" charset="0"/>
                <a:cs typeface="Calibri" charset="0"/>
              </a:rPr>
              <a:t>15</a:t>
            </a:r>
            <a:r>
              <a:rPr lang="en-US" sz="2000" b="1" dirty="0" smtClean="0">
                <a:solidFill>
                  <a:srgbClr val="002060"/>
                </a:solidFill>
                <a:latin typeface="Calibri" charset="0"/>
                <a:ea typeface="Calibri" charset="0"/>
                <a:cs typeface="Calibri" charset="0"/>
              </a:rPr>
              <a:t>%</a:t>
            </a:r>
            <a:endParaRPr lang="ru-RU" sz="2000" b="1" dirty="0">
              <a:solidFill>
                <a:srgbClr val="002060"/>
              </a:solidFill>
            </a:endParaRPr>
          </a:p>
        </p:txBody>
      </p:sp>
      <p:sp>
        <p:nvSpPr>
          <p:cNvPr id="37" name="TextBox 36"/>
          <p:cNvSpPr txBox="1"/>
          <p:nvPr/>
        </p:nvSpPr>
        <p:spPr>
          <a:xfrm>
            <a:off x="4068933" y="2312793"/>
            <a:ext cx="675185" cy="276999"/>
          </a:xfrm>
          <a:prstGeom prst="rect">
            <a:avLst/>
          </a:prstGeom>
          <a:noFill/>
        </p:spPr>
        <p:txBody>
          <a:bodyPr wrap="none" rtlCol="0">
            <a:spAutoFit/>
          </a:bodyPr>
          <a:lstStyle/>
          <a:p>
            <a:r>
              <a:rPr lang="ru-RU" sz="1200" dirty="0" smtClean="0">
                <a:solidFill>
                  <a:srgbClr val="002060"/>
                </a:solidFill>
                <a:latin typeface="Calibri" charset="0"/>
                <a:ea typeface="Calibri" charset="0"/>
                <a:cs typeface="Calibri" charset="0"/>
              </a:rPr>
              <a:t>Прочие</a:t>
            </a:r>
            <a:endParaRPr lang="ru-RU" sz="1200" dirty="0">
              <a:solidFill>
                <a:srgbClr val="002060"/>
              </a:solidFill>
            </a:endParaRPr>
          </a:p>
        </p:txBody>
      </p:sp>
      <p:pic>
        <p:nvPicPr>
          <p:cNvPr id="38" name="Рисунок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743469" y="1360994"/>
            <a:ext cx="612568" cy="611770"/>
          </a:xfrm>
          <a:prstGeom prst="rect">
            <a:avLst/>
          </a:prstGeom>
        </p:spPr>
      </p:pic>
      <p:sp>
        <p:nvSpPr>
          <p:cNvPr id="40" name="Прямоугольник 39"/>
          <p:cNvSpPr/>
          <p:nvPr/>
        </p:nvSpPr>
        <p:spPr>
          <a:xfrm>
            <a:off x="0" y="-1489"/>
            <a:ext cx="12192000" cy="975155"/>
          </a:xfrm>
          <a:prstGeom prst="rect">
            <a:avLst/>
          </a:prstGeom>
          <a:solidFill>
            <a:schemeClr val="tx2">
              <a:lumMod val="75000"/>
            </a:schemeClr>
          </a:solidFill>
          <a:ln>
            <a:solidFill>
              <a:srgbClr val="002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prstClr val="white"/>
                </a:solidFill>
                <a:latin typeface="Archive"/>
              </a:rPr>
              <a:t>The choice of Kazakhstan universities graduates 2017</a:t>
            </a:r>
            <a:endParaRPr lang="ru-RU" sz="3600" b="1" dirty="0">
              <a:solidFill>
                <a:prstClr val="white"/>
              </a:solidFill>
              <a:latin typeface="Archive"/>
            </a:endParaRPr>
          </a:p>
        </p:txBody>
      </p:sp>
    </p:spTree>
    <p:extLst>
      <p:ext uri="{BB962C8B-B14F-4D97-AF65-F5344CB8AC3E}">
        <p14:creationId xmlns:p14="http://schemas.microsoft.com/office/powerpoint/2010/main" xmlns="" val="3790076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34981" y="130630"/>
            <a:ext cx="10420140" cy="1718267"/>
          </a:xfrm>
        </p:spPr>
        <p:txBody>
          <a:bodyPr>
            <a:normAutofit fontScale="90000"/>
          </a:bodyPr>
          <a:lstStyle/>
          <a:p>
            <a:r>
              <a:rPr lang="en-US" sz="3200" b="1" dirty="0" smtClean="0">
                <a:solidFill>
                  <a:srgbClr val="0070C0"/>
                </a:solidFill>
                <a:latin typeface="Times New Roman" pitchFamily="18" charset="0"/>
                <a:cs typeface="Times New Roman" pitchFamily="18" charset="0"/>
              </a:rPr>
              <a:t>Organization and holding of annual international </a:t>
            </a:r>
            <a:r>
              <a:rPr lang="en-US" sz="3200" b="1" dirty="0" err="1" smtClean="0">
                <a:solidFill>
                  <a:srgbClr val="0070C0"/>
                </a:solidFill>
                <a:latin typeface="Times New Roman" pitchFamily="18" charset="0"/>
                <a:cs typeface="Times New Roman" pitchFamily="18" charset="0"/>
              </a:rPr>
              <a:t>Zhautykov</a:t>
            </a:r>
            <a:r>
              <a:rPr lang="en-US" sz="3200" b="1" dirty="0" smtClean="0">
                <a:solidFill>
                  <a:srgbClr val="0070C0"/>
                </a:solidFill>
                <a:latin typeface="Times New Roman" pitchFamily="18" charset="0"/>
                <a:cs typeface="Times New Roman" pitchFamily="18" charset="0"/>
              </a:rPr>
              <a:t> Olympiad in physics, mathematics and computer science </a:t>
            </a:r>
            <a:br>
              <a:rPr lang="en-US" sz="3200" b="1" dirty="0" smtClean="0">
                <a:solidFill>
                  <a:srgbClr val="0070C0"/>
                </a:solidFill>
                <a:latin typeface="Times New Roman" pitchFamily="18" charset="0"/>
                <a:cs typeface="Times New Roman" pitchFamily="18" charset="0"/>
              </a:rPr>
            </a:br>
            <a:r>
              <a:rPr lang="en-US" sz="3200" b="1" dirty="0" smtClean="0">
                <a:solidFill>
                  <a:srgbClr val="0070C0"/>
                </a:solidFill>
                <a:latin typeface="Times New Roman" pitchFamily="18" charset="0"/>
                <a:cs typeface="Times New Roman" pitchFamily="18" charset="0"/>
              </a:rPr>
              <a:t>(official website: </a:t>
            </a:r>
            <a:r>
              <a:rPr lang="en-US" sz="6000" b="1" dirty="0" smtClean="0">
                <a:solidFill>
                  <a:srgbClr val="00B050"/>
                </a:solidFill>
                <a:latin typeface="Times New Roman" pitchFamily="18" charset="0"/>
                <a:cs typeface="Times New Roman" pitchFamily="18" charset="0"/>
              </a:rPr>
              <a:t>http://izho.kz</a:t>
            </a:r>
            <a:r>
              <a:rPr lang="en-US" sz="3200" b="1" dirty="0" smtClean="0">
                <a:solidFill>
                  <a:srgbClr val="0070C0"/>
                </a:solidFill>
                <a:latin typeface="Times New Roman" pitchFamily="18" charset="0"/>
                <a:cs typeface="Times New Roman" pitchFamily="18" charset="0"/>
              </a:rPr>
              <a:t>).</a:t>
            </a:r>
            <a:endParaRPr lang="en-US" sz="3200" b="1" dirty="0">
              <a:solidFill>
                <a:srgbClr val="0070C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en-US" dirty="0"/>
          </a:p>
        </p:txBody>
      </p:sp>
      <p:sp>
        <p:nvSpPr>
          <p:cNvPr id="4" name="Номер слайда 3"/>
          <p:cNvSpPr>
            <a:spLocks noGrp="1"/>
          </p:cNvSpPr>
          <p:nvPr>
            <p:ph type="sldNum" sz="quarter" idx="12"/>
          </p:nvPr>
        </p:nvSpPr>
        <p:spPr/>
        <p:txBody>
          <a:bodyPr/>
          <a:lstStyle/>
          <a:p>
            <a:fld id="{73FA8342-CA08-4259-8699-8E261DA51FF0}" type="slidenum">
              <a:rPr lang="ru-RU" smtClean="0">
                <a:solidFill>
                  <a:prstClr val="black">
                    <a:tint val="75000"/>
                  </a:prstClr>
                </a:solidFill>
              </a:rPr>
              <a:pPr/>
              <a:t>13</a:t>
            </a:fld>
            <a:endParaRPr lang="ru-RU">
              <a:solidFill>
                <a:prstClr val="black">
                  <a:tint val="75000"/>
                </a:prstClr>
              </a:solidFill>
            </a:endParaRPr>
          </a:p>
        </p:txBody>
      </p:sp>
      <p:pic>
        <p:nvPicPr>
          <p:cNvPr id="48130" name="Picture 2"/>
          <p:cNvPicPr>
            <a:picLocks noChangeAspect="1" noChangeArrowheads="1"/>
          </p:cNvPicPr>
          <p:nvPr/>
        </p:nvPicPr>
        <p:blipFill>
          <a:blip r:embed="rId2"/>
          <a:srcRect l="12033" t="4982" r="14451" b="41099"/>
          <a:stretch>
            <a:fillRect/>
          </a:stretch>
        </p:blipFill>
        <p:spPr bwMode="auto">
          <a:xfrm>
            <a:off x="531628" y="2062716"/>
            <a:ext cx="11047228" cy="47952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3FA8342-CA08-4259-8699-8E261DA51FF0}" type="slidenum">
              <a:rPr lang="ru-RU" smtClean="0">
                <a:solidFill>
                  <a:prstClr val="black">
                    <a:tint val="75000"/>
                  </a:prstClr>
                </a:solidFill>
              </a:rPr>
              <a:pPr/>
              <a:t>14</a:t>
            </a:fld>
            <a:endParaRPr lang="ru-RU">
              <a:solidFill>
                <a:prstClr val="black">
                  <a:tint val="75000"/>
                </a:prstClr>
              </a:solidFill>
            </a:endParaRPr>
          </a:p>
        </p:txBody>
      </p:sp>
      <p:pic>
        <p:nvPicPr>
          <p:cNvPr id="1026" name="Picture 2" descr="http://almaty.fizmat.kz/wp-content/uploads/sites/2/2017/03/12a02684efca663f2cceef54bbbb2259.jpg"/>
          <p:cNvPicPr>
            <a:picLocks noChangeAspect="1" noChangeArrowheads="1"/>
          </p:cNvPicPr>
          <p:nvPr/>
        </p:nvPicPr>
        <p:blipFill>
          <a:blip r:embed="rId2"/>
          <a:srcRect/>
          <a:stretch>
            <a:fillRect/>
          </a:stretch>
        </p:blipFill>
        <p:spPr bwMode="auto">
          <a:xfrm>
            <a:off x="130330" y="166538"/>
            <a:ext cx="11889718" cy="600034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2901" y="140676"/>
            <a:ext cx="11264202" cy="6089301"/>
          </a:xfrm>
        </p:spPr>
        <p:txBody>
          <a:bodyPr>
            <a:noAutofit/>
          </a:bodyPr>
          <a:lstStyle/>
          <a:p>
            <a:r>
              <a:rPr lang="en-US" sz="4000" b="1" dirty="0" smtClean="0">
                <a:solidFill>
                  <a:srgbClr val="0070C0"/>
                </a:solidFill>
                <a:latin typeface="Times New Roman" pitchFamily="18" charset="0"/>
                <a:cs typeface="Times New Roman" pitchFamily="18" charset="0"/>
              </a:rPr>
              <a:t>Every year in January RFMS holds an  international </a:t>
            </a:r>
            <a:r>
              <a:rPr lang="en-US" sz="4000" b="1" dirty="0" err="1" smtClean="0">
                <a:solidFill>
                  <a:srgbClr val="0070C0"/>
                </a:solidFill>
                <a:latin typeface="Times New Roman" pitchFamily="18" charset="0"/>
                <a:cs typeface="Times New Roman" pitchFamily="18" charset="0"/>
              </a:rPr>
              <a:t>Zhautykov</a:t>
            </a:r>
            <a:r>
              <a:rPr lang="en-US" sz="4000" b="1" dirty="0" smtClean="0">
                <a:solidFill>
                  <a:srgbClr val="0070C0"/>
                </a:solidFill>
                <a:latin typeface="Times New Roman" pitchFamily="18" charset="0"/>
                <a:cs typeface="Times New Roman" pitchFamily="18" charset="0"/>
              </a:rPr>
              <a:t> Olympiad in physics, mathematics and computer science. </a:t>
            </a:r>
            <a:br>
              <a:rPr lang="en-US" sz="4000" b="1" dirty="0" smtClean="0">
                <a:solidFill>
                  <a:srgbClr val="0070C0"/>
                </a:solidFill>
                <a:latin typeface="Times New Roman" pitchFamily="18" charset="0"/>
                <a:cs typeface="Times New Roman" pitchFamily="18" charset="0"/>
              </a:rPr>
            </a:br>
            <a:r>
              <a:rPr lang="en-US" sz="4000" b="1" dirty="0" smtClean="0">
                <a:solidFill>
                  <a:srgbClr val="0070C0"/>
                </a:solidFill>
                <a:latin typeface="Times New Roman" pitchFamily="18" charset="0"/>
                <a:cs typeface="Times New Roman" pitchFamily="18" charset="0"/>
              </a:rPr>
              <a:t>Involved over 300 children from 15-17 countries. </a:t>
            </a:r>
            <a:br>
              <a:rPr lang="en-US" sz="4000" b="1" dirty="0" smtClean="0">
                <a:solidFill>
                  <a:srgbClr val="0070C0"/>
                </a:solidFill>
                <a:latin typeface="Times New Roman" pitchFamily="18" charset="0"/>
                <a:cs typeface="Times New Roman" pitchFamily="18" charset="0"/>
              </a:rPr>
            </a:br>
            <a:r>
              <a:rPr lang="en-US" sz="4000" b="1" dirty="0" smtClean="0">
                <a:solidFill>
                  <a:srgbClr val="0070C0"/>
                </a:solidFill>
                <a:latin typeface="Times New Roman" pitchFamily="18" charset="0"/>
                <a:cs typeface="Times New Roman" pitchFamily="18" charset="0"/>
              </a:rPr>
              <a:t>List of Participants at 2017 year: </a:t>
            </a:r>
            <a:br>
              <a:rPr lang="en-US" sz="4000" b="1" dirty="0" smtClean="0">
                <a:solidFill>
                  <a:srgbClr val="0070C0"/>
                </a:solidFill>
                <a:latin typeface="Times New Roman" pitchFamily="18" charset="0"/>
                <a:cs typeface="Times New Roman" pitchFamily="18" charset="0"/>
              </a:rPr>
            </a:br>
            <a:r>
              <a:rPr lang="en-US" sz="4000" b="1" dirty="0" smtClean="0">
                <a:solidFill>
                  <a:srgbClr val="00B050"/>
                </a:solidFill>
                <a:latin typeface="Times New Roman" pitchFamily="18" charset="0"/>
                <a:cs typeface="Times New Roman" pitchFamily="18" charset="0"/>
              </a:rPr>
              <a:t>Russia, Kazakhstan, Serbia, Czech Republic, Romania, Georgia, Bulgaria, Mongolia, Turkmenistan, Azerbaijan, Uzbekistan, Belarus, Tajikistan, Kyrgyzstan and Armenia.</a:t>
            </a:r>
            <a:endParaRPr lang="en-US" sz="4000" b="1" dirty="0">
              <a:solidFill>
                <a:srgbClr val="00B050"/>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3FA8342-CA08-4259-8699-8E261DA51FF0}" type="slidenum">
              <a:rPr lang="ru-RU" smtClean="0">
                <a:solidFill>
                  <a:prstClr val="black">
                    <a:tint val="75000"/>
                  </a:prstClr>
                </a:solidFill>
              </a:rPr>
              <a:pPr/>
              <a:t>15</a:t>
            </a:fld>
            <a:endParaRPr lang="ru-RU">
              <a:solidFill>
                <a:prstClr val="black">
                  <a:tint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985433"/>
          </a:xfrm>
        </p:spPr>
        <p:txBody>
          <a:bodyPr>
            <a:normAutofit/>
          </a:bodyPr>
          <a:lstStyle/>
          <a:p>
            <a:pPr algn="ctr"/>
            <a:r>
              <a:rPr lang="en-US" sz="4000" b="1" dirty="0" smtClean="0">
                <a:solidFill>
                  <a:srgbClr val="0070C0"/>
                </a:solidFill>
                <a:latin typeface="Times New Roman" pitchFamily="18" charset="0"/>
                <a:cs typeface="Times New Roman" pitchFamily="18" charset="0"/>
              </a:rPr>
              <a:t>Our school </a:t>
            </a:r>
            <a:r>
              <a:rPr lang="ru-RU" sz="4000" dirty="0" smtClean="0">
                <a:solidFill>
                  <a:srgbClr val="00B050"/>
                </a:solidFill>
                <a:latin typeface="Archive" panose="02000506040000020004" pitchFamily="50" charset="0"/>
                <a:ea typeface="Archive" charset="0"/>
                <a:cs typeface="Archive" charset="0"/>
              </a:rPr>
              <a:t>«</a:t>
            </a:r>
            <a:r>
              <a:rPr lang="en-US" sz="4000" dirty="0" smtClean="0">
                <a:solidFill>
                  <a:srgbClr val="00B050"/>
                </a:solidFill>
                <a:latin typeface="Archive" panose="02000506040000020004" pitchFamily="50" charset="0"/>
                <a:ea typeface="Archive" charset="0"/>
                <a:cs typeface="Archive" charset="0"/>
              </a:rPr>
              <a:t>National School of Physics and Mathematics</a:t>
            </a:r>
            <a:r>
              <a:rPr lang="ru-RU" sz="4000" dirty="0" smtClean="0">
                <a:solidFill>
                  <a:srgbClr val="00B050"/>
                </a:solidFill>
                <a:latin typeface="Archive" panose="02000506040000020004" pitchFamily="50" charset="0"/>
                <a:ea typeface="Archive" charset="0"/>
                <a:cs typeface="Archive" charset="0"/>
              </a:rPr>
              <a:t>»</a:t>
            </a:r>
            <a:r>
              <a:rPr lang="en-US" sz="4000" b="1" dirty="0" smtClean="0">
                <a:solidFill>
                  <a:srgbClr val="0070C0"/>
                </a:solidFill>
                <a:latin typeface="Times New Roman" pitchFamily="18" charset="0"/>
                <a:cs typeface="Times New Roman" pitchFamily="18" charset="0"/>
              </a:rPr>
              <a:t/>
            </a:r>
            <a:br>
              <a:rPr lang="en-US" sz="4000" b="1" dirty="0" smtClean="0">
                <a:solidFill>
                  <a:srgbClr val="0070C0"/>
                </a:solidFill>
                <a:latin typeface="Times New Roman" pitchFamily="18" charset="0"/>
                <a:cs typeface="Times New Roman" pitchFamily="18" charset="0"/>
              </a:rPr>
            </a:br>
            <a:r>
              <a:rPr lang="en-US" sz="4000" b="1" dirty="0" smtClean="0">
                <a:solidFill>
                  <a:srgbClr val="0070C0"/>
                </a:solidFill>
                <a:latin typeface="Times New Roman" pitchFamily="18" charset="0"/>
                <a:cs typeface="Times New Roman" pitchFamily="18" charset="0"/>
              </a:rPr>
              <a:t>(in abbreviated form: RPMS) </a:t>
            </a:r>
            <a:br>
              <a:rPr lang="en-US" sz="4000" b="1" dirty="0" smtClean="0">
                <a:solidFill>
                  <a:srgbClr val="0070C0"/>
                </a:solidFill>
                <a:latin typeface="Times New Roman" pitchFamily="18" charset="0"/>
                <a:cs typeface="Times New Roman" pitchFamily="18" charset="0"/>
              </a:rPr>
            </a:br>
            <a:r>
              <a:rPr lang="en-US" sz="4000" b="1" dirty="0" smtClean="0">
                <a:solidFill>
                  <a:srgbClr val="0070C0"/>
                </a:solidFill>
                <a:latin typeface="Times New Roman" pitchFamily="18" charset="0"/>
                <a:cs typeface="Times New Roman" pitchFamily="18" charset="0"/>
              </a:rPr>
              <a:t>began its work in 1972 in </a:t>
            </a:r>
            <a:r>
              <a:rPr lang="en-US" sz="4000" b="1" dirty="0" err="1" smtClean="0">
                <a:solidFill>
                  <a:srgbClr val="0070C0"/>
                </a:solidFill>
                <a:latin typeface="Times New Roman" pitchFamily="18" charset="0"/>
                <a:cs typeface="Times New Roman" pitchFamily="18" charset="0"/>
              </a:rPr>
              <a:t>Almaty</a:t>
            </a:r>
            <a:r>
              <a:rPr lang="en-US" sz="4000" b="1" dirty="0" smtClean="0">
                <a:solidFill>
                  <a:srgbClr val="0070C0"/>
                </a:solidFill>
                <a:latin typeface="Times New Roman" pitchFamily="18" charset="0"/>
                <a:cs typeface="Times New Roman" pitchFamily="18" charset="0"/>
              </a:rPr>
              <a:t> city . </a:t>
            </a:r>
            <a:r>
              <a:rPr lang="ru-RU" sz="4000" b="1" dirty="0" smtClean="0">
                <a:solidFill>
                  <a:srgbClr val="0070C0"/>
                </a:solidFill>
                <a:latin typeface="Times New Roman" pitchFamily="18" charset="0"/>
                <a:cs typeface="Times New Roman" pitchFamily="18" charset="0"/>
              </a:rPr>
              <a:t/>
            </a:r>
            <a:br>
              <a:rPr lang="ru-RU" sz="4000" b="1" dirty="0" smtClean="0">
                <a:solidFill>
                  <a:srgbClr val="0070C0"/>
                </a:solidFill>
                <a:latin typeface="Times New Roman" pitchFamily="18" charset="0"/>
                <a:cs typeface="Times New Roman" pitchFamily="18" charset="0"/>
              </a:rPr>
            </a:br>
            <a:r>
              <a:rPr lang="en-US" sz="4000" b="1" dirty="0" smtClean="0">
                <a:solidFill>
                  <a:srgbClr val="0070C0"/>
                </a:solidFill>
                <a:latin typeface="Times New Roman" pitchFamily="18" charset="0"/>
                <a:cs typeface="Times New Roman" pitchFamily="18" charset="0"/>
              </a:rPr>
              <a:t>The main goal of RPMS is to prepare well-educated graduates with an intensive training in physics and mathematics. </a:t>
            </a:r>
            <a:r>
              <a:rPr lang="ru-RU" sz="4000" b="1" dirty="0" smtClean="0">
                <a:solidFill>
                  <a:srgbClr val="0070C0"/>
                </a:solidFill>
                <a:latin typeface="Times New Roman" pitchFamily="18" charset="0"/>
                <a:cs typeface="Times New Roman" pitchFamily="18" charset="0"/>
              </a:rPr>
              <a:t/>
            </a:r>
            <a:br>
              <a:rPr lang="ru-RU" sz="4000" b="1" dirty="0" smtClean="0">
                <a:solidFill>
                  <a:srgbClr val="0070C0"/>
                </a:solidFill>
                <a:latin typeface="Times New Roman" pitchFamily="18" charset="0"/>
                <a:cs typeface="Times New Roman" pitchFamily="18" charset="0"/>
              </a:rPr>
            </a:br>
            <a:r>
              <a:rPr lang="en-US" sz="4000" b="1" dirty="0" smtClean="0">
                <a:solidFill>
                  <a:srgbClr val="0070C0"/>
                </a:solidFill>
                <a:latin typeface="Times New Roman" pitchFamily="18" charset="0"/>
                <a:cs typeface="Times New Roman" pitchFamily="18" charset="0"/>
              </a:rPr>
              <a:t>Our graduates after receiving a higher education, successfully engaged in scientific work in Kazakhstan and outside the country</a:t>
            </a:r>
            <a:r>
              <a:rPr lang="en-US" dirty="0" smtClean="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lmaty.fizmat.kz/wp-content/uploads/sites/2/2017/10/IMG_003.jpg"/>
          <p:cNvPicPr>
            <a:picLocks noChangeAspect="1" noChangeArrowheads="1"/>
          </p:cNvPicPr>
          <p:nvPr/>
        </p:nvPicPr>
        <p:blipFill>
          <a:blip r:embed="rId2"/>
          <a:srcRect/>
          <a:stretch>
            <a:fillRect/>
          </a:stretch>
        </p:blipFill>
        <p:spPr bwMode="auto">
          <a:xfrm>
            <a:off x="1021977" y="0"/>
            <a:ext cx="10125635" cy="673842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730" y="684102"/>
            <a:ext cx="10515600" cy="5238233"/>
          </a:xfrm>
        </p:spPr>
        <p:txBody>
          <a:bodyPr>
            <a:normAutofit fontScale="90000"/>
          </a:bodyPr>
          <a:lstStyle/>
          <a:p>
            <a:pPr algn="ctr"/>
            <a:r>
              <a:rPr lang="en-US" b="1" dirty="0" smtClean="0">
                <a:solidFill>
                  <a:srgbClr val="0070C0"/>
                </a:solidFill>
                <a:latin typeface="Times New Roman" pitchFamily="18" charset="0"/>
                <a:cs typeface="Times New Roman" pitchFamily="18" charset="0"/>
              </a:rPr>
              <a:t>Children come to RPMS on a competitive basis. They take entrance exams in physics, mathematics and English. From the beginning the students get used to a competitive environment. Then when training children undergo a competitive selection for admission to the group of Olympic reserve in physics, mathematics and other branches of science.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lmaty.fizmat.kz/wp-content/uploads/sites/2/2017/04/MG_6671.jpg"/>
          <p:cNvPicPr>
            <a:picLocks noChangeAspect="1" noChangeArrowheads="1"/>
          </p:cNvPicPr>
          <p:nvPr/>
        </p:nvPicPr>
        <p:blipFill>
          <a:blip r:embed="rId2"/>
          <a:srcRect/>
          <a:stretch>
            <a:fillRect/>
          </a:stretch>
        </p:blipFill>
        <p:spPr bwMode="auto">
          <a:xfrm>
            <a:off x="294967" y="216770"/>
            <a:ext cx="11543538" cy="62872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lmaty.fizmat.kz/wp-content/uploads/sites/2/2017/10/MG_6667.jpg"/>
          <p:cNvPicPr>
            <a:picLocks noChangeAspect="1" noChangeArrowheads="1"/>
          </p:cNvPicPr>
          <p:nvPr/>
        </p:nvPicPr>
        <p:blipFill>
          <a:blip r:embed="rId2"/>
          <a:srcRect/>
          <a:stretch>
            <a:fillRect/>
          </a:stretch>
        </p:blipFill>
        <p:spPr bwMode="auto">
          <a:xfrm>
            <a:off x="215154" y="0"/>
            <a:ext cx="11822654" cy="652784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873" y="520995"/>
            <a:ext cx="11663917" cy="5837276"/>
          </a:xfrm>
        </p:spPr>
        <p:txBody>
          <a:bodyPr>
            <a:noAutofit/>
          </a:bodyPr>
          <a:lstStyle/>
          <a:p>
            <a:pPr algn="ctr"/>
            <a:r>
              <a:rPr lang="en-US" b="1" dirty="0" smtClean="0">
                <a:solidFill>
                  <a:srgbClr val="0070C0"/>
                </a:solidFill>
                <a:latin typeface="Times New Roman" pitchFamily="18" charset="0"/>
                <a:cs typeface="Times New Roman" pitchFamily="18" charset="0"/>
              </a:rPr>
              <a:t>Lessons in these groups are held in the afternoon after the completion of major lessons. Lessons are lead by experienced teachers. It can be not only teachers of RPMS, but also invited teachers from other schools. As a result of systematic training of students in our school often participate in international and Republican competitions and take prize-winning places.</a:t>
            </a:r>
            <a:endParaRPr lang="en-US"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lmaty.fizmat.kz/wp-content/uploads/sites/2/2017/10/Screenshot_2017-10-13-09-52-40-1.png"/>
          <p:cNvPicPr>
            <a:picLocks noChangeAspect="1" noChangeArrowheads="1"/>
          </p:cNvPicPr>
          <p:nvPr/>
        </p:nvPicPr>
        <p:blipFill>
          <a:blip r:embed="rId2"/>
          <a:srcRect/>
          <a:stretch>
            <a:fillRect/>
          </a:stretch>
        </p:blipFill>
        <p:spPr bwMode="auto">
          <a:xfrm>
            <a:off x="454881" y="148558"/>
            <a:ext cx="11390525" cy="64704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 y="-1488"/>
            <a:ext cx="12099235" cy="1207718"/>
          </a:xfrm>
          <a:prstGeom prst="rect">
            <a:avLst/>
          </a:prstGeom>
          <a:solidFill>
            <a:srgbClr val="003054"/>
          </a:solidFill>
          <a:ln>
            <a:solidFill>
              <a:srgbClr val="002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Archive"/>
              </a:rPr>
              <a:t>International Olympiads </a:t>
            </a:r>
          </a:p>
          <a:p>
            <a:pPr algn="ctr"/>
            <a:r>
              <a:rPr lang="en-US" sz="3600" b="1" dirty="0" smtClean="0">
                <a:solidFill>
                  <a:schemeClr val="bg1"/>
                </a:solidFill>
                <a:latin typeface="Archive"/>
              </a:rPr>
              <a:t>in physics, mathematics, computer science</a:t>
            </a:r>
            <a:endParaRPr lang="ru-RU" sz="3600" b="1" dirty="0">
              <a:solidFill>
                <a:schemeClr val="bg1"/>
              </a:solidFill>
              <a:latin typeface="Archive"/>
            </a:endParaRPr>
          </a:p>
        </p:txBody>
      </p:sp>
      <p:sp>
        <p:nvSpPr>
          <p:cNvPr id="3" name="Номер слайда 2"/>
          <p:cNvSpPr>
            <a:spLocks noGrp="1"/>
          </p:cNvSpPr>
          <p:nvPr>
            <p:ph type="sldNum" sz="quarter" idx="12"/>
          </p:nvPr>
        </p:nvSpPr>
        <p:spPr>
          <a:xfrm>
            <a:off x="9793515" y="6337429"/>
            <a:ext cx="2133600" cy="365125"/>
          </a:xfrm>
        </p:spPr>
        <p:txBody>
          <a:bodyPr/>
          <a:lstStyle/>
          <a:p>
            <a:fld id="{73FA8342-CA08-4259-8699-8E261DA51FF0}" type="slidenum">
              <a:rPr lang="ru-RU" b="1" smtClean="0">
                <a:solidFill>
                  <a:schemeClr val="tx2"/>
                </a:solidFill>
              </a:rPr>
              <a:pPr/>
              <a:t>9</a:t>
            </a:fld>
            <a:endParaRPr lang="ru-RU" b="1" dirty="0">
              <a:solidFill>
                <a:schemeClr val="tx2"/>
              </a:solidFill>
            </a:endParaRPr>
          </a:p>
        </p:txBody>
      </p:sp>
      <p:sp>
        <p:nvSpPr>
          <p:cNvPr id="4" name="TextBox 3"/>
          <p:cNvSpPr txBox="1"/>
          <p:nvPr/>
        </p:nvSpPr>
        <p:spPr>
          <a:xfrm>
            <a:off x="1303506" y="1412776"/>
            <a:ext cx="9364494" cy="369332"/>
          </a:xfrm>
          <a:prstGeom prst="rect">
            <a:avLst/>
          </a:prstGeom>
          <a:noFill/>
        </p:spPr>
        <p:txBody>
          <a:bodyPr wrap="square" rtlCol="0">
            <a:spAutoFit/>
          </a:bodyPr>
          <a:lstStyle/>
          <a:p>
            <a:pPr algn="just"/>
            <a:r>
              <a:rPr lang="ru-RU" dirty="0" smtClean="0">
                <a:solidFill>
                  <a:srgbClr val="003054"/>
                </a:solidFill>
                <a:latin typeface="Archive"/>
              </a:rPr>
              <a:t> </a:t>
            </a:r>
            <a:endParaRPr lang="ru-RU" dirty="0">
              <a:solidFill>
                <a:srgbClr val="003054"/>
              </a:solidFill>
              <a:latin typeface="Archive"/>
            </a:endParaRPr>
          </a:p>
        </p:txBody>
      </p:sp>
      <p:sp>
        <p:nvSpPr>
          <p:cNvPr id="12" name="Прямоугольник 11"/>
          <p:cNvSpPr/>
          <p:nvPr/>
        </p:nvSpPr>
        <p:spPr>
          <a:xfrm>
            <a:off x="191388" y="3166738"/>
            <a:ext cx="11515060" cy="646331"/>
          </a:xfrm>
          <a:prstGeom prst="rect">
            <a:avLst/>
          </a:prstGeom>
        </p:spPr>
        <p:txBody>
          <a:bodyPr wrap="square">
            <a:spAutoFit/>
          </a:bodyPr>
          <a:lstStyle/>
          <a:p>
            <a:r>
              <a:rPr lang="en-US" sz="3600" b="1" dirty="0" smtClean="0">
                <a:solidFill>
                  <a:srgbClr val="0070C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Physics  (</a:t>
            </a:r>
            <a:r>
              <a:rPr lang="en-US" sz="3600" b="1" dirty="0" err="1" smtClean="0">
                <a:solidFill>
                  <a:srgbClr val="00B050"/>
                </a:solidFill>
                <a:latin typeface="Times New Roman" pitchFamily="18" charset="0"/>
                <a:cs typeface="Times New Roman" pitchFamily="18" charset="0"/>
              </a:rPr>
              <a:t>IPhO</a:t>
            </a:r>
            <a:r>
              <a:rPr lang="en-US" sz="3600" b="1" dirty="0" smtClean="0">
                <a:solidFill>
                  <a:srgbClr val="00B050"/>
                </a:solidFill>
                <a:latin typeface="Times New Roman" pitchFamily="18" charset="0"/>
                <a:cs typeface="Times New Roman" pitchFamily="18" charset="0"/>
              </a:rPr>
              <a:t>): </a:t>
            </a:r>
            <a:r>
              <a:rPr lang="en-US" sz="3600" b="1" dirty="0" smtClean="0">
                <a:solidFill>
                  <a:srgbClr val="0070C0"/>
                </a:solidFill>
                <a:latin typeface="Times New Roman" pitchFamily="18" charset="0"/>
                <a:cs typeface="Times New Roman" pitchFamily="18" charset="0"/>
              </a:rPr>
              <a:t>3 gold, 5 silver and 2 bronze medals</a:t>
            </a:r>
            <a:endParaRPr lang="en-US" sz="3600" b="1" dirty="0">
              <a:solidFill>
                <a:srgbClr val="0070C0"/>
              </a:solidFill>
              <a:latin typeface="Times New Roman" pitchFamily="18" charset="0"/>
              <a:cs typeface="Times New Roman" pitchFamily="18" charset="0"/>
            </a:endParaRPr>
          </a:p>
        </p:txBody>
      </p:sp>
      <p:sp>
        <p:nvSpPr>
          <p:cNvPr id="13" name="Прямоугольник 12"/>
          <p:cNvSpPr/>
          <p:nvPr/>
        </p:nvSpPr>
        <p:spPr>
          <a:xfrm>
            <a:off x="138223" y="4060325"/>
            <a:ext cx="11642652" cy="1200329"/>
          </a:xfrm>
          <a:prstGeom prst="rect">
            <a:avLst/>
          </a:prstGeom>
        </p:spPr>
        <p:txBody>
          <a:bodyPr wrap="square">
            <a:spAutoFit/>
          </a:bodyPr>
          <a:lstStyle/>
          <a:p>
            <a:r>
              <a:rPr lang="en-US" sz="3600" b="1" dirty="0" smtClean="0">
                <a:solidFill>
                  <a:srgbClr val="0070C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Mathematics (IMO): </a:t>
            </a:r>
            <a:r>
              <a:rPr lang="en-US" sz="3600" b="1" dirty="0" smtClean="0">
                <a:solidFill>
                  <a:srgbClr val="0070C0"/>
                </a:solidFill>
                <a:latin typeface="Times New Roman" pitchFamily="18" charset="0"/>
                <a:cs typeface="Times New Roman" pitchFamily="18" charset="0"/>
              </a:rPr>
              <a:t>2 gold, 7 silver and 26 bronze medals</a:t>
            </a:r>
            <a:endParaRPr lang="en-US" sz="3600" b="1" dirty="0">
              <a:solidFill>
                <a:srgbClr val="0070C0"/>
              </a:solidFill>
              <a:latin typeface="Times New Roman" pitchFamily="18" charset="0"/>
              <a:cs typeface="Times New Roman" pitchFamily="18" charset="0"/>
            </a:endParaRPr>
          </a:p>
        </p:txBody>
      </p:sp>
      <p:sp>
        <p:nvSpPr>
          <p:cNvPr id="14" name="Прямоугольник 13"/>
          <p:cNvSpPr/>
          <p:nvPr/>
        </p:nvSpPr>
        <p:spPr>
          <a:xfrm>
            <a:off x="138223" y="5362475"/>
            <a:ext cx="11780874" cy="1200329"/>
          </a:xfrm>
          <a:prstGeom prst="rect">
            <a:avLst/>
          </a:prstGeom>
        </p:spPr>
        <p:txBody>
          <a:bodyPr wrap="square">
            <a:spAutoFit/>
          </a:bodyPr>
          <a:lstStyle/>
          <a:p>
            <a:r>
              <a:rPr lang="en-US" sz="3600" b="1" dirty="0" smtClean="0">
                <a:solidFill>
                  <a:srgbClr val="00B050"/>
                </a:solidFill>
                <a:latin typeface="Times New Roman" pitchFamily="18" charset="0"/>
                <a:cs typeface="Times New Roman" pitchFamily="18" charset="0"/>
              </a:rPr>
              <a:t>- Computer Science  (IOI) : </a:t>
            </a:r>
            <a:r>
              <a:rPr lang="en-US" sz="3600" b="1" dirty="0" smtClean="0">
                <a:solidFill>
                  <a:srgbClr val="0070C0"/>
                </a:solidFill>
                <a:latin typeface="Times New Roman" pitchFamily="18" charset="0"/>
                <a:cs typeface="Times New Roman" pitchFamily="18" charset="0"/>
              </a:rPr>
              <a:t>1 gold, 3 silver, 4 bronze medals</a:t>
            </a:r>
            <a:endParaRPr lang="en-US" sz="3600" b="1" dirty="0">
              <a:solidFill>
                <a:srgbClr val="0070C0"/>
              </a:solidFill>
              <a:latin typeface="Times New Roman" pitchFamily="18" charset="0"/>
              <a:cs typeface="Times New Roman" pitchFamily="18" charset="0"/>
            </a:endParaRPr>
          </a:p>
        </p:txBody>
      </p:sp>
      <p:sp>
        <p:nvSpPr>
          <p:cNvPr id="16" name="Прямоугольник 15"/>
          <p:cNvSpPr/>
          <p:nvPr/>
        </p:nvSpPr>
        <p:spPr>
          <a:xfrm>
            <a:off x="237084" y="1281334"/>
            <a:ext cx="11741284" cy="1754326"/>
          </a:xfrm>
          <a:prstGeom prst="rect">
            <a:avLst/>
          </a:prstGeom>
        </p:spPr>
        <p:txBody>
          <a:bodyPr wrap="square">
            <a:spAutoFit/>
          </a:bodyPr>
          <a:lstStyle/>
          <a:p>
            <a:r>
              <a:rPr lang="en-US" sz="3600" b="1" dirty="0" smtClean="0">
                <a:solidFill>
                  <a:srgbClr val="0070C0"/>
                </a:solidFill>
                <a:latin typeface="Times New Roman" pitchFamily="18" charset="0"/>
                <a:cs typeface="Times New Roman" pitchFamily="18" charset="0"/>
              </a:rPr>
              <a:t>The students of RPMS</a:t>
            </a:r>
            <a:r>
              <a:rPr lang="en-US" sz="3600" dirty="0" smtClean="0">
                <a:solidFill>
                  <a:srgbClr val="0070C0"/>
                </a:solidFill>
                <a:latin typeface="Times New Roman" pitchFamily="18" charset="0"/>
                <a:cs typeface="Times New Roman" pitchFamily="18" charset="0"/>
              </a:rPr>
              <a:t> </a:t>
            </a:r>
            <a:r>
              <a:rPr lang="en-US" sz="3600" b="1" dirty="0" smtClean="0">
                <a:solidFill>
                  <a:srgbClr val="0070C0"/>
                </a:solidFill>
                <a:latin typeface="Times New Roman" pitchFamily="18" charset="0"/>
                <a:cs typeface="Times New Roman" pitchFamily="18" charset="0"/>
              </a:rPr>
              <a:t>in the national team of Kazakhstan has won many awards at international science  competitions:</a:t>
            </a:r>
            <a:endParaRPr lang="en-US" sz="36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8850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2185</TotalTime>
  <Words>406</Words>
  <Application>Microsoft Office PowerPoint</Application>
  <PresentationFormat>Произвольный</PresentationFormat>
  <Paragraphs>100</Paragraphs>
  <Slides>15</Slides>
  <Notes>4</Notes>
  <HiddenSlides>0</HiddenSlides>
  <MMClips>0</MMClips>
  <ScaleCrop>false</ScaleCrop>
  <HeadingPairs>
    <vt:vector size="4" baseType="variant">
      <vt:variant>
        <vt:lpstr>Тема</vt:lpstr>
      </vt:variant>
      <vt:variant>
        <vt:i4>2</vt:i4>
      </vt:variant>
      <vt:variant>
        <vt:lpstr>Заголовки слайдов</vt:lpstr>
      </vt:variant>
      <vt:variant>
        <vt:i4>15</vt:i4>
      </vt:variant>
    </vt:vector>
  </HeadingPairs>
  <TitlesOfParts>
    <vt:vector size="17" baseType="lpstr">
      <vt:lpstr>Тема Office</vt:lpstr>
      <vt:lpstr>1_Тема Office</vt:lpstr>
      <vt:lpstr>Слайд 1</vt:lpstr>
      <vt:lpstr>Our school «National School of Physics and Mathematics» (in abbreviated form: RPMS)  began its work in 1972 in Almaty city .  The main goal of RPMS is to prepare well-educated graduates with an intensive training in physics and mathematics.  Our graduates after receiving a higher education, successfully engaged in scientific work in Kazakhstan and outside the country.</vt:lpstr>
      <vt:lpstr>Слайд 3</vt:lpstr>
      <vt:lpstr>Children come to RPMS on a competitive basis. They take entrance exams in physics, mathematics and English. From the beginning the students get used to a competitive environment. Then when training children undergo a competitive selection for admission to the group of Olympic reserve in physics, mathematics and other branches of science.</vt:lpstr>
      <vt:lpstr>Слайд 5</vt:lpstr>
      <vt:lpstr>Слайд 6</vt:lpstr>
      <vt:lpstr>Lessons in these groups are held in the afternoon after the completion of major lessons. Lessons are lead by experienced teachers. It can be not only teachers of RPMS, but also invited teachers from other schools. As a result of systematic training of students in our school often participate in international and Republican competitions and take prize-winning places.</vt:lpstr>
      <vt:lpstr>Слайд 8</vt:lpstr>
      <vt:lpstr>Слайд 9</vt:lpstr>
      <vt:lpstr>Слайд 10</vt:lpstr>
      <vt:lpstr>Слайд 11</vt:lpstr>
      <vt:lpstr>Слайд 12</vt:lpstr>
      <vt:lpstr>Organization and holding of annual international Zhautykov Olympiad in physics, mathematics and computer science  (official website: http://izho.kz).</vt:lpstr>
      <vt:lpstr>Слайд 14</vt:lpstr>
      <vt:lpstr>Every year in January RFMS holds an  international Zhautykov Olympiad in physics, mathematics and computer science.  Involved over 300 children from 15-17 countries.  List of Participants at 2017 year:  Russia, Kazakhstan, Serbia, Czech Republic, Romania, Georgia, Bulgaria, Mongolia, Turkmenistan, Azerbaijan, Uzbekistan, Belarus, Tajikistan, Kyrgyzstan and Armenia.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2CE3320SFY</dc:creator>
  <cp:lastModifiedBy>Papa</cp:lastModifiedBy>
  <cp:revision>161</cp:revision>
  <cp:lastPrinted>2017-10-17T13:48:36Z</cp:lastPrinted>
  <dcterms:created xsi:type="dcterms:W3CDTF">2017-09-27T05:25:29Z</dcterms:created>
  <dcterms:modified xsi:type="dcterms:W3CDTF">2017-12-17T12:30:29Z</dcterms:modified>
</cp:coreProperties>
</file>