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89" r:id="rId3"/>
    <p:sldId id="303" r:id="rId4"/>
    <p:sldId id="304" r:id="rId5"/>
    <p:sldId id="305" r:id="rId6"/>
    <p:sldId id="306" r:id="rId7"/>
    <p:sldId id="307" r:id="rId8"/>
    <p:sldId id="308" r:id="rId9"/>
    <p:sldId id="292" r:id="rId1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4983"/>
    <a:srgbClr val="2B2D2C"/>
    <a:srgbClr val="E0B07E"/>
    <a:srgbClr val="090D0E"/>
    <a:srgbClr val="111516"/>
    <a:srgbClr val="232524"/>
    <a:srgbClr val="212226"/>
    <a:srgbClr val="2A2A2A"/>
    <a:srgbClr val="2C2C2C"/>
    <a:srgbClr val="2828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569" autoAdjust="0"/>
  </p:normalViewPr>
  <p:slideViewPr>
    <p:cSldViewPr snapToGrid="0">
      <p:cViewPr varScale="1">
        <p:scale>
          <a:sx n="78" d="100"/>
          <a:sy n="78" d="100"/>
        </p:scale>
        <p:origin x="850"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48A081-C101-4C04-8A93-B45037D41F20}" type="datetimeFigureOut">
              <a:rPr lang="zh-CN" altLang="en-US" smtClean="0"/>
              <a:pPr/>
              <a:t>2017/12/17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5A4311-4766-49D6-999F-2921BF181D74}" type="slidenum">
              <a:rPr lang="zh-CN" altLang="en-US" smtClean="0"/>
              <a:pPr/>
              <a:t>‹#›</a:t>
            </a:fld>
            <a:endParaRPr lang="zh-CN" altLang="en-US"/>
          </a:p>
        </p:txBody>
      </p:sp>
    </p:spTree>
    <p:extLst>
      <p:ext uri="{BB962C8B-B14F-4D97-AF65-F5344CB8AC3E}">
        <p14:creationId xmlns:p14="http://schemas.microsoft.com/office/powerpoint/2010/main" val="2267959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Everyone, I’m Sri-</a:t>
            </a:r>
            <a:r>
              <a:rPr lang="en-US" dirty="0" err="1"/>
              <a:t>apa</a:t>
            </a:r>
            <a:r>
              <a:rPr lang="en-US" dirty="0"/>
              <a:t> </a:t>
            </a:r>
            <a:r>
              <a:rPr lang="en-US" dirty="0" err="1"/>
              <a:t>Rumart</a:t>
            </a:r>
            <a:r>
              <a:rPr lang="en-US" dirty="0"/>
              <a:t>,</a:t>
            </a:r>
            <a:r>
              <a:rPr lang="en-US" baseline="0" dirty="0"/>
              <a:t> Science Educator of the National Science Museum, Thailand. My session will be on “Learning Science in informal environment with National Science Museum, Thailand”</a:t>
            </a:r>
            <a:endParaRPr lang="th-TH" dirty="0"/>
          </a:p>
        </p:txBody>
      </p:sp>
      <p:sp>
        <p:nvSpPr>
          <p:cNvPr id="4" name="Slide Number Placeholder 3"/>
          <p:cNvSpPr>
            <a:spLocks noGrp="1"/>
          </p:cNvSpPr>
          <p:nvPr>
            <p:ph type="sldNum" sz="quarter" idx="10"/>
          </p:nvPr>
        </p:nvSpPr>
        <p:spPr/>
        <p:txBody>
          <a:bodyPr/>
          <a:lstStyle/>
          <a:p>
            <a:fld id="{AB5A4311-4766-49D6-999F-2921BF181D74}" type="slidenum">
              <a:rPr lang="zh-CN" altLang="en-US" smtClean="0"/>
              <a:pPr/>
              <a:t>1</a:t>
            </a:fld>
            <a:endParaRPr lang="zh-CN" altLang="en-US"/>
          </a:p>
        </p:txBody>
      </p:sp>
    </p:spTree>
    <p:extLst>
      <p:ext uri="{BB962C8B-B14F-4D97-AF65-F5344CB8AC3E}">
        <p14:creationId xmlns:p14="http://schemas.microsoft.com/office/powerpoint/2010/main" val="2498900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base">
              <a:lnSpc>
                <a:spcPct val="200000"/>
              </a:lnSpc>
              <a:spcAft>
                <a:spcPct val="0"/>
              </a:spcAft>
              <a:buFont typeface="Arial" panose="020B0604020202020204" pitchFamily="34" charset="0"/>
              <a:buNone/>
              <a:defRPr/>
            </a:pPr>
            <a:r>
              <a:rPr lang="en-US" sz="1200" b="0" dirty="0">
                <a:solidFill>
                  <a:prstClr val="white">
                    <a:lumMod val="95000"/>
                  </a:prstClr>
                </a:solidFill>
                <a:latin typeface="Arial" panose="020B0604020202020204" pitchFamily="34" charset="0"/>
                <a:cs typeface="Arial" panose="020B0604020202020204" pitchFamily="34" charset="0"/>
              </a:rPr>
              <a:t>There</a:t>
            </a:r>
            <a:r>
              <a:rPr lang="en-US" sz="1200" b="0" baseline="0" dirty="0">
                <a:solidFill>
                  <a:prstClr val="white">
                    <a:lumMod val="95000"/>
                  </a:prstClr>
                </a:solidFill>
                <a:latin typeface="Arial" panose="020B0604020202020204" pitchFamily="34" charset="0"/>
                <a:cs typeface="Arial" panose="020B0604020202020204" pitchFamily="34" charset="0"/>
              </a:rPr>
              <a:t> are Four main topics that I will be presenting today.</a:t>
            </a:r>
            <a:endParaRPr lang="th-TH" dirty="0"/>
          </a:p>
        </p:txBody>
      </p:sp>
      <p:sp>
        <p:nvSpPr>
          <p:cNvPr id="4" name="Slide Number Placeholder 3"/>
          <p:cNvSpPr>
            <a:spLocks noGrp="1"/>
          </p:cNvSpPr>
          <p:nvPr>
            <p:ph type="sldNum" sz="quarter" idx="10"/>
          </p:nvPr>
        </p:nvSpPr>
        <p:spPr/>
        <p:txBody>
          <a:bodyPr/>
          <a:lstStyle/>
          <a:p>
            <a:fld id="{AB5A4311-4766-49D6-999F-2921BF181D74}" type="slidenum">
              <a:rPr lang="zh-CN" altLang="en-US" smtClean="0"/>
              <a:pPr/>
              <a:t>2</a:t>
            </a:fld>
            <a:endParaRPr lang="zh-CN" altLang="en-US"/>
          </a:p>
        </p:txBody>
      </p:sp>
    </p:spTree>
    <p:extLst>
      <p:ext uri="{BB962C8B-B14F-4D97-AF65-F5344CB8AC3E}">
        <p14:creationId xmlns:p14="http://schemas.microsoft.com/office/powerpoint/2010/main" val="3783117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base">
              <a:lnSpc>
                <a:spcPct val="200000"/>
              </a:lnSpc>
              <a:spcAft>
                <a:spcPct val="0"/>
              </a:spcAft>
              <a:buFont typeface="Arial" panose="020B0604020202020204" pitchFamily="34" charset="0"/>
              <a:buNone/>
              <a:defRPr/>
            </a:pPr>
            <a:r>
              <a:rPr lang="en-US" dirty="0"/>
              <a:t>Informal Science Learning</a:t>
            </a:r>
          </a:p>
          <a:p>
            <a:pPr marL="0" indent="0" fontAlgn="base">
              <a:lnSpc>
                <a:spcPct val="200000"/>
              </a:lnSpc>
              <a:spcAft>
                <a:spcPct val="0"/>
              </a:spcAft>
              <a:buFont typeface="Arial" panose="020B0604020202020204" pitchFamily="34" charset="0"/>
              <a:buNone/>
              <a:defRPr/>
            </a:pPr>
            <a:endParaRPr lang="en-US" dirty="0"/>
          </a:p>
          <a:p>
            <a:pPr marL="0" indent="0" fontAlgn="base">
              <a:lnSpc>
                <a:spcPct val="200000"/>
              </a:lnSpc>
              <a:spcAft>
                <a:spcPct val="0"/>
              </a:spcAft>
              <a:buFont typeface="Arial" panose="020B0604020202020204" pitchFamily="34" charset="0"/>
              <a:buNone/>
              <a:defRPr/>
            </a:pPr>
            <a:r>
              <a:rPr lang="en-US" dirty="0"/>
              <a:t>Is learning science in informal settings like visiting museums, meeting scientists, involving with outside school program, watching YouTube videos and playing games,</a:t>
            </a:r>
            <a:r>
              <a:rPr lang="en-US" baseline="0" dirty="0"/>
              <a:t> which </a:t>
            </a:r>
            <a:r>
              <a:rPr lang="en-US" dirty="0"/>
              <a:t>offer huge potential for young people to engage with and learn about science in a way that works for them.</a:t>
            </a:r>
          </a:p>
          <a:p>
            <a:pPr marL="0" indent="0" fontAlgn="base">
              <a:lnSpc>
                <a:spcPct val="200000"/>
              </a:lnSpc>
              <a:spcAft>
                <a:spcPct val="0"/>
              </a:spcAft>
              <a:buFont typeface="Arial" panose="020B0604020202020204" pitchFamily="34" charset="0"/>
              <a:buNone/>
              <a:defRPr/>
            </a:pPr>
            <a:endParaRPr lang="en-US" dirty="0"/>
          </a:p>
          <a:p>
            <a:pPr marL="0" indent="0" fontAlgn="base">
              <a:lnSpc>
                <a:spcPct val="200000"/>
              </a:lnSpc>
              <a:spcAft>
                <a:spcPct val="0"/>
              </a:spcAft>
              <a:buFont typeface="Arial" panose="020B0604020202020204" pitchFamily="34" charset="0"/>
              <a:buNone/>
              <a:defRPr/>
            </a:pPr>
            <a:endParaRPr lang="th-TH" dirty="0"/>
          </a:p>
        </p:txBody>
      </p:sp>
      <p:sp>
        <p:nvSpPr>
          <p:cNvPr id="4" name="Slide Number Placeholder 3"/>
          <p:cNvSpPr>
            <a:spLocks noGrp="1"/>
          </p:cNvSpPr>
          <p:nvPr>
            <p:ph type="sldNum" sz="quarter" idx="10"/>
          </p:nvPr>
        </p:nvSpPr>
        <p:spPr/>
        <p:txBody>
          <a:bodyPr/>
          <a:lstStyle/>
          <a:p>
            <a:fld id="{AB5A4311-4766-49D6-999F-2921BF181D74}" type="slidenum">
              <a:rPr lang="zh-CN" altLang="en-US" smtClean="0"/>
              <a:pPr/>
              <a:t>3</a:t>
            </a:fld>
            <a:endParaRPr lang="zh-CN" altLang="en-US"/>
          </a:p>
        </p:txBody>
      </p:sp>
    </p:spTree>
    <p:extLst>
      <p:ext uri="{BB962C8B-B14F-4D97-AF65-F5344CB8AC3E}">
        <p14:creationId xmlns:p14="http://schemas.microsoft.com/office/powerpoint/2010/main" val="3088863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base">
              <a:lnSpc>
                <a:spcPct val="200000"/>
              </a:lnSpc>
              <a:spcAft>
                <a:spcPct val="0"/>
              </a:spcAft>
              <a:buFont typeface="Arial" panose="020B0604020202020204" pitchFamily="34" charset="0"/>
              <a:buNone/>
              <a:defRPr/>
            </a:pPr>
            <a:r>
              <a:rPr lang="en-GB" dirty="0"/>
              <a:t>In </a:t>
            </a:r>
            <a:r>
              <a:rPr lang="en-GB" baseline="0" dirty="0"/>
              <a:t>Thailand, we have many informal learning settings to serve Thai people, particularly young people. For example, Aquariums, Education and Library centres, science and technology institutes, planetariums and science museum.</a:t>
            </a:r>
            <a:endParaRPr lang="th-TH" dirty="0"/>
          </a:p>
        </p:txBody>
      </p:sp>
      <p:sp>
        <p:nvSpPr>
          <p:cNvPr id="4" name="Slide Number Placeholder 3"/>
          <p:cNvSpPr>
            <a:spLocks noGrp="1"/>
          </p:cNvSpPr>
          <p:nvPr>
            <p:ph type="sldNum" sz="quarter" idx="10"/>
          </p:nvPr>
        </p:nvSpPr>
        <p:spPr/>
        <p:txBody>
          <a:bodyPr/>
          <a:lstStyle/>
          <a:p>
            <a:fld id="{AB5A4311-4766-49D6-999F-2921BF181D74}" type="slidenum">
              <a:rPr lang="zh-CN" altLang="en-US" smtClean="0"/>
              <a:pPr/>
              <a:t>4</a:t>
            </a:fld>
            <a:endParaRPr lang="zh-CN" altLang="en-US"/>
          </a:p>
        </p:txBody>
      </p:sp>
    </p:spTree>
    <p:extLst>
      <p:ext uri="{BB962C8B-B14F-4D97-AF65-F5344CB8AC3E}">
        <p14:creationId xmlns:p14="http://schemas.microsoft.com/office/powerpoint/2010/main" val="3851344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base">
              <a:lnSpc>
                <a:spcPct val="200000"/>
              </a:lnSpc>
              <a:spcAft>
                <a:spcPct val="0"/>
              </a:spcAft>
              <a:buFont typeface="Arial" panose="020B0604020202020204" pitchFamily="34" charset="0"/>
              <a:buNone/>
              <a:defRPr/>
            </a:pPr>
            <a:r>
              <a:rPr lang="en-GB" dirty="0"/>
              <a:t>F</a:t>
            </a:r>
            <a:r>
              <a:rPr lang="en-GB" baseline="0" dirty="0"/>
              <a:t>or nearly 20 years, </a:t>
            </a:r>
            <a:r>
              <a:rPr lang="en-GB" dirty="0"/>
              <a:t>the National</a:t>
            </a:r>
            <a:r>
              <a:rPr lang="en-GB" baseline="0" dirty="0"/>
              <a:t> Science Museum or NSM is an important informal learning setting that plays significant roles in promoting learning, understanding and creating awareness of science for Thai people.</a:t>
            </a:r>
          </a:p>
          <a:p>
            <a:pPr marL="0" indent="0" fontAlgn="base">
              <a:lnSpc>
                <a:spcPct val="200000"/>
              </a:lnSpc>
              <a:spcAft>
                <a:spcPct val="0"/>
              </a:spcAft>
              <a:buFont typeface="Arial" panose="020B0604020202020204" pitchFamily="34" charset="0"/>
              <a:buNone/>
              <a:defRPr/>
            </a:pPr>
            <a:endParaRPr lang="th-TH" baseline="0" dirty="0"/>
          </a:p>
          <a:p>
            <a:pPr marL="0" indent="0" fontAlgn="base">
              <a:lnSpc>
                <a:spcPct val="200000"/>
              </a:lnSpc>
              <a:spcAft>
                <a:spcPct val="0"/>
              </a:spcAft>
              <a:buFont typeface="Arial" panose="020B0604020202020204" pitchFamily="34" charset="0"/>
              <a:buNone/>
              <a:defRPr/>
            </a:pPr>
            <a:r>
              <a:rPr lang="en-GB" dirty="0"/>
              <a:t>NSM is under the supervision of the Thai Ministry of Science and Technology. Now, three museums and one education centre are opened for the</a:t>
            </a:r>
            <a:r>
              <a:rPr lang="en-GB" baseline="0" dirty="0"/>
              <a:t> </a:t>
            </a:r>
            <a:r>
              <a:rPr lang="en-GB" dirty="0"/>
              <a:t>public.</a:t>
            </a:r>
            <a:r>
              <a:rPr lang="en-GB" baseline="0" dirty="0"/>
              <a:t>  Where the </a:t>
            </a:r>
            <a:r>
              <a:rPr lang="en-GB" dirty="0"/>
              <a:t>science museum, natural history museum, and</a:t>
            </a:r>
            <a:r>
              <a:rPr lang="en-GB" baseline="0" dirty="0"/>
              <a:t> </a:t>
            </a:r>
            <a:r>
              <a:rPr lang="en-GB" dirty="0"/>
              <a:t>information technology museum</a:t>
            </a:r>
            <a:r>
              <a:rPr lang="en-GB" baseline="0" dirty="0"/>
              <a:t> are in 22 acres area at </a:t>
            </a:r>
            <a:r>
              <a:rPr lang="en-GB" baseline="0" dirty="0" err="1"/>
              <a:t>Pathum</a:t>
            </a:r>
            <a:r>
              <a:rPr lang="en-GB" baseline="0" dirty="0"/>
              <a:t> </a:t>
            </a:r>
            <a:r>
              <a:rPr lang="en-GB" baseline="0" dirty="0" err="1"/>
              <a:t>Thani</a:t>
            </a:r>
            <a:r>
              <a:rPr lang="en-GB" baseline="0" dirty="0"/>
              <a:t> province.  In the capital city of Bangkok, there is the science square. In the next few year, we will open two huge museums; the RAMA 9 Museum and the </a:t>
            </a:r>
            <a:r>
              <a:rPr lang="en-GB" baseline="0" dirty="0" err="1"/>
              <a:t>Futurium</a:t>
            </a:r>
            <a:r>
              <a:rPr lang="en-GB" baseline="0" dirty="0"/>
              <a:t>.</a:t>
            </a:r>
            <a:endParaRPr lang="th-TH" dirty="0"/>
          </a:p>
        </p:txBody>
      </p:sp>
      <p:sp>
        <p:nvSpPr>
          <p:cNvPr id="4" name="Slide Number Placeholder 3"/>
          <p:cNvSpPr>
            <a:spLocks noGrp="1"/>
          </p:cNvSpPr>
          <p:nvPr>
            <p:ph type="sldNum" sz="quarter" idx="10"/>
          </p:nvPr>
        </p:nvSpPr>
        <p:spPr/>
        <p:txBody>
          <a:bodyPr/>
          <a:lstStyle/>
          <a:p>
            <a:fld id="{AB5A4311-4766-49D6-999F-2921BF181D74}" type="slidenum">
              <a:rPr lang="zh-CN" altLang="en-US" smtClean="0"/>
              <a:pPr/>
              <a:t>5</a:t>
            </a:fld>
            <a:endParaRPr lang="zh-CN" altLang="en-US"/>
          </a:p>
        </p:txBody>
      </p:sp>
    </p:spTree>
    <p:extLst>
      <p:ext uri="{BB962C8B-B14F-4D97-AF65-F5344CB8AC3E}">
        <p14:creationId xmlns:p14="http://schemas.microsoft.com/office/powerpoint/2010/main" val="276511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base">
              <a:lnSpc>
                <a:spcPct val="200000"/>
              </a:lnSpc>
              <a:spcAft>
                <a:spcPct val="0"/>
              </a:spcAft>
              <a:buFont typeface="Arial" panose="020B0604020202020204" pitchFamily="34" charset="0"/>
              <a:buNone/>
              <a:defRPr/>
            </a:pPr>
            <a:r>
              <a:rPr lang="en-GB" dirty="0"/>
              <a:t>W</a:t>
            </a:r>
            <a:r>
              <a:rPr lang="en-GB" baseline="0" dirty="0"/>
              <a:t>ith NSM, visitors can engage and enjoy many education programmes that we have developed and provide for them.  For example, Science Exhibitions, Science Show, Science Lab, Science Camp and Planetarium.</a:t>
            </a:r>
            <a:endParaRPr lang="th-TH" dirty="0"/>
          </a:p>
        </p:txBody>
      </p:sp>
      <p:sp>
        <p:nvSpPr>
          <p:cNvPr id="4" name="Slide Number Placeholder 3"/>
          <p:cNvSpPr>
            <a:spLocks noGrp="1"/>
          </p:cNvSpPr>
          <p:nvPr>
            <p:ph type="sldNum" sz="quarter" idx="10"/>
          </p:nvPr>
        </p:nvSpPr>
        <p:spPr/>
        <p:txBody>
          <a:bodyPr/>
          <a:lstStyle/>
          <a:p>
            <a:fld id="{AB5A4311-4766-49D6-999F-2921BF181D74}" type="slidenum">
              <a:rPr lang="zh-CN" altLang="en-US" smtClean="0"/>
              <a:pPr/>
              <a:t>6</a:t>
            </a:fld>
            <a:endParaRPr lang="zh-CN" altLang="en-US"/>
          </a:p>
        </p:txBody>
      </p:sp>
    </p:spTree>
    <p:extLst>
      <p:ext uri="{BB962C8B-B14F-4D97-AF65-F5344CB8AC3E}">
        <p14:creationId xmlns:p14="http://schemas.microsoft.com/office/powerpoint/2010/main" val="2580921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base">
              <a:lnSpc>
                <a:spcPct val="200000"/>
              </a:lnSpc>
              <a:spcAft>
                <a:spcPct val="0"/>
              </a:spcAft>
              <a:buFont typeface="Arial" panose="020B0604020202020204" pitchFamily="34" charset="0"/>
              <a:buNone/>
              <a:defRPr/>
            </a:pPr>
            <a:r>
              <a:rPr lang="en-GB" dirty="0"/>
              <a:t>Additionally, we have</a:t>
            </a:r>
            <a:r>
              <a:rPr lang="en-GB" baseline="0" dirty="0"/>
              <a:t> more education programmes such as Enjoy Science Career and Research show to serve young people. These programmes inspired young participants' interest in Science Career for their future.</a:t>
            </a:r>
          </a:p>
          <a:p>
            <a:pPr marL="0" indent="0" fontAlgn="base">
              <a:lnSpc>
                <a:spcPct val="200000"/>
              </a:lnSpc>
              <a:spcAft>
                <a:spcPct val="0"/>
              </a:spcAft>
              <a:buFont typeface="Arial" panose="020B0604020202020204" pitchFamily="34" charset="0"/>
              <a:buNone/>
              <a:defRPr/>
            </a:pPr>
            <a:endParaRPr lang="en-GB" baseline="0" dirty="0"/>
          </a:p>
          <a:p>
            <a:pPr marL="0" indent="0" fontAlgn="base">
              <a:lnSpc>
                <a:spcPct val="200000"/>
              </a:lnSpc>
              <a:spcAft>
                <a:spcPct val="0"/>
              </a:spcAft>
              <a:buFont typeface="Arial" panose="020B0604020202020204" pitchFamily="34" charset="0"/>
              <a:buNone/>
              <a:defRPr/>
            </a:pPr>
            <a:r>
              <a:rPr lang="en-GB" baseline="0" dirty="0"/>
              <a:t>Last but not least, we also considered about the local young people who lack the opportunity to visit and experience NSM at </a:t>
            </a:r>
            <a:r>
              <a:rPr lang="en-GB" baseline="0" dirty="0" err="1"/>
              <a:t>Phathum</a:t>
            </a:r>
            <a:r>
              <a:rPr lang="en-GB" baseline="0" dirty="0"/>
              <a:t> </a:t>
            </a:r>
            <a:r>
              <a:rPr lang="en-GB" baseline="0" dirty="0" err="1"/>
              <a:t>Thani</a:t>
            </a:r>
            <a:r>
              <a:rPr lang="en-GB" baseline="0" dirty="0"/>
              <a:t>. We designed an outreach science programme called “Science Caravan” to travel to different remote areas of Thailand to promote science learning and experiences with hands-on science exhibitions, laboratory, show and games. This outreach program have served local young people for more than 10 years. </a:t>
            </a:r>
            <a:endParaRPr lang="th-TH" dirty="0"/>
          </a:p>
        </p:txBody>
      </p:sp>
      <p:sp>
        <p:nvSpPr>
          <p:cNvPr id="4" name="Slide Number Placeholder 3"/>
          <p:cNvSpPr>
            <a:spLocks noGrp="1"/>
          </p:cNvSpPr>
          <p:nvPr>
            <p:ph type="sldNum" sz="quarter" idx="10"/>
          </p:nvPr>
        </p:nvSpPr>
        <p:spPr/>
        <p:txBody>
          <a:bodyPr/>
          <a:lstStyle/>
          <a:p>
            <a:fld id="{AB5A4311-4766-49D6-999F-2921BF181D74}" type="slidenum">
              <a:rPr lang="zh-CN" altLang="en-US" smtClean="0"/>
              <a:pPr/>
              <a:t>7</a:t>
            </a:fld>
            <a:endParaRPr lang="zh-CN" altLang="en-US"/>
          </a:p>
        </p:txBody>
      </p:sp>
    </p:spTree>
    <p:extLst>
      <p:ext uri="{BB962C8B-B14F-4D97-AF65-F5344CB8AC3E}">
        <p14:creationId xmlns:p14="http://schemas.microsoft.com/office/powerpoint/2010/main" val="3219080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base">
              <a:lnSpc>
                <a:spcPct val="200000"/>
              </a:lnSpc>
              <a:spcAft>
                <a:spcPct val="0"/>
              </a:spcAft>
              <a:buFont typeface="Arial" panose="020B0604020202020204" pitchFamily="34" charset="0"/>
              <a:buNone/>
              <a:defRPr/>
            </a:pPr>
            <a:r>
              <a:rPr lang="en-US" baseline="0" dirty="0"/>
              <a:t>NSM provided education program to encourage participants develop their learning and </a:t>
            </a:r>
            <a:r>
              <a:rPr lang="en-US" baseline="0"/>
              <a:t>creativity </a:t>
            </a:r>
            <a:r>
              <a:rPr lang="en-GB" sz="1200" kern="1200">
                <a:solidFill>
                  <a:schemeClr val="tx1"/>
                </a:solidFill>
                <a:effectLst/>
                <a:latin typeface="+mn-lt"/>
                <a:ea typeface="+mn-ea"/>
                <a:cs typeface="+mn-cs"/>
              </a:rPr>
              <a:t>Activity </a:t>
            </a:r>
            <a:r>
              <a:rPr lang="en-GB" sz="1200" kern="1200" dirty="0">
                <a:solidFill>
                  <a:schemeClr val="tx1"/>
                </a:solidFill>
                <a:effectLst/>
                <a:latin typeface="+mn-lt"/>
                <a:ea typeface="+mn-ea"/>
                <a:cs typeface="+mn-cs"/>
              </a:rPr>
              <a:t>Development Frameworks;</a:t>
            </a:r>
            <a:r>
              <a:rPr lang="en-GB" sz="1200" kern="1200" baseline="0" dirty="0">
                <a:solidFill>
                  <a:schemeClr val="tx1"/>
                </a:solidFill>
                <a:effectLst/>
                <a:latin typeface="+mn-lt"/>
                <a:ea typeface="+mn-ea"/>
                <a:cs typeface="+mn-cs"/>
              </a:rPr>
              <a:t> Deconstruction, Discovery, Design/Making and Display. This program is called “Enjoy Maker Space”. It was sponsored by Chevron Thailand. There are four main venues of NSM Enjoy Maker Space that Thai people can have access to this program; </a:t>
            </a:r>
          </a:p>
          <a:p>
            <a:pPr marL="0" indent="0" fontAlgn="base">
              <a:lnSpc>
                <a:spcPct val="200000"/>
              </a:lnSpc>
              <a:spcAft>
                <a:spcPct val="0"/>
              </a:spcAft>
              <a:buFont typeface="Arial" panose="020B0604020202020204" pitchFamily="34" charset="0"/>
              <a:buNone/>
              <a:defRPr/>
            </a:pPr>
            <a:endParaRPr lang="en-GB" sz="1200" kern="1200" baseline="0" dirty="0">
              <a:solidFill>
                <a:schemeClr val="tx1"/>
              </a:solidFill>
              <a:effectLst/>
              <a:latin typeface="+mn-lt"/>
              <a:ea typeface="+mn-ea"/>
              <a:cs typeface="+mn-cs"/>
            </a:endParaRPr>
          </a:p>
          <a:p>
            <a:pPr marL="0" indent="0" fontAlgn="base">
              <a:lnSpc>
                <a:spcPct val="200000"/>
              </a:lnSpc>
              <a:spcAft>
                <a:spcPct val="0"/>
              </a:spcAft>
              <a:buFont typeface="Arial" panose="020B0604020202020204" pitchFamily="34" charset="0"/>
              <a:buNone/>
              <a:defRPr/>
            </a:pPr>
            <a:r>
              <a:rPr lang="en-US" dirty="0"/>
              <a:t>Firstly, Enjoy Maker</a:t>
            </a:r>
            <a:r>
              <a:rPr lang="en-US" baseline="0" dirty="0"/>
              <a:t> S</a:t>
            </a:r>
            <a:r>
              <a:rPr lang="en-US" dirty="0"/>
              <a:t>pace @Science Museum, for visitor of</a:t>
            </a:r>
            <a:r>
              <a:rPr lang="en-US" baseline="0" dirty="0"/>
              <a:t> the Science museum, </a:t>
            </a:r>
            <a:r>
              <a:rPr lang="en-US" dirty="0"/>
              <a:t>we have provided maker</a:t>
            </a:r>
            <a:r>
              <a:rPr lang="en-US" baseline="0" dirty="0"/>
              <a:t> space with various hands tools.</a:t>
            </a:r>
          </a:p>
          <a:p>
            <a:pPr marL="0" indent="0" fontAlgn="base">
              <a:lnSpc>
                <a:spcPct val="200000"/>
              </a:lnSpc>
              <a:spcAft>
                <a:spcPct val="0"/>
              </a:spcAft>
              <a:buFont typeface="Arial" panose="020B0604020202020204" pitchFamily="34" charset="0"/>
              <a:buNone/>
              <a:defRPr/>
            </a:pPr>
            <a:endParaRPr lang="en-US" baseline="0" dirty="0"/>
          </a:p>
          <a:p>
            <a:pPr marL="0" indent="0" fontAlgn="base">
              <a:lnSpc>
                <a:spcPct val="200000"/>
              </a:lnSpc>
              <a:spcAft>
                <a:spcPct val="0"/>
              </a:spcAft>
              <a:buFont typeface="Arial" panose="020B0604020202020204" pitchFamily="34" charset="0"/>
              <a:buNone/>
              <a:defRPr/>
            </a:pPr>
            <a:r>
              <a:rPr lang="en-US" dirty="0"/>
              <a:t>Secondly, Enjoy Maker</a:t>
            </a:r>
            <a:r>
              <a:rPr lang="en-US" baseline="0" dirty="0"/>
              <a:t> S</a:t>
            </a:r>
            <a:r>
              <a:rPr lang="en-US" dirty="0"/>
              <a:t>pace @Science Square, </a:t>
            </a:r>
            <a:r>
              <a:rPr lang="en-US" baseline="0" dirty="0"/>
              <a:t>for young people and families who live in capital city.</a:t>
            </a:r>
          </a:p>
          <a:p>
            <a:pPr marL="0" indent="0" fontAlgn="base">
              <a:lnSpc>
                <a:spcPct val="200000"/>
              </a:lnSpc>
              <a:spcAft>
                <a:spcPct val="0"/>
              </a:spcAft>
              <a:buFont typeface="Arial" panose="020B0604020202020204" pitchFamily="34" charset="0"/>
              <a:buNone/>
              <a:defRPr/>
            </a:pPr>
            <a:endParaRPr lang="en-US" baseline="0" dirty="0"/>
          </a:p>
          <a:p>
            <a:pPr marL="0" indent="0" fontAlgn="base">
              <a:lnSpc>
                <a:spcPct val="200000"/>
              </a:lnSpc>
              <a:spcAft>
                <a:spcPct val="0"/>
              </a:spcAft>
              <a:buFont typeface="Arial" panose="020B0604020202020204" pitchFamily="34" charset="0"/>
              <a:buNone/>
              <a:defRPr/>
            </a:pPr>
            <a:r>
              <a:rPr lang="en-US" baseline="0" dirty="0"/>
              <a:t>Thirdly, Enjoy Maker Space @National Science Fair. this program is a part of many science activities and exhibitions in the National Science Fair, which is arranged every year in August. Majority of the visitors are school students. They can enjoy maker activities with various hands tools in a huge space.</a:t>
            </a:r>
          </a:p>
          <a:p>
            <a:pPr marL="0" indent="0" fontAlgn="base">
              <a:lnSpc>
                <a:spcPct val="200000"/>
              </a:lnSpc>
              <a:spcAft>
                <a:spcPct val="0"/>
              </a:spcAft>
              <a:buFont typeface="Arial" panose="020B0604020202020204" pitchFamily="34" charset="0"/>
              <a:buNone/>
              <a:defRPr/>
            </a:pPr>
            <a:endParaRPr lang="en-US" baseline="0" dirty="0"/>
          </a:p>
          <a:p>
            <a:pPr marL="0" indent="0" fontAlgn="base">
              <a:lnSpc>
                <a:spcPct val="200000"/>
              </a:lnSpc>
              <a:spcAft>
                <a:spcPct val="0"/>
              </a:spcAft>
              <a:buFont typeface="Arial" panose="020B0604020202020204" pitchFamily="34" charset="0"/>
              <a:buNone/>
              <a:defRPr/>
            </a:pPr>
            <a:r>
              <a:rPr lang="en-US" baseline="0" dirty="0"/>
              <a:t>Finally, Enjoy Maker Space @Science Caravan, which allow local young people in remote areas to have opportunity to engage with Enjoy Maker Space.</a:t>
            </a:r>
          </a:p>
          <a:p>
            <a:pPr marL="0" indent="0" fontAlgn="base">
              <a:lnSpc>
                <a:spcPct val="200000"/>
              </a:lnSpc>
              <a:spcAft>
                <a:spcPct val="0"/>
              </a:spcAft>
              <a:buFont typeface="Arial" panose="020B0604020202020204" pitchFamily="34" charset="0"/>
              <a:buNone/>
              <a:defRPr/>
            </a:pPr>
            <a:endParaRPr lang="en-US" baseline="0" dirty="0"/>
          </a:p>
          <a:p>
            <a:pPr marL="0" indent="0" fontAlgn="base">
              <a:lnSpc>
                <a:spcPct val="200000"/>
              </a:lnSpc>
              <a:spcAft>
                <a:spcPct val="0"/>
              </a:spcAft>
              <a:buFont typeface="Arial" panose="020B0604020202020204" pitchFamily="34" charset="0"/>
              <a:buNone/>
              <a:defRPr/>
            </a:pPr>
            <a:r>
              <a:rPr lang="en-US" baseline="0" dirty="0"/>
              <a:t>Moreover, we also have more education programs that are not presented here. If you would like to know more. Please feel free to share with me after this presentation.</a:t>
            </a:r>
            <a:endParaRPr lang="th-TH" dirty="0"/>
          </a:p>
        </p:txBody>
      </p:sp>
      <p:sp>
        <p:nvSpPr>
          <p:cNvPr id="4" name="Slide Number Placeholder 3"/>
          <p:cNvSpPr>
            <a:spLocks noGrp="1"/>
          </p:cNvSpPr>
          <p:nvPr>
            <p:ph type="sldNum" sz="quarter" idx="10"/>
          </p:nvPr>
        </p:nvSpPr>
        <p:spPr/>
        <p:txBody>
          <a:bodyPr/>
          <a:lstStyle/>
          <a:p>
            <a:fld id="{AB5A4311-4766-49D6-999F-2921BF181D74}" type="slidenum">
              <a:rPr lang="zh-CN" altLang="en-US" smtClean="0"/>
              <a:pPr/>
              <a:t>8</a:t>
            </a:fld>
            <a:endParaRPr lang="zh-CN" altLang="en-US"/>
          </a:p>
        </p:txBody>
      </p:sp>
    </p:spTree>
    <p:extLst>
      <p:ext uri="{BB962C8B-B14F-4D97-AF65-F5344CB8AC3E}">
        <p14:creationId xmlns:p14="http://schemas.microsoft.com/office/powerpoint/2010/main" val="816050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A4311-4766-49D6-999F-2921BF181D74}" type="slidenum">
              <a:rPr lang="zh-CN" altLang="en-US" smtClean="0"/>
              <a:pPr/>
              <a:t>9</a:t>
            </a:fld>
            <a:endParaRPr lang="zh-CN" altLang="en-US"/>
          </a:p>
        </p:txBody>
      </p:sp>
    </p:spTree>
    <p:extLst>
      <p:ext uri="{BB962C8B-B14F-4D97-AF65-F5344CB8AC3E}">
        <p14:creationId xmlns:p14="http://schemas.microsoft.com/office/powerpoint/2010/main" val="3411426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50E55ADC-9086-44BD-AF55-998EF314F627}" type="datetimeFigureOut">
              <a:rPr lang="zh-CN" altLang="en-US" smtClean="0"/>
              <a:pPr/>
              <a:t>2017/12/17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C3FD362-844A-417A-8105-2707644DD9E3}" type="slidenum">
              <a:rPr lang="zh-CN" altLang="en-US" smtClean="0"/>
              <a:pPr/>
              <a:t>‹#›</a:t>
            </a:fld>
            <a:endParaRPr lang="zh-CN" altLang="en-US"/>
          </a:p>
        </p:txBody>
      </p:sp>
    </p:spTree>
    <p:extLst>
      <p:ext uri="{BB962C8B-B14F-4D97-AF65-F5344CB8AC3E}">
        <p14:creationId xmlns:p14="http://schemas.microsoft.com/office/powerpoint/2010/main" val="376329219"/>
      </p:ext>
    </p:extLst>
  </p:cSld>
  <p:clrMapOvr>
    <a:masterClrMapping/>
  </p:clrMapOvr>
  <mc:AlternateContent xmlns:mc="http://schemas.openxmlformats.org/markup-compatibility/2006" xmlns:p14="http://schemas.microsoft.com/office/powerpoint/2010/main">
    <mc:Choice Requires="p14">
      <p:transition spd="slow" p14:dur="4000" advTm="4000">
        <p14:gallery dir="r"/>
      </p:transition>
    </mc:Choice>
    <mc:Fallback xmlns="">
      <p:transition spd="slow" advTm="4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0E55ADC-9086-44BD-AF55-998EF314F627}" type="datetimeFigureOut">
              <a:rPr lang="zh-CN" altLang="en-US" smtClean="0"/>
              <a:pPr/>
              <a:t>2017/12/17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C3FD362-844A-417A-8105-2707644DD9E3}" type="slidenum">
              <a:rPr lang="zh-CN" altLang="en-US" smtClean="0"/>
              <a:pPr/>
              <a:t>‹#›</a:t>
            </a:fld>
            <a:endParaRPr lang="zh-CN" altLang="en-US"/>
          </a:p>
        </p:txBody>
      </p:sp>
    </p:spTree>
    <p:extLst>
      <p:ext uri="{BB962C8B-B14F-4D97-AF65-F5344CB8AC3E}">
        <p14:creationId xmlns:p14="http://schemas.microsoft.com/office/powerpoint/2010/main" val="551001430"/>
      </p:ext>
    </p:extLst>
  </p:cSld>
  <p:clrMapOvr>
    <a:masterClrMapping/>
  </p:clrMapOvr>
  <mc:AlternateContent xmlns:mc="http://schemas.openxmlformats.org/markup-compatibility/2006" xmlns:p14="http://schemas.microsoft.com/office/powerpoint/2010/main">
    <mc:Choice Requires="p14">
      <p:transition spd="slow" p14:dur="4000" advTm="4000">
        <p14:gallery dir="r"/>
      </p:transition>
    </mc:Choice>
    <mc:Fallback xmlns="">
      <p:transition spd="slow" advTm="4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0E55ADC-9086-44BD-AF55-998EF314F627}" type="datetimeFigureOut">
              <a:rPr lang="zh-CN" altLang="en-US" smtClean="0"/>
              <a:pPr/>
              <a:t>2017/12/17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C3FD362-844A-417A-8105-2707644DD9E3}" type="slidenum">
              <a:rPr lang="zh-CN" altLang="en-US" smtClean="0"/>
              <a:pPr/>
              <a:t>‹#›</a:t>
            </a:fld>
            <a:endParaRPr lang="zh-CN" altLang="en-US"/>
          </a:p>
        </p:txBody>
      </p:sp>
    </p:spTree>
    <p:extLst>
      <p:ext uri="{BB962C8B-B14F-4D97-AF65-F5344CB8AC3E}">
        <p14:creationId xmlns:p14="http://schemas.microsoft.com/office/powerpoint/2010/main" val="3274174071"/>
      </p:ext>
    </p:extLst>
  </p:cSld>
  <p:clrMapOvr>
    <a:masterClrMapping/>
  </p:clrMapOvr>
  <mc:AlternateContent xmlns:mc="http://schemas.openxmlformats.org/markup-compatibility/2006" xmlns:p14="http://schemas.microsoft.com/office/powerpoint/2010/main">
    <mc:Choice Requires="p14">
      <p:transition spd="slow" p14:dur="4000" advTm="4000">
        <p14:gallery dir="r"/>
      </p:transition>
    </mc:Choice>
    <mc:Fallback xmlns="">
      <p:transition spd="slow" advTm="4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0E55ADC-9086-44BD-AF55-998EF314F627}" type="datetimeFigureOut">
              <a:rPr lang="zh-CN" altLang="en-US" smtClean="0"/>
              <a:pPr/>
              <a:t>2017/12/17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C3FD362-844A-417A-8105-2707644DD9E3}" type="slidenum">
              <a:rPr lang="zh-CN" altLang="en-US" smtClean="0"/>
              <a:pPr/>
              <a:t>‹#›</a:t>
            </a:fld>
            <a:endParaRPr lang="zh-CN" altLang="en-US"/>
          </a:p>
        </p:txBody>
      </p:sp>
    </p:spTree>
    <p:extLst>
      <p:ext uri="{BB962C8B-B14F-4D97-AF65-F5344CB8AC3E}">
        <p14:creationId xmlns:p14="http://schemas.microsoft.com/office/powerpoint/2010/main" val="3790229834"/>
      </p:ext>
    </p:extLst>
  </p:cSld>
  <p:clrMapOvr>
    <a:masterClrMapping/>
  </p:clrMapOvr>
  <mc:AlternateContent xmlns:mc="http://schemas.openxmlformats.org/markup-compatibility/2006" xmlns:p14="http://schemas.microsoft.com/office/powerpoint/2010/main">
    <mc:Choice Requires="p14">
      <p:transition spd="slow" p14:dur="4000" advTm="4000">
        <p14:gallery dir="r"/>
      </p:transition>
    </mc:Choice>
    <mc:Fallback xmlns="">
      <p:transition spd="slow" advTm="4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50E55ADC-9086-44BD-AF55-998EF314F627}" type="datetimeFigureOut">
              <a:rPr lang="zh-CN" altLang="en-US" smtClean="0"/>
              <a:pPr/>
              <a:t>2017/12/17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C3FD362-844A-417A-8105-2707644DD9E3}" type="slidenum">
              <a:rPr lang="zh-CN" altLang="en-US" smtClean="0"/>
              <a:pPr/>
              <a:t>‹#›</a:t>
            </a:fld>
            <a:endParaRPr lang="zh-CN" altLang="en-US"/>
          </a:p>
        </p:txBody>
      </p:sp>
    </p:spTree>
    <p:extLst>
      <p:ext uri="{BB962C8B-B14F-4D97-AF65-F5344CB8AC3E}">
        <p14:creationId xmlns:p14="http://schemas.microsoft.com/office/powerpoint/2010/main" val="3793041188"/>
      </p:ext>
    </p:extLst>
  </p:cSld>
  <p:clrMapOvr>
    <a:masterClrMapping/>
  </p:clrMapOvr>
  <mc:AlternateContent xmlns:mc="http://schemas.openxmlformats.org/markup-compatibility/2006" xmlns:p14="http://schemas.microsoft.com/office/powerpoint/2010/main">
    <mc:Choice Requires="p14">
      <p:transition spd="slow" p14:dur="4000" advTm="4000">
        <p14:gallery dir="r"/>
      </p:transition>
    </mc:Choice>
    <mc:Fallback xmlns="">
      <p:transition spd="slow" advTm="4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0E55ADC-9086-44BD-AF55-998EF314F627}" type="datetimeFigureOut">
              <a:rPr lang="zh-CN" altLang="en-US" smtClean="0"/>
              <a:pPr/>
              <a:t>2017/12/17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C3FD362-844A-417A-8105-2707644DD9E3}" type="slidenum">
              <a:rPr lang="zh-CN" altLang="en-US" smtClean="0"/>
              <a:pPr/>
              <a:t>‹#›</a:t>
            </a:fld>
            <a:endParaRPr lang="zh-CN" altLang="en-US"/>
          </a:p>
        </p:txBody>
      </p:sp>
    </p:spTree>
    <p:extLst>
      <p:ext uri="{BB962C8B-B14F-4D97-AF65-F5344CB8AC3E}">
        <p14:creationId xmlns:p14="http://schemas.microsoft.com/office/powerpoint/2010/main" val="4230072902"/>
      </p:ext>
    </p:extLst>
  </p:cSld>
  <p:clrMapOvr>
    <a:masterClrMapping/>
  </p:clrMapOvr>
  <mc:AlternateContent xmlns:mc="http://schemas.openxmlformats.org/markup-compatibility/2006" xmlns:p14="http://schemas.microsoft.com/office/powerpoint/2010/main">
    <mc:Choice Requires="p14">
      <p:transition spd="slow" p14:dur="4000" advTm="4000">
        <p14:gallery dir="r"/>
      </p:transition>
    </mc:Choice>
    <mc:Fallback xmlns="">
      <p:transition spd="slow" advTm="4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0E55ADC-9086-44BD-AF55-998EF314F627}" type="datetimeFigureOut">
              <a:rPr lang="zh-CN" altLang="en-US" smtClean="0"/>
              <a:pPr/>
              <a:t>2017/12/17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C3FD362-844A-417A-8105-2707644DD9E3}" type="slidenum">
              <a:rPr lang="zh-CN" altLang="en-US" smtClean="0"/>
              <a:pPr/>
              <a:t>‹#›</a:t>
            </a:fld>
            <a:endParaRPr lang="zh-CN" altLang="en-US"/>
          </a:p>
        </p:txBody>
      </p:sp>
    </p:spTree>
    <p:extLst>
      <p:ext uri="{BB962C8B-B14F-4D97-AF65-F5344CB8AC3E}">
        <p14:creationId xmlns:p14="http://schemas.microsoft.com/office/powerpoint/2010/main" val="2802594314"/>
      </p:ext>
    </p:extLst>
  </p:cSld>
  <p:clrMapOvr>
    <a:masterClrMapping/>
  </p:clrMapOvr>
  <mc:AlternateContent xmlns:mc="http://schemas.openxmlformats.org/markup-compatibility/2006" xmlns:p14="http://schemas.microsoft.com/office/powerpoint/2010/main">
    <mc:Choice Requires="p14">
      <p:transition spd="slow" p14:dur="4000" advTm="4000">
        <p14:gallery dir="r"/>
      </p:transition>
    </mc:Choice>
    <mc:Fallback xmlns="">
      <p:transition spd="slow" advTm="4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0E55ADC-9086-44BD-AF55-998EF314F627}" type="datetimeFigureOut">
              <a:rPr lang="zh-CN" altLang="en-US" smtClean="0"/>
              <a:pPr/>
              <a:t>2017/12/17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C3FD362-844A-417A-8105-2707644DD9E3}" type="slidenum">
              <a:rPr lang="zh-CN" altLang="en-US" smtClean="0"/>
              <a:pPr/>
              <a:t>‹#›</a:t>
            </a:fld>
            <a:endParaRPr lang="zh-CN" altLang="en-US"/>
          </a:p>
        </p:txBody>
      </p:sp>
    </p:spTree>
    <p:extLst>
      <p:ext uri="{BB962C8B-B14F-4D97-AF65-F5344CB8AC3E}">
        <p14:creationId xmlns:p14="http://schemas.microsoft.com/office/powerpoint/2010/main" val="3017871558"/>
      </p:ext>
    </p:extLst>
  </p:cSld>
  <p:clrMapOvr>
    <a:masterClrMapping/>
  </p:clrMapOvr>
  <mc:AlternateContent xmlns:mc="http://schemas.openxmlformats.org/markup-compatibility/2006" xmlns:p14="http://schemas.microsoft.com/office/powerpoint/2010/main">
    <mc:Choice Requires="p14">
      <p:transition spd="slow" p14:dur="4000" advTm="4000">
        <p14:gallery dir="r"/>
      </p:transition>
    </mc:Choice>
    <mc:Fallback xmlns="">
      <p:transition spd="slow" advTm="4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0E55ADC-9086-44BD-AF55-998EF314F627}" type="datetimeFigureOut">
              <a:rPr lang="zh-CN" altLang="en-US" smtClean="0"/>
              <a:pPr/>
              <a:t>2017/12/17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C3FD362-844A-417A-8105-2707644DD9E3}" type="slidenum">
              <a:rPr lang="zh-CN" altLang="en-US" smtClean="0"/>
              <a:pPr/>
              <a:t>‹#›</a:t>
            </a:fld>
            <a:endParaRPr lang="zh-CN" altLang="en-US"/>
          </a:p>
        </p:txBody>
      </p:sp>
    </p:spTree>
    <p:extLst>
      <p:ext uri="{BB962C8B-B14F-4D97-AF65-F5344CB8AC3E}">
        <p14:creationId xmlns:p14="http://schemas.microsoft.com/office/powerpoint/2010/main" val="2871032527"/>
      </p:ext>
    </p:extLst>
  </p:cSld>
  <p:clrMapOvr>
    <a:masterClrMapping/>
  </p:clrMapOvr>
  <mc:AlternateContent xmlns:mc="http://schemas.openxmlformats.org/markup-compatibility/2006" xmlns:p14="http://schemas.microsoft.com/office/powerpoint/2010/main">
    <mc:Choice Requires="p14">
      <p:transition spd="slow" p14:dur="4000" advTm="4000">
        <p14:gallery dir="r"/>
      </p:transition>
    </mc:Choice>
    <mc:Fallback xmlns="">
      <p:transition spd="slow" advTm="4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50E55ADC-9086-44BD-AF55-998EF314F627}" type="datetimeFigureOut">
              <a:rPr lang="zh-CN" altLang="en-US" smtClean="0"/>
              <a:pPr/>
              <a:t>2017/12/17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C3FD362-844A-417A-8105-2707644DD9E3}" type="slidenum">
              <a:rPr lang="zh-CN" altLang="en-US" smtClean="0"/>
              <a:pPr/>
              <a:t>‹#›</a:t>
            </a:fld>
            <a:endParaRPr lang="zh-CN" altLang="en-US"/>
          </a:p>
        </p:txBody>
      </p:sp>
    </p:spTree>
    <p:extLst>
      <p:ext uri="{BB962C8B-B14F-4D97-AF65-F5344CB8AC3E}">
        <p14:creationId xmlns:p14="http://schemas.microsoft.com/office/powerpoint/2010/main" val="413683174"/>
      </p:ext>
    </p:extLst>
  </p:cSld>
  <p:clrMapOvr>
    <a:masterClrMapping/>
  </p:clrMapOvr>
  <mc:AlternateContent xmlns:mc="http://schemas.openxmlformats.org/markup-compatibility/2006" xmlns:p14="http://schemas.microsoft.com/office/powerpoint/2010/main">
    <mc:Choice Requires="p14">
      <p:transition spd="slow" p14:dur="4000" advTm="4000">
        <p14:gallery dir="r"/>
      </p:transition>
    </mc:Choice>
    <mc:Fallback xmlns="">
      <p:transition spd="slow" advTm="4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50E55ADC-9086-44BD-AF55-998EF314F627}" type="datetimeFigureOut">
              <a:rPr lang="zh-CN" altLang="en-US" smtClean="0"/>
              <a:pPr/>
              <a:t>2017/12/17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C3FD362-844A-417A-8105-2707644DD9E3}" type="slidenum">
              <a:rPr lang="zh-CN" altLang="en-US" smtClean="0"/>
              <a:pPr/>
              <a:t>‹#›</a:t>
            </a:fld>
            <a:endParaRPr lang="zh-CN" altLang="en-US"/>
          </a:p>
        </p:txBody>
      </p:sp>
    </p:spTree>
    <p:extLst>
      <p:ext uri="{BB962C8B-B14F-4D97-AF65-F5344CB8AC3E}">
        <p14:creationId xmlns:p14="http://schemas.microsoft.com/office/powerpoint/2010/main" val="1841618526"/>
      </p:ext>
    </p:extLst>
  </p:cSld>
  <p:clrMapOvr>
    <a:masterClrMapping/>
  </p:clrMapOvr>
  <mc:AlternateContent xmlns:mc="http://schemas.openxmlformats.org/markup-compatibility/2006" xmlns:p14="http://schemas.microsoft.com/office/powerpoint/2010/main">
    <mc:Choice Requires="p14">
      <p:transition spd="slow" p14:dur="4000" advTm="4000">
        <p14:gallery dir="r"/>
      </p:transition>
    </mc:Choice>
    <mc:Fallback xmlns="">
      <p:transition spd="slow" advTm="4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E55ADC-9086-44BD-AF55-998EF314F627}" type="datetimeFigureOut">
              <a:rPr lang="zh-CN" altLang="en-US" smtClean="0"/>
              <a:pPr/>
              <a:t>2017/12/17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3FD362-844A-417A-8105-2707644DD9E3}" type="slidenum">
              <a:rPr lang="zh-CN" altLang="en-US" smtClean="0"/>
              <a:pPr/>
              <a:t>‹#›</a:t>
            </a:fld>
            <a:endParaRPr lang="zh-CN" altLang="en-US"/>
          </a:p>
        </p:txBody>
      </p:sp>
    </p:spTree>
    <p:extLst>
      <p:ext uri="{BB962C8B-B14F-4D97-AF65-F5344CB8AC3E}">
        <p14:creationId xmlns:p14="http://schemas.microsoft.com/office/powerpoint/2010/main" val="3927250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4000" advTm="4000">
        <p14:gallery dir="r"/>
      </p:transition>
    </mc:Choice>
    <mc:Fallback xmlns="">
      <p:transition spd="slow" advTm="4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2.png"/><Relationship Id="rId7"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1930400" y="944543"/>
            <a:ext cx="9486900" cy="1754326"/>
          </a:xfrm>
          <a:prstGeom prst="rect">
            <a:avLst/>
          </a:prstGeom>
          <a:noFill/>
        </p:spPr>
        <p:txBody>
          <a:bodyPr wrap="square" rtlCol="0">
            <a:spAutoFit/>
          </a:bodyPr>
          <a:lstStyle/>
          <a:p>
            <a:pPr algn="r"/>
            <a:r>
              <a:rPr lang="en-US" sz="3600" b="1" dirty="0">
                <a:solidFill>
                  <a:srgbClr val="FFC000"/>
                </a:solidFill>
                <a:latin typeface="Times New Roman" panose="02020603050405020304" pitchFamily="18" charset="0"/>
                <a:cs typeface="Times New Roman" panose="02020603050405020304" pitchFamily="18" charset="0"/>
              </a:rPr>
              <a:t>Learning Science in </a:t>
            </a:r>
            <a:br>
              <a:rPr lang="en-US" sz="3600" b="1" dirty="0">
                <a:solidFill>
                  <a:srgbClr val="FFC000"/>
                </a:solidFill>
                <a:latin typeface="Times New Roman" panose="02020603050405020304" pitchFamily="18" charset="0"/>
                <a:cs typeface="Times New Roman" panose="02020603050405020304" pitchFamily="18" charset="0"/>
              </a:rPr>
            </a:br>
            <a:r>
              <a:rPr lang="en-US" sz="3600" b="1" dirty="0">
                <a:solidFill>
                  <a:srgbClr val="FFC000"/>
                </a:solidFill>
                <a:latin typeface="Times New Roman" panose="02020603050405020304" pitchFamily="18" charset="0"/>
                <a:cs typeface="Times New Roman" panose="02020603050405020304" pitchFamily="18" charset="0"/>
              </a:rPr>
              <a:t>Informal Environment with </a:t>
            </a:r>
            <a:br>
              <a:rPr lang="en-US" sz="3600" b="1" dirty="0">
                <a:solidFill>
                  <a:srgbClr val="FFC000"/>
                </a:solidFill>
                <a:latin typeface="Times New Roman" panose="02020603050405020304" pitchFamily="18" charset="0"/>
                <a:cs typeface="Times New Roman" panose="02020603050405020304" pitchFamily="18" charset="0"/>
              </a:rPr>
            </a:br>
            <a:r>
              <a:rPr lang="en-US" sz="3600" b="1" dirty="0">
                <a:solidFill>
                  <a:srgbClr val="FFC000"/>
                </a:solidFill>
                <a:latin typeface="Times New Roman" panose="02020603050405020304" pitchFamily="18" charset="0"/>
                <a:cs typeface="Times New Roman" panose="02020603050405020304" pitchFamily="18" charset="0"/>
              </a:rPr>
              <a:t>National Science Museum, Thailand (NSM) </a:t>
            </a:r>
          </a:p>
        </p:txBody>
      </p:sp>
      <p:sp>
        <p:nvSpPr>
          <p:cNvPr id="36" name="TextBox 35"/>
          <p:cNvSpPr txBox="1"/>
          <p:nvPr/>
        </p:nvSpPr>
        <p:spPr>
          <a:xfrm>
            <a:off x="6629276" y="4889300"/>
            <a:ext cx="4788024" cy="1323439"/>
          </a:xfrm>
          <a:prstGeom prst="rect">
            <a:avLst/>
          </a:prstGeom>
          <a:noFill/>
        </p:spPr>
        <p:txBody>
          <a:bodyPr wrap="square">
            <a:spAutoFit/>
          </a:bodyPr>
          <a:lstStyle/>
          <a:p>
            <a:pPr algn="r" latinLnBrk="1">
              <a:defRPr/>
            </a:pPr>
            <a:endParaRPr lang="en-US" sz="2000" dirty="0">
              <a:solidFill>
                <a:prstClr val="white">
                  <a:lumMod val="95000"/>
                </a:prstClr>
              </a:solidFill>
              <a:latin typeface="Times New Roman" panose="02020603050405020304" pitchFamily="18" charset="0"/>
              <a:cs typeface="Times New Roman" panose="02020603050405020304" pitchFamily="18" charset="0"/>
            </a:endParaRPr>
          </a:p>
          <a:p>
            <a:pPr algn="r" latinLnBrk="1">
              <a:defRPr/>
            </a:pPr>
            <a:r>
              <a:rPr lang="en-US" sz="2000" dirty="0">
                <a:solidFill>
                  <a:prstClr val="white">
                    <a:lumMod val="95000"/>
                  </a:prstClr>
                </a:solidFill>
                <a:latin typeface="Times New Roman" panose="02020603050405020304" pitchFamily="18" charset="0"/>
                <a:cs typeface="Times New Roman" panose="02020603050405020304" pitchFamily="18" charset="0"/>
              </a:rPr>
              <a:t>Sri-</a:t>
            </a:r>
            <a:r>
              <a:rPr lang="en-US" sz="2000" dirty="0" err="1">
                <a:solidFill>
                  <a:prstClr val="white">
                    <a:lumMod val="95000"/>
                  </a:prstClr>
                </a:solidFill>
                <a:latin typeface="Times New Roman" panose="02020603050405020304" pitchFamily="18" charset="0"/>
                <a:cs typeface="Times New Roman" panose="02020603050405020304" pitchFamily="18" charset="0"/>
              </a:rPr>
              <a:t>apa</a:t>
            </a:r>
            <a:r>
              <a:rPr lang="en-US" sz="2000" dirty="0">
                <a:solidFill>
                  <a:prstClr val="white">
                    <a:lumMod val="95000"/>
                  </a:prstClr>
                </a:solidFill>
                <a:latin typeface="Times New Roman" panose="02020603050405020304" pitchFamily="18" charset="0"/>
                <a:cs typeface="Times New Roman" panose="02020603050405020304" pitchFamily="18" charset="0"/>
              </a:rPr>
              <a:t> </a:t>
            </a:r>
            <a:r>
              <a:rPr lang="en-US" sz="2000" dirty="0" err="1">
                <a:solidFill>
                  <a:prstClr val="white">
                    <a:lumMod val="95000"/>
                  </a:prstClr>
                </a:solidFill>
                <a:latin typeface="Times New Roman" panose="02020603050405020304" pitchFamily="18" charset="0"/>
                <a:cs typeface="Times New Roman" panose="02020603050405020304" pitchFamily="18" charset="0"/>
              </a:rPr>
              <a:t>Rumrat</a:t>
            </a:r>
            <a:endParaRPr lang="en-US" sz="2000" dirty="0">
              <a:solidFill>
                <a:prstClr val="white">
                  <a:lumMod val="95000"/>
                </a:prstClr>
              </a:solidFill>
              <a:latin typeface="Times New Roman" panose="02020603050405020304" pitchFamily="18" charset="0"/>
              <a:cs typeface="Times New Roman" panose="02020603050405020304" pitchFamily="18" charset="0"/>
            </a:endParaRPr>
          </a:p>
          <a:p>
            <a:pPr algn="r" latinLnBrk="1">
              <a:defRPr/>
            </a:pPr>
            <a:r>
              <a:rPr lang="en-US" sz="2000" dirty="0">
                <a:solidFill>
                  <a:prstClr val="white">
                    <a:lumMod val="95000"/>
                  </a:prstClr>
                </a:solidFill>
                <a:latin typeface="Times New Roman" panose="02020603050405020304" pitchFamily="18" charset="0"/>
                <a:cs typeface="Times New Roman" panose="02020603050405020304" pitchFamily="18" charset="0"/>
              </a:rPr>
              <a:t>National Science Museum, Thailand</a:t>
            </a:r>
          </a:p>
          <a:p>
            <a:pPr algn="r" latinLnBrk="1">
              <a:defRPr/>
            </a:pPr>
            <a:r>
              <a:rPr lang="en-US" sz="2000" dirty="0">
                <a:solidFill>
                  <a:prstClr val="white">
                    <a:lumMod val="95000"/>
                  </a:prstClr>
                </a:solidFill>
                <a:latin typeface="Times New Roman" panose="02020603050405020304" pitchFamily="18" charset="0"/>
                <a:cs typeface="Times New Roman" panose="02020603050405020304" pitchFamily="18" charset="0"/>
              </a:rPr>
              <a:t>Sri-apa@nsm.or.th</a:t>
            </a:r>
          </a:p>
        </p:txBody>
      </p:sp>
      <p:grpSp>
        <p:nvGrpSpPr>
          <p:cNvPr id="3" name="Group 2"/>
          <p:cNvGrpSpPr/>
          <p:nvPr/>
        </p:nvGrpSpPr>
        <p:grpSpPr>
          <a:xfrm>
            <a:off x="10006486" y="4277286"/>
            <a:ext cx="1310933" cy="612014"/>
            <a:chOff x="5978867" y="1041216"/>
            <a:chExt cx="1310933" cy="612014"/>
          </a:xfrm>
        </p:grpSpPr>
        <p:sp>
          <p:nvSpPr>
            <p:cNvPr id="2" name="Rectangle 1"/>
            <p:cNvSpPr/>
            <p:nvPr/>
          </p:nvSpPr>
          <p:spPr>
            <a:xfrm>
              <a:off x="5978867" y="1041216"/>
              <a:ext cx="1310933" cy="6120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รูปภาพ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8961" y="1126626"/>
              <a:ext cx="1150744" cy="432048"/>
            </a:xfrm>
            <a:prstGeom prst="rect">
              <a:avLst/>
            </a:prstGeom>
          </p:spPr>
        </p:pic>
      </p:grpSp>
    </p:spTree>
    <p:extLst>
      <p:ext uri="{BB962C8B-B14F-4D97-AF65-F5344CB8AC3E}">
        <p14:creationId xmlns:p14="http://schemas.microsoft.com/office/powerpoint/2010/main" val="5768619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1066800" y="592844"/>
            <a:ext cx="10720519"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solidFill>
                  <a:srgbClr val="000000"/>
                </a:solidFill>
                <a:miter lim="800000"/>
                <a:headEnd/>
                <a:tailEnd/>
              </a14:hiddenLine>
            </a:ext>
          </a:extLst>
        </p:spPr>
        <p:txBody>
          <a:bodyPr wrap="square">
            <a:spAutoFit/>
          </a:bodyPr>
          <a:lstStyle>
            <a:lvl1pPr>
              <a:defRPr sz="2800">
                <a:solidFill>
                  <a:schemeClr val="tx1"/>
                </a:solidFill>
                <a:latin typeface="Arial" pitchFamily="34" charset="0"/>
                <a:cs typeface="Angsana New" pitchFamily="18" charset="-34"/>
              </a:defRPr>
            </a:lvl1pPr>
            <a:lvl2pPr marL="742950" indent="-285750">
              <a:defRPr sz="2800">
                <a:solidFill>
                  <a:schemeClr val="tx1"/>
                </a:solidFill>
                <a:latin typeface="Arial" pitchFamily="34" charset="0"/>
                <a:cs typeface="Angsana New" pitchFamily="18" charset="-34"/>
              </a:defRPr>
            </a:lvl2pPr>
            <a:lvl3pPr marL="1143000" indent="-228600">
              <a:defRPr sz="2800">
                <a:solidFill>
                  <a:schemeClr val="tx1"/>
                </a:solidFill>
                <a:latin typeface="Arial" pitchFamily="34" charset="0"/>
                <a:cs typeface="Angsana New" pitchFamily="18" charset="-34"/>
              </a:defRPr>
            </a:lvl3pPr>
            <a:lvl4pPr marL="1600200" indent="-228600">
              <a:defRPr sz="2800">
                <a:solidFill>
                  <a:schemeClr val="tx1"/>
                </a:solidFill>
                <a:latin typeface="Arial" pitchFamily="34" charset="0"/>
                <a:cs typeface="Angsana New" pitchFamily="18" charset="-34"/>
              </a:defRPr>
            </a:lvl4pPr>
            <a:lvl5pPr marL="2057400" indent="-22860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marL="0" marR="0" lvl="0" indent="0" defTabSz="914400" eaLnBrk="0" fontAlgn="base" latinLnBrk="0" hangingPunct="0">
              <a:lnSpc>
                <a:spcPct val="100000"/>
              </a:lnSpc>
              <a:spcBef>
                <a:spcPct val="50000"/>
              </a:spcBef>
              <a:spcAft>
                <a:spcPct val="0"/>
              </a:spcAft>
              <a:buClrTx/>
              <a:buSzTx/>
              <a:buFontTx/>
              <a:buNone/>
              <a:tabLst/>
              <a:defRPr/>
            </a:pPr>
            <a:r>
              <a:rPr kumimoji="0" lang="en-US" altLang="en-US" sz="3600" b="1" i="0" u="none" strike="noStrike" kern="0" cap="none" spc="0" normalizeH="0" baseline="0" noProof="0" dirty="0">
                <a:ln>
                  <a:noFill/>
                </a:ln>
                <a:solidFill>
                  <a:srgbClr val="FFC000"/>
                </a:solidFill>
                <a:effectLst/>
                <a:uLnTx/>
                <a:uFillTx/>
                <a:latin typeface="Times New Roman" panose="02020603050405020304" pitchFamily="18" charset="0"/>
                <a:cs typeface="Times New Roman" panose="02020603050405020304" pitchFamily="18" charset="0"/>
              </a:rPr>
              <a:t>OUTLINE</a:t>
            </a:r>
            <a:endParaRPr kumimoji="0" lang="th-TH" altLang="en-US" sz="3600" b="1" i="0" u="none" strike="noStrike" kern="0" cap="none" spc="0" normalizeH="0" baseline="0" noProof="0" dirty="0">
              <a:ln>
                <a:noFill/>
              </a:ln>
              <a:solidFill>
                <a:srgbClr val="FFC000"/>
              </a:solidFill>
              <a:effectLst/>
              <a:uLnTx/>
              <a:uFillTx/>
              <a:latin typeface="Times New Roman" panose="02020603050405020304" pitchFamily="18" charset="0"/>
            </a:endParaRPr>
          </a:p>
        </p:txBody>
      </p:sp>
      <p:sp>
        <p:nvSpPr>
          <p:cNvPr id="7" name="Rectangle 13"/>
          <p:cNvSpPr txBox="1">
            <a:spLocks noChangeArrowheads="1"/>
          </p:cNvSpPr>
          <p:nvPr/>
        </p:nvSpPr>
        <p:spPr bwMode="auto">
          <a:xfrm>
            <a:off x="1160381" y="1522415"/>
            <a:ext cx="6840537" cy="4608512"/>
          </a:xfrm>
          <a:prstGeom prst="rect">
            <a:avLst/>
          </a:prstGeom>
          <a:noFill/>
          <a:ln>
            <a:noFill/>
          </a:ln>
          <a:extLst/>
        </p:spPr>
        <p:txBody>
          <a:bodyPr/>
          <a:lstStyle>
            <a:lvl1pPr marL="342900" indent="-342900">
              <a:spcBef>
                <a:spcPct val="20000"/>
              </a:spcBef>
              <a:buChar char="•"/>
              <a:defRPr sz="3200">
                <a:solidFill>
                  <a:schemeClr val="tx1"/>
                </a:solidFill>
                <a:latin typeface="Century Gothic" panose="020B0502020202020204" pitchFamily="34" charset="0"/>
              </a:defRPr>
            </a:lvl1pPr>
            <a:lvl2pPr marL="742950" indent="-285750">
              <a:spcBef>
                <a:spcPct val="20000"/>
              </a:spcBef>
              <a:buChar char="–"/>
              <a:defRPr sz="2800">
                <a:solidFill>
                  <a:schemeClr val="tx1"/>
                </a:solidFill>
                <a:latin typeface="Century Gothic" panose="020B0502020202020204" pitchFamily="34" charset="0"/>
              </a:defRPr>
            </a:lvl2pPr>
            <a:lvl3pPr marL="1143000" indent="-228600">
              <a:spcBef>
                <a:spcPct val="20000"/>
              </a:spcBef>
              <a:buChar char="•"/>
              <a:defRPr sz="2400">
                <a:solidFill>
                  <a:schemeClr val="tx1"/>
                </a:solidFill>
                <a:latin typeface="Century Gothic" panose="020B0502020202020204" pitchFamily="34" charset="0"/>
              </a:defRPr>
            </a:lvl3pPr>
            <a:lvl4pPr marL="1600200" indent="-228600">
              <a:spcBef>
                <a:spcPct val="20000"/>
              </a:spcBef>
              <a:buChar char="–"/>
              <a:defRPr sz="2000">
                <a:solidFill>
                  <a:schemeClr val="tx1"/>
                </a:solidFill>
                <a:latin typeface="Century Gothic" panose="020B0502020202020204" pitchFamily="34" charset="0"/>
              </a:defRPr>
            </a:lvl4pPr>
            <a:lvl5pPr marL="2057400" indent="-228600">
              <a:spcBef>
                <a:spcPct val="20000"/>
              </a:spcBef>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Char char="»"/>
              <a:defRPr sz="2000">
                <a:solidFill>
                  <a:schemeClr val="tx1"/>
                </a:solidFill>
                <a:latin typeface="Century Gothic" panose="020B0502020202020204" pitchFamily="34" charset="0"/>
              </a:defRPr>
            </a:lvl9pPr>
          </a:lstStyle>
          <a:p>
            <a:pPr fontAlgn="base">
              <a:lnSpc>
                <a:spcPct val="150000"/>
              </a:lnSpc>
              <a:spcAft>
                <a:spcPct val="0"/>
              </a:spcAft>
              <a:buFont typeface="Wingdings" panose="05000000000000000000" pitchFamily="2" charset="2"/>
              <a:buChar char="§"/>
              <a:defRPr/>
            </a:pPr>
            <a:r>
              <a:rPr lang="en-US" altLang="en-US" sz="2800" dirty="0">
                <a:solidFill>
                  <a:prstClr val="white">
                    <a:lumMod val="95000"/>
                  </a:prstClr>
                </a:solidFill>
                <a:latin typeface="Times New Roman" panose="02020603050405020304" pitchFamily="18" charset="0"/>
                <a:cs typeface="Times New Roman" panose="02020603050405020304" pitchFamily="18" charset="0"/>
              </a:rPr>
              <a:t>Informal Science Learning</a:t>
            </a:r>
          </a:p>
          <a:p>
            <a:pPr fontAlgn="base">
              <a:lnSpc>
                <a:spcPct val="150000"/>
              </a:lnSpc>
              <a:spcAft>
                <a:spcPct val="0"/>
              </a:spcAft>
              <a:buFont typeface="Wingdings" panose="05000000000000000000" pitchFamily="2" charset="2"/>
              <a:buChar char="§"/>
              <a:defRPr/>
            </a:pPr>
            <a:r>
              <a:rPr lang="en-US" altLang="en-US" sz="2800" dirty="0">
                <a:solidFill>
                  <a:prstClr val="white">
                    <a:lumMod val="95000"/>
                  </a:prstClr>
                </a:solidFill>
                <a:latin typeface="Times New Roman" panose="02020603050405020304" pitchFamily="18" charset="0"/>
                <a:cs typeface="Times New Roman" panose="02020603050405020304" pitchFamily="18" charset="0"/>
              </a:rPr>
              <a:t>About NSM </a:t>
            </a:r>
          </a:p>
          <a:p>
            <a:pPr fontAlgn="base">
              <a:lnSpc>
                <a:spcPct val="150000"/>
              </a:lnSpc>
              <a:spcAft>
                <a:spcPct val="0"/>
              </a:spcAft>
              <a:buFont typeface="Wingdings" panose="05000000000000000000" pitchFamily="2" charset="2"/>
              <a:buChar char="§"/>
              <a:defRPr/>
            </a:pPr>
            <a:r>
              <a:rPr lang="en-US" altLang="en-US" sz="2800" dirty="0">
                <a:solidFill>
                  <a:prstClr val="white">
                    <a:lumMod val="95000"/>
                  </a:prstClr>
                </a:solidFill>
                <a:latin typeface="Times New Roman" panose="02020603050405020304" pitchFamily="18" charset="0"/>
                <a:cs typeface="Times New Roman" panose="02020603050405020304" pitchFamily="18" charset="0"/>
              </a:rPr>
              <a:t>NSM Education program</a:t>
            </a:r>
          </a:p>
          <a:p>
            <a:pPr fontAlgn="base">
              <a:lnSpc>
                <a:spcPct val="150000"/>
              </a:lnSpc>
              <a:spcAft>
                <a:spcPct val="0"/>
              </a:spcAft>
              <a:buFont typeface="Wingdings" panose="05000000000000000000" pitchFamily="2" charset="2"/>
              <a:buChar char="§"/>
              <a:defRPr/>
            </a:pPr>
            <a:r>
              <a:rPr lang="en-US" altLang="en-US" sz="2800" dirty="0">
                <a:solidFill>
                  <a:prstClr val="white">
                    <a:lumMod val="95000"/>
                  </a:prstClr>
                </a:solidFill>
                <a:latin typeface="Times New Roman" panose="02020603050405020304" pitchFamily="18" charset="0"/>
                <a:cs typeface="Times New Roman" panose="02020603050405020304" pitchFamily="18" charset="0"/>
              </a:rPr>
              <a:t>NSM Enjoy Maker Space</a:t>
            </a:r>
          </a:p>
          <a:p>
            <a:pPr fontAlgn="base">
              <a:lnSpc>
                <a:spcPct val="150000"/>
              </a:lnSpc>
              <a:spcAft>
                <a:spcPct val="0"/>
              </a:spcAft>
              <a:buFont typeface="Wingdings" panose="05000000000000000000" pitchFamily="2" charset="2"/>
              <a:buChar char="§"/>
              <a:defRPr/>
            </a:pPr>
            <a:endParaRPr lang="en-US" altLang="en-US" sz="2800" b="1" dirty="0">
              <a:solidFill>
                <a:prstClr val="white">
                  <a:lumMod val="95000"/>
                </a:prstClr>
              </a:solidFill>
              <a:latin typeface="Times New Roman" panose="02020603050405020304" pitchFamily="18" charset="0"/>
              <a:cs typeface="Times New Roman" panose="02020603050405020304" pitchFamily="18" charset="0"/>
            </a:endParaRPr>
          </a:p>
          <a:p>
            <a:pPr fontAlgn="base">
              <a:lnSpc>
                <a:spcPct val="150000"/>
              </a:lnSpc>
              <a:spcAft>
                <a:spcPct val="0"/>
              </a:spcAft>
              <a:defRPr/>
            </a:pPr>
            <a:endParaRPr lang="th-TH" altLang="en-US" sz="2800" b="1" dirty="0">
              <a:solidFill>
                <a:prstClr val="white">
                  <a:lumMod val="95000"/>
                </a:prstClr>
              </a:solidFill>
              <a:latin typeface="Times New Roman" panose="02020603050405020304" pitchFamily="18" charset="0"/>
            </a:endParaRPr>
          </a:p>
        </p:txBody>
      </p:sp>
      <p:grpSp>
        <p:nvGrpSpPr>
          <p:cNvPr id="8" name="Group 7"/>
          <p:cNvGrpSpPr/>
          <p:nvPr/>
        </p:nvGrpSpPr>
        <p:grpSpPr>
          <a:xfrm>
            <a:off x="10476386" y="5829493"/>
            <a:ext cx="1310933" cy="612014"/>
            <a:chOff x="5978867" y="1041216"/>
            <a:chExt cx="1310933" cy="612014"/>
          </a:xfrm>
        </p:grpSpPr>
        <p:sp>
          <p:nvSpPr>
            <p:cNvPr id="9" name="Rectangle 8"/>
            <p:cNvSpPr/>
            <p:nvPr/>
          </p:nvSpPr>
          <p:spPr>
            <a:xfrm>
              <a:off x="5978867" y="1041216"/>
              <a:ext cx="1310933" cy="6120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รูปภาพ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8961" y="1126626"/>
              <a:ext cx="1150744" cy="432048"/>
            </a:xfrm>
            <a:prstGeom prst="rect">
              <a:avLst/>
            </a:prstGeom>
          </p:spPr>
        </p:pic>
      </p:grpSp>
    </p:spTree>
    <p:extLst>
      <p:ext uri="{BB962C8B-B14F-4D97-AF65-F5344CB8AC3E}">
        <p14:creationId xmlns:p14="http://schemas.microsoft.com/office/powerpoint/2010/main" val="1817504331"/>
      </p:ext>
    </p:extLst>
  </p:cSld>
  <p:clrMapOvr>
    <a:masterClrMapping/>
  </p:clrMapOvr>
  <mc:AlternateContent xmlns:mc="http://schemas.openxmlformats.org/markup-compatibility/2006" xmlns:p14="http://schemas.microsoft.com/office/powerpoint/2010/main">
    <mc:Choice Requires="p14">
      <p:transition spd="slow" p14:dur="1600" advTm="4000">
        <p14:gallery dir="l"/>
      </p:transition>
    </mc:Choice>
    <mc:Fallback xmlns="">
      <p:transition spd="slow" advTm="4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1160381" y="605544"/>
            <a:ext cx="10720519"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solidFill>
                  <a:srgbClr val="000000"/>
                </a:solidFill>
                <a:miter lim="800000"/>
                <a:headEnd/>
                <a:tailEnd/>
              </a14:hiddenLine>
            </a:ext>
          </a:extLst>
        </p:spPr>
        <p:txBody>
          <a:bodyPr wrap="square">
            <a:spAutoFit/>
          </a:bodyPr>
          <a:lstStyle>
            <a:lvl1pPr>
              <a:defRPr sz="2800">
                <a:solidFill>
                  <a:schemeClr val="tx1"/>
                </a:solidFill>
                <a:latin typeface="Arial" pitchFamily="34" charset="0"/>
                <a:cs typeface="Angsana New" pitchFamily="18" charset="-34"/>
              </a:defRPr>
            </a:lvl1pPr>
            <a:lvl2pPr marL="742950" indent="-285750">
              <a:defRPr sz="2800">
                <a:solidFill>
                  <a:schemeClr val="tx1"/>
                </a:solidFill>
                <a:latin typeface="Arial" pitchFamily="34" charset="0"/>
                <a:cs typeface="Angsana New" pitchFamily="18" charset="-34"/>
              </a:defRPr>
            </a:lvl2pPr>
            <a:lvl3pPr marL="1143000" indent="-228600">
              <a:defRPr sz="2800">
                <a:solidFill>
                  <a:schemeClr val="tx1"/>
                </a:solidFill>
                <a:latin typeface="Arial" pitchFamily="34" charset="0"/>
                <a:cs typeface="Angsana New" pitchFamily="18" charset="-34"/>
              </a:defRPr>
            </a:lvl3pPr>
            <a:lvl4pPr marL="1600200" indent="-228600">
              <a:defRPr sz="2800">
                <a:solidFill>
                  <a:schemeClr val="tx1"/>
                </a:solidFill>
                <a:latin typeface="Arial" pitchFamily="34" charset="0"/>
                <a:cs typeface="Angsana New" pitchFamily="18" charset="-34"/>
              </a:defRPr>
            </a:lvl4pPr>
            <a:lvl5pPr marL="2057400" indent="-22860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marL="0" marR="0" lvl="0" indent="0" defTabSz="914400" eaLnBrk="0" fontAlgn="base" latinLnBrk="0" hangingPunct="0">
              <a:lnSpc>
                <a:spcPct val="100000"/>
              </a:lnSpc>
              <a:spcBef>
                <a:spcPct val="50000"/>
              </a:spcBef>
              <a:spcAft>
                <a:spcPct val="0"/>
              </a:spcAft>
              <a:buClrTx/>
              <a:buSzTx/>
              <a:buFontTx/>
              <a:buNone/>
              <a:tabLst/>
              <a:defRPr/>
            </a:pPr>
            <a:r>
              <a:rPr kumimoji="0" lang="en-US" altLang="en-US" sz="3600" b="1" i="0" u="none" strike="noStrike" kern="0" cap="none" spc="0" normalizeH="0" baseline="0" noProof="0" dirty="0">
                <a:ln>
                  <a:noFill/>
                </a:ln>
                <a:solidFill>
                  <a:srgbClr val="FFC000"/>
                </a:solidFill>
                <a:effectLst/>
                <a:uLnTx/>
                <a:uFillTx/>
                <a:latin typeface="Times New Roman" panose="02020603050405020304" pitchFamily="18" charset="0"/>
                <a:cs typeface="Times New Roman" panose="02020603050405020304" pitchFamily="18" charset="0"/>
              </a:rPr>
              <a:t>Informal Science Learning</a:t>
            </a:r>
            <a:endParaRPr kumimoji="0" lang="th-TH" altLang="en-US" sz="3600" b="1" i="0" u="none" strike="noStrike" kern="0" cap="none" spc="0" normalizeH="0" baseline="0" noProof="0" dirty="0">
              <a:ln>
                <a:noFill/>
              </a:ln>
              <a:solidFill>
                <a:srgbClr val="FFC000"/>
              </a:solidFill>
              <a:effectLst/>
              <a:uLnTx/>
              <a:uFillTx/>
              <a:latin typeface="Times New Roman" panose="02020603050405020304" pitchFamily="18" charset="0"/>
            </a:endParaRPr>
          </a:p>
        </p:txBody>
      </p:sp>
      <p:sp>
        <p:nvSpPr>
          <p:cNvPr id="7" name="Rectangle 13"/>
          <p:cNvSpPr txBox="1">
            <a:spLocks noChangeArrowheads="1"/>
          </p:cNvSpPr>
          <p:nvPr/>
        </p:nvSpPr>
        <p:spPr bwMode="auto">
          <a:xfrm>
            <a:off x="1249281" y="1522415"/>
            <a:ext cx="9875919" cy="3049585"/>
          </a:xfrm>
          <a:prstGeom prst="rect">
            <a:avLst/>
          </a:prstGeom>
          <a:noFill/>
          <a:ln>
            <a:noFill/>
          </a:ln>
          <a:extLst/>
        </p:spPr>
        <p:txBody>
          <a:bodyPr/>
          <a:lstStyle>
            <a:lvl1pPr marL="342900" indent="-342900">
              <a:spcBef>
                <a:spcPct val="20000"/>
              </a:spcBef>
              <a:buChar char="•"/>
              <a:defRPr sz="3200">
                <a:solidFill>
                  <a:schemeClr val="tx1"/>
                </a:solidFill>
                <a:latin typeface="Century Gothic" panose="020B0502020202020204" pitchFamily="34" charset="0"/>
              </a:defRPr>
            </a:lvl1pPr>
            <a:lvl2pPr marL="742950" indent="-285750">
              <a:spcBef>
                <a:spcPct val="20000"/>
              </a:spcBef>
              <a:buChar char="–"/>
              <a:defRPr sz="2800">
                <a:solidFill>
                  <a:schemeClr val="tx1"/>
                </a:solidFill>
                <a:latin typeface="Century Gothic" panose="020B0502020202020204" pitchFamily="34" charset="0"/>
              </a:defRPr>
            </a:lvl2pPr>
            <a:lvl3pPr marL="1143000" indent="-228600">
              <a:spcBef>
                <a:spcPct val="20000"/>
              </a:spcBef>
              <a:buChar char="•"/>
              <a:defRPr sz="2400">
                <a:solidFill>
                  <a:schemeClr val="tx1"/>
                </a:solidFill>
                <a:latin typeface="Century Gothic" panose="020B0502020202020204" pitchFamily="34" charset="0"/>
              </a:defRPr>
            </a:lvl3pPr>
            <a:lvl4pPr marL="1600200" indent="-228600">
              <a:spcBef>
                <a:spcPct val="20000"/>
              </a:spcBef>
              <a:buChar char="–"/>
              <a:defRPr sz="2000">
                <a:solidFill>
                  <a:schemeClr val="tx1"/>
                </a:solidFill>
                <a:latin typeface="Century Gothic" panose="020B0502020202020204" pitchFamily="34" charset="0"/>
              </a:defRPr>
            </a:lvl4pPr>
            <a:lvl5pPr marL="2057400" indent="-228600">
              <a:spcBef>
                <a:spcPct val="20000"/>
              </a:spcBef>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Char char="»"/>
              <a:defRPr sz="2000">
                <a:solidFill>
                  <a:schemeClr val="tx1"/>
                </a:solidFill>
                <a:latin typeface="Century Gothic" panose="020B0502020202020204" pitchFamily="34" charset="0"/>
              </a:defRPr>
            </a:lvl9pPr>
          </a:lstStyle>
          <a:p>
            <a:pPr marL="0" indent="0" algn="thaiDist" fontAlgn="base">
              <a:spcAft>
                <a:spcPct val="0"/>
              </a:spcAft>
              <a:buNone/>
              <a:defRPr/>
            </a:pPr>
            <a:r>
              <a:rPr lang="en-GB" altLang="en-US" sz="2600" dirty="0">
                <a:solidFill>
                  <a:prstClr val="white">
                    <a:lumMod val="95000"/>
                  </a:prstClr>
                </a:solidFill>
                <a:latin typeface="Times New Roman" panose="02020603050405020304" pitchFamily="18" charset="0"/>
                <a:cs typeface="Times New Roman" panose="02020603050405020304" pitchFamily="18" charset="0"/>
              </a:rPr>
              <a:t>Learning science in informal settings like visiting museums, meeting scientists, involving with outside school program, watching YouTube videos and playing games – offer huge potential for young people to engage with and learn about science in a way that works for them.</a:t>
            </a:r>
          </a:p>
          <a:p>
            <a:pPr marL="0" indent="0" fontAlgn="base">
              <a:spcAft>
                <a:spcPct val="0"/>
              </a:spcAft>
              <a:buNone/>
              <a:defRPr/>
            </a:pPr>
            <a:endParaRPr lang="en-GB" altLang="en-US" sz="2800" b="1" dirty="0">
              <a:solidFill>
                <a:prstClr val="white">
                  <a:lumMod val="95000"/>
                </a:prstClr>
              </a:solidFill>
              <a:latin typeface="Times New Roman" panose="02020603050405020304" pitchFamily="18" charset="0"/>
            </a:endParaRPr>
          </a:p>
          <a:p>
            <a:pPr marL="0" indent="0" fontAlgn="base">
              <a:spcAft>
                <a:spcPct val="0"/>
              </a:spcAft>
              <a:buNone/>
              <a:defRPr/>
            </a:pPr>
            <a:r>
              <a:rPr lang="en-GB" altLang="en-US" sz="2000" i="1" dirty="0">
                <a:solidFill>
                  <a:prstClr val="white">
                    <a:lumMod val="95000"/>
                  </a:prstClr>
                </a:solidFill>
                <a:latin typeface="Times New Roman" panose="02020603050405020304" pitchFamily="18" charset="0"/>
                <a:cs typeface="Times New Roman" panose="02020603050405020304" pitchFamily="18" charset="0"/>
              </a:rPr>
              <a:t>(</a:t>
            </a:r>
            <a:r>
              <a:rPr lang="en-GB" altLang="en-US" sz="2000" i="1" dirty="0" err="1">
                <a:solidFill>
                  <a:prstClr val="white">
                    <a:lumMod val="95000"/>
                  </a:prstClr>
                </a:solidFill>
                <a:latin typeface="Times New Roman" panose="02020603050405020304" pitchFamily="18" charset="0"/>
                <a:cs typeface="Times New Roman" panose="02020603050405020304" pitchFamily="18" charset="0"/>
              </a:rPr>
              <a:t>Wellcome</a:t>
            </a:r>
            <a:r>
              <a:rPr lang="en-GB" altLang="en-US" sz="2000" i="1" dirty="0">
                <a:solidFill>
                  <a:prstClr val="white">
                    <a:lumMod val="95000"/>
                  </a:prstClr>
                </a:solidFill>
                <a:latin typeface="Times New Roman" panose="02020603050405020304" pitchFamily="18" charset="0"/>
                <a:cs typeface="Times New Roman" panose="02020603050405020304" pitchFamily="18" charset="0"/>
              </a:rPr>
              <a:t> Trust, 2012 and Ben et al, 2009)</a:t>
            </a:r>
            <a:endParaRPr lang="en-US" altLang="en-US" sz="2000" i="1" dirty="0">
              <a:solidFill>
                <a:prstClr val="white">
                  <a:lumMod val="95000"/>
                </a:prstClr>
              </a:solidFill>
              <a:latin typeface="Times New Roman" panose="02020603050405020304" pitchFamily="18" charset="0"/>
              <a:cs typeface="Times New Roman" panose="02020603050405020304" pitchFamily="18" charset="0"/>
            </a:endParaRPr>
          </a:p>
        </p:txBody>
      </p:sp>
      <p:grpSp>
        <p:nvGrpSpPr>
          <p:cNvPr id="8" name="Group 7"/>
          <p:cNvGrpSpPr/>
          <p:nvPr/>
        </p:nvGrpSpPr>
        <p:grpSpPr>
          <a:xfrm>
            <a:off x="10476386" y="5829493"/>
            <a:ext cx="1310933" cy="612014"/>
            <a:chOff x="5978867" y="1041216"/>
            <a:chExt cx="1310933" cy="612014"/>
          </a:xfrm>
        </p:grpSpPr>
        <p:sp>
          <p:nvSpPr>
            <p:cNvPr id="9" name="Rectangle 8"/>
            <p:cNvSpPr/>
            <p:nvPr/>
          </p:nvSpPr>
          <p:spPr>
            <a:xfrm>
              <a:off x="5978867" y="1041216"/>
              <a:ext cx="1310933" cy="6120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รูปภาพ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8961" y="1126626"/>
              <a:ext cx="1150744" cy="432048"/>
            </a:xfrm>
            <a:prstGeom prst="rect">
              <a:avLst/>
            </a:prstGeom>
          </p:spPr>
        </p:pic>
      </p:grpSp>
    </p:spTree>
    <p:extLst>
      <p:ext uri="{BB962C8B-B14F-4D97-AF65-F5344CB8AC3E}">
        <p14:creationId xmlns:p14="http://schemas.microsoft.com/office/powerpoint/2010/main" val="13268124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1160381" y="605544"/>
            <a:ext cx="10720519"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solidFill>
                  <a:srgbClr val="000000"/>
                </a:solidFill>
                <a:miter lim="800000"/>
                <a:headEnd/>
                <a:tailEnd/>
              </a14:hiddenLine>
            </a:ext>
          </a:extLst>
        </p:spPr>
        <p:txBody>
          <a:bodyPr wrap="square">
            <a:spAutoFit/>
          </a:bodyPr>
          <a:lstStyle>
            <a:lvl1pPr>
              <a:defRPr sz="2800">
                <a:solidFill>
                  <a:schemeClr val="tx1"/>
                </a:solidFill>
                <a:latin typeface="Arial" pitchFamily="34" charset="0"/>
                <a:cs typeface="Angsana New" pitchFamily="18" charset="-34"/>
              </a:defRPr>
            </a:lvl1pPr>
            <a:lvl2pPr marL="742950" indent="-285750">
              <a:defRPr sz="2800">
                <a:solidFill>
                  <a:schemeClr val="tx1"/>
                </a:solidFill>
                <a:latin typeface="Arial" pitchFamily="34" charset="0"/>
                <a:cs typeface="Angsana New" pitchFamily="18" charset="-34"/>
              </a:defRPr>
            </a:lvl2pPr>
            <a:lvl3pPr marL="1143000" indent="-228600">
              <a:defRPr sz="2800">
                <a:solidFill>
                  <a:schemeClr val="tx1"/>
                </a:solidFill>
                <a:latin typeface="Arial" pitchFamily="34" charset="0"/>
                <a:cs typeface="Angsana New" pitchFamily="18" charset="-34"/>
              </a:defRPr>
            </a:lvl3pPr>
            <a:lvl4pPr marL="1600200" indent="-228600">
              <a:defRPr sz="2800">
                <a:solidFill>
                  <a:schemeClr val="tx1"/>
                </a:solidFill>
                <a:latin typeface="Arial" pitchFamily="34" charset="0"/>
                <a:cs typeface="Angsana New" pitchFamily="18" charset="-34"/>
              </a:defRPr>
            </a:lvl4pPr>
            <a:lvl5pPr marL="2057400" indent="-22860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marL="0" marR="0" lvl="0" indent="0" defTabSz="914400" eaLnBrk="0" fontAlgn="base" latinLnBrk="0" hangingPunct="0">
              <a:lnSpc>
                <a:spcPct val="100000"/>
              </a:lnSpc>
              <a:spcBef>
                <a:spcPct val="50000"/>
              </a:spcBef>
              <a:spcAft>
                <a:spcPct val="0"/>
              </a:spcAft>
              <a:buClrTx/>
              <a:buSzTx/>
              <a:buFontTx/>
              <a:buNone/>
              <a:tabLst/>
              <a:defRPr/>
            </a:pPr>
            <a:r>
              <a:rPr kumimoji="0" lang="en-US" altLang="en-US" sz="3600" b="1" i="0" u="none" strike="noStrike" kern="0" cap="none" spc="0" normalizeH="0" baseline="0" noProof="0" dirty="0">
                <a:ln>
                  <a:noFill/>
                </a:ln>
                <a:solidFill>
                  <a:srgbClr val="FFC000"/>
                </a:solidFill>
                <a:effectLst/>
                <a:uLnTx/>
                <a:uFillTx/>
                <a:latin typeface="Times New Roman" panose="02020603050405020304" pitchFamily="18" charset="0"/>
                <a:cs typeface="Times New Roman" panose="02020603050405020304" pitchFamily="18" charset="0"/>
              </a:rPr>
              <a:t>Informal Science Learning Venues in Thailand</a:t>
            </a:r>
            <a:endParaRPr kumimoji="0" lang="th-TH" altLang="en-US" sz="3600" b="1" i="0" u="none" strike="noStrike" kern="0" cap="none" spc="0" normalizeH="0" baseline="0" noProof="0" dirty="0">
              <a:ln>
                <a:noFill/>
              </a:ln>
              <a:solidFill>
                <a:srgbClr val="FFC000"/>
              </a:solidFill>
              <a:effectLst/>
              <a:uLnTx/>
              <a:uFillTx/>
              <a:latin typeface="Times New Roman" panose="02020603050405020304" pitchFamily="18" charset="0"/>
            </a:endParaRPr>
          </a:p>
        </p:txBody>
      </p:sp>
      <p:grpSp>
        <p:nvGrpSpPr>
          <p:cNvPr id="8" name="Group 7"/>
          <p:cNvGrpSpPr/>
          <p:nvPr/>
        </p:nvGrpSpPr>
        <p:grpSpPr>
          <a:xfrm>
            <a:off x="10476386" y="5829493"/>
            <a:ext cx="1310933" cy="612014"/>
            <a:chOff x="5978867" y="1041216"/>
            <a:chExt cx="1310933" cy="612014"/>
          </a:xfrm>
        </p:grpSpPr>
        <p:sp>
          <p:nvSpPr>
            <p:cNvPr id="9" name="Rectangle 8"/>
            <p:cNvSpPr/>
            <p:nvPr/>
          </p:nvSpPr>
          <p:spPr>
            <a:xfrm>
              <a:off x="5978867" y="1041216"/>
              <a:ext cx="1310933" cy="6120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รูปภาพ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8961" y="1126626"/>
              <a:ext cx="1150744" cy="432048"/>
            </a:xfrm>
            <a:prstGeom prst="rect">
              <a:avLst/>
            </a:prstGeom>
          </p:spPr>
        </p:pic>
      </p:gr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167" y="1505636"/>
            <a:ext cx="4033025" cy="2016513"/>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7866" y="3637582"/>
            <a:ext cx="4033025" cy="2457625"/>
          </a:xfrm>
          <a:prstGeom prst="rect">
            <a:avLst/>
          </a:prstGeom>
        </p:spPr>
      </p:pic>
      <p:pic>
        <p:nvPicPr>
          <p:cNvPr id="12" name="Picture 11"/>
          <p:cNvPicPr>
            <a:picLocks noChangeAspect="1"/>
          </p:cNvPicPr>
          <p:nvPr/>
        </p:nvPicPr>
        <p:blipFill rotWithShape="1">
          <a:blip r:embed="rId6">
            <a:extLst>
              <a:ext uri="{28A0092B-C50C-407E-A947-70E740481C1C}">
                <a14:useLocalDpi xmlns:a14="http://schemas.microsoft.com/office/drawing/2010/main" val="0"/>
              </a:ext>
            </a:extLst>
          </a:blip>
          <a:srcRect t="9980" b="1293"/>
          <a:stretch/>
        </p:blipFill>
        <p:spPr>
          <a:xfrm>
            <a:off x="4606678" y="1505636"/>
            <a:ext cx="3603872" cy="2014509"/>
          </a:xfrm>
          <a:prstGeom prst="rect">
            <a:avLst/>
          </a:prstGeom>
        </p:spPr>
      </p:pic>
      <p:pic>
        <p:nvPicPr>
          <p:cNvPr id="13" name="Picture 12"/>
          <p:cNvPicPr>
            <a:picLocks noChangeAspect="1"/>
          </p:cNvPicPr>
          <p:nvPr/>
        </p:nvPicPr>
        <p:blipFill rotWithShape="1">
          <a:blip r:embed="rId7" cstate="print">
            <a:extLst>
              <a:ext uri="{28A0092B-C50C-407E-A947-70E740481C1C}">
                <a14:useLocalDpi xmlns:a14="http://schemas.microsoft.com/office/drawing/2010/main" val="0"/>
              </a:ext>
            </a:extLst>
          </a:blip>
          <a:srcRect b="9572"/>
          <a:stretch/>
        </p:blipFill>
        <p:spPr>
          <a:xfrm>
            <a:off x="4621833" y="3635950"/>
            <a:ext cx="3603872" cy="2444177"/>
          </a:xfrm>
          <a:prstGeom prst="rect">
            <a:avLst/>
          </a:prstGeom>
        </p:spPr>
      </p:pic>
      <p:pic>
        <p:nvPicPr>
          <p:cNvPr id="15" name="Picture 14"/>
          <p:cNvPicPr>
            <a:picLocks noChangeAspect="1"/>
          </p:cNvPicPr>
          <p:nvPr/>
        </p:nvPicPr>
        <p:blipFill rotWithShape="1">
          <a:blip r:embed="rId8" cstate="print">
            <a:extLst>
              <a:ext uri="{28A0092B-C50C-407E-A947-70E740481C1C}">
                <a14:useLocalDpi xmlns:a14="http://schemas.microsoft.com/office/drawing/2010/main" val="0"/>
              </a:ext>
            </a:extLst>
          </a:blip>
          <a:srcRect l="23329" r="14754"/>
          <a:stretch/>
        </p:blipFill>
        <p:spPr>
          <a:xfrm>
            <a:off x="8343900" y="1505636"/>
            <a:ext cx="3456502" cy="3723503"/>
          </a:xfrm>
          <a:prstGeom prst="rect">
            <a:avLst/>
          </a:prstGeom>
        </p:spPr>
      </p:pic>
    </p:spTree>
    <p:extLst>
      <p:ext uri="{BB962C8B-B14F-4D97-AF65-F5344CB8AC3E}">
        <p14:creationId xmlns:p14="http://schemas.microsoft.com/office/powerpoint/2010/main" val="13068742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1160381" y="605544"/>
            <a:ext cx="10720519"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solidFill>
                  <a:srgbClr val="000000"/>
                </a:solidFill>
                <a:miter lim="800000"/>
                <a:headEnd/>
                <a:tailEnd/>
              </a14:hiddenLine>
            </a:ext>
          </a:extLst>
        </p:spPr>
        <p:txBody>
          <a:bodyPr wrap="square">
            <a:spAutoFit/>
          </a:bodyPr>
          <a:lstStyle>
            <a:lvl1pPr>
              <a:defRPr sz="2800">
                <a:solidFill>
                  <a:schemeClr val="tx1"/>
                </a:solidFill>
                <a:latin typeface="Arial" pitchFamily="34" charset="0"/>
                <a:cs typeface="Angsana New" pitchFamily="18" charset="-34"/>
              </a:defRPr>
            </a:lvl1pPr>
            <a:lvl2pPr marL="742950" indent="-285750">
              <a:defRPr sz="2800">
                <a:solidFill>
                  <a:schemeClr val="tx1"/>
                </a:solidFill>
                <a:latin typeface="Arial" pitchFamily="34" charset="0"/>
                <a:cs typeface="Angsana New" pitchFamily="18" charset="-34"/>
              </a:defRPr>
            </a:lvl2pPr>
            <a:lvl3pPr marL="1143000" indent="-228600">
              <a:defRPr sz="2800">
                <a:solidFill>
                  <a:schemeClr val="tx1"/>
                </a:solidFill>
                <a:latin typeface="Arial" pitchFamily="34" charset="0"/>
                <a:cs typeface="Angsana New" pitchFamily="18" charset="-34"/>
              </a:defRPr>
            </a:lvl3pPr>
            <a:lvl4pPr marL="1600200" indent="-228600">
              <a:defRPr sz="2800">
                <a:solidFill>
                  <a:schemeClr val="tx1"/>
                </a:solidFill>
                <a:latin typeface="Arial" pitchFamily="34" charset="0"/>
                <a:cs typeface="Angsana New" pitchFamily="18" charset="-34"/>
              </a:defRPr>
            </a:lvl4pPr>
            <a:lvl5pPr marL="2057400" indent="-22860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marL="0" marR="0" lvl="0" indent="0" defTabSz="914400" eaLnBrk="0" fontAlgn="base" latinLnBrk="0" hangingPunct="0">
              <a:lnSpc>
                <a:spcPct val="100000"/>
              </a:lnSpc>
              <a:spcBef>
                <a:spcPct val="50000"/>
              </a:spcBef>
              <a:spcAft>
                <a:spcPct val="0"/>
              </a:spcAft>
              <a:buClrTx/>
              <a:buSzTx/>
              <a:buFontTx/>
              <a:buNone/>
              <a:tabLst/>
              <a:defRPr/>
            </a:pPr>
            <a:r>
              <a:rPr kumimoji="0" lang="en-US" altLang="en-US" sz="3600" b="1" i="0" u="none" strike="noStrike" kern="0" cap="none" spc="0" normalizeH="0" baseline="0" noProof="0" dirty="0">
                <a:ln>
                  <a:noFill/>
                </a:ln>
                <a:solidFill>
                  <a:srgbClr val="FFC000"/>
                </a:solidFill>
                <a:effectLst/>
                <a:uLnTx/>
                <a:uFillTx/>
                <a:latin typeface="Times New Roman" panose="02020603050405020304" pitchFamily="18" charset="0"/>
                <a:cs typeface="Times New Roman" panose="02020603050405020304" pitchFamily="18" charset="0"/>
              </a:rPr>
              <a:t>About NSM</a:t>
            </a:r>
            <a:endParaRPr kumimoji="0" lang="th-TH" altLang="en-US" sz="3600" b="1" i="0" u="none" strike="noStrike" kern="0" cap="none" spc="0" normalizeH="0" baseline="0" noProof="0" dirty="0">
              <a:ln>
                <a:noFill/>
              </a:ln>
              <a:solidFill>
                <a:srgbClr val="FFC000"/>
              </a:solidFill>
              <a:effectLst/>
              <a:uLnTx/>
              <a:uFillTx/>
              <a:latin typeface="Times New Roman" panose="02020603050405020304" pitchFamily="18" charset="0"/>
            </a:endParaRPr>
          </a:p>
        </p:txBody>
      </p:sp>
      <p:grpSp>
        <p:nvGrpSpPr>
          <p:cNvPr id="8" name="Group 7"/>
          <p:cNvGrpSpPr/>
          <p:nvPr/>
        </p:nvGrpSpPr>
        <p:grpSpPr>
          <a:xfrm>
            <a:off x="10476386" y="5829493"/>
            <a:ext cx="1310933" cy="612014"/>
            <a:chOff x="5978867" y="1041216"/>
            <a:chExt cx="1310933" cy="612014"/>
          </a:xfrm>
        </p:grpSpPr>
        <p:sp>
          <p:nvSpPr>
            <p:cNvPr id="9" name="Rectangle 8"/>
            <p:cNvSpPr/>
            <p:nvPr/>
          </p:nvSpPr>
          <p:spPr>
            <a:xfrm>
              <a:off x="5978867" y="1041216"/>
              <a:ext cx="1310933" cy="6120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รูปภาพ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8961" y="1126626"/>
              <a:ext cx="1150744" cy="432048"/>
            </a:xfrm>
            <a:prstGeom prst="rect">
              <a:avLst/>
            </a:prstGeom>
          </p:spPr>
        </p:pic>
      </p:grpSp>
      <p:grpSp>
        <p:nvGrpSpPr>
          <p:cNvPr id="3" name="Group 2"/>
          <p:cNvGrpSpPr/>
          <p:nvPr/>
        </p:nvGrpSpPr>
        <p:grpSpPr>
          <a:xfrm>
            <a:off x="663136" y="1251656"/>
            <a:ext cx="11044180" cy="4927649"/>
            <a:chOff x="663136" y="1251656"/>
            <a:chExt cx="11044180" cy="4927649"/>
          </a:xfrm>
        </p:grpSpPr>
        <p:pic>
          <p:nvPicPr>
            <p:cNvPr id="1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9423"/>
            <a:stretch/>
          </p:blipFill>
          <p:spPr bwMode="auto">
            <a:xfrm>
              <a:off x="663136" y="1251656"/>
              <a:ext cx="8760264" cy="4927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7" name="Group 16"/>
            <p:cNvGrpSpPr/>
            <p:nvPr/>
          </p:nvGrpSpPr>
          <p:grpSpPr>
            <a:xfrm>
              <a:off x="9596984" y="1306714"/>
              <a:ext cx="2110332" cy="1605844"/>
              <a:chOff x="5542144" y="2783464"/>
              <a:chExt cx="3124652" cy="2278611"/>
            </a:xfrm>
          </p:grpSpPr>
          <p:pic>
            <p:nvPicPr>
              <p:cNvPr id="18" name="Picture 5" descr="DSC05320"/>
              <p:cNvPicPr>
                <a:picLocks noChangeAspect="1" noChangeArrowheads="1"/>
              </p:cNvPicPr>
              <p:nvPr/>
            </p:nvPicPr>
            <p:blipFill rotWithShape="1">
              <a:blip r:embed="rId5" cstate="print">
                <a:extLst/>
              </a:blip>
              <a:srcRect b="2841"/>
              <a:stretch/>
            </p:blipFill>
            <p:spPr bwMode="auto">
              <a:xfrm>
                <a:off x="5542144" y="2785403"/>
                <a:ext cx="3124652" cy="2276672"/>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 name="รูปภาพ 5"/>
              <p:cNvPicPr/>
              <p:nvPr/>
            </p:nvPicPr>
            <p:blipFill>
              <a:blip r:embed="rId6" cstate="print">
                <a:extLst>
                  <a:ext uri="{28A0092B-C50C-407E-A947-70E740481C1C}">
                    <a14:useLocalDpi xmlns:a14="http://schemas.microsoft.com/office/drawing/2010/main" val="0"/>
                  </a:ext>
                </a:extLst>
              </a:blip>
              <a:stretch>
                <a:fillRect/>
              </a:stretch>
            </p:blipFill>
            <p:spPr>
              <a:xfrm>
                <a:off x="7696126" y="2783464"/>
                <a:ext cx="970670" cy="8768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
          <p:nvSpPr>
            <p:cNvPr id="2" name="TextBox 1"/>
            <p:cNvSpPr txBox="1"/>
            <p:nvPr/>
          </p:nvSpPr>
          <p:spPr>
            <a:xfrm>
              <a:off x="9596984" y="2921000"/>
              <a:ext cx="2110240" cy="338554"/>
            </a:xfrm>
            <a:prstGeom prst="rect">
              <a:avLst/>
            </a:prstGeom>
            <a:noFill/>
          </p:spPr>
          <p:txBody>
            <a:bodyPr wrap="square" rtlCol="0">
              <a:spAutoFit/>
            </a:bodyPr>
            <a:lstStyle/>
            <a:p>
              <a:pPr algn="ctr"/>
              <a:r>
                <a:rPr lang="en-GB" sz="1600" dirty="0">
                  <a:solidFill>
                    <a:schemeClr val="bg1"/>
                  </a:solidFill>
                  <a:latin typeface="Times New Roman" panose="02020603050405020304" pitchFamily="18" charset="0"/>
                  <a:cs typeface="Times New Roman" panose="02020603050405020304" pitchFamily="18" charset="0"/>
                </a:rPr>
                <a:t>Science Square </a:t>
              </a:r>
            </a:p>
          </p:txBody>
        </p:sp>
      </p:grpSp>
    </p:spTree>
    <p:extLst>
      <p:ext uri="{BB962C8B-B14F-4D97-AF65-F5344CB8AC3E}">
        <p14:creationId xmlns:p14="http://schemas.microsoft.com/office/powerpoint/2010/main" val="2686406559"/>
      </p:ext>
    </p:extLst>
  </p:cSld>
  <p:clrMapOvr>
    <a:masterClrMapping/>
  </p:clrMapOvr>
  <mc:AlternateContent xmlns:mc="http://schemas.openxmlformats.org/markup-compatibility/2006" xmlns:p14="http://schemas.microsoft.com/office/powerpoint/2010/main">
    <mc:Choice Requires="p14">
      <p:transition spd="slow" p14:dur="1600" advTm="4000">
        <p14:gallery dir="l"/>
      </p:transition>
    </mc:Choice>
    <mc:Fallback xmlns="">
      <p:transition spd="slow" advTm="4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1160381" y="605544"/>
            <a:ext cx="10720519"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solidFill>
                  <a:srgbClr val="000000"/>
                </a:solidFill>
                <a:miter lim="800000"/>
                <a:headEnd/>
                <a:tailEnd/>
              </a14:hiddenLine>
            </a:ext>
          </a:extLst>
        </p:spPr>
        <p:txBody>
          <a:bodyPr wrap="square">
            <a:spAutoFit/>
          </a:bodyPr>
          <a:lstStyle>
            <a:lvl1pPr>
              <a:defRPr sz="2800">
                <a:solidFill>
                  <a:schemeClr val="tx1"/>
                </a:solidFill>
                <a:latin typeface="Arial" pitchFamily="34" charset="0"/>
                <a:cs typeface="Angsana New" pitchFamily="18" charset="-34"/>
              </a:defRPr>
            </a:lvl1pPr>
            <a:lvl2pPr marL="742950" indent="-285750">
              <a:defRPr sz="2800">
                <a:solidFill>
                  <a:schemeClr val="tx1"/>
                </a:solidFill>
                <a:latin typeface="Arial" pitchFamily="34" charset="0"/>
                <a:cs typeface="Angsana New" pitchFamily="18" charset="-34"/>
              </a:defRPr>
            </a:lvl2pPr>
            <a:lvl3pPr marL="1143000" indent="-228600">
              <a:defRPr sz="2800">
                <a:solidFill>
                  <a:schemeClr val="tx1"/>
                </a:solidFill>
                <a:latin typeface="Arial" pitchFamily="34" charset="0"/>
                <a:cs typeface="Angsana New" pitchFamily="18" charset="-34"/>
              </a:defRPr>
            </a:lvl3pPr>
            <a:lvl4pPr marL="1600200" indent="-228600">
              <a:defRPr sz="2800">
                <a:solidFill>
                  <a:schemeClr val="tx1"/>
                </a:solidFill>
                <a:latin typeface="Arial" pitchFamily="34" charset="0"/>
                <a:cs typeface="Angsana New" pitchFamily="18" charset="-34"/>
              </a:defRPr>
            </a:lvl4pPr>
            <a:lvl5pPr marL="2057400" indent="-22860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marL="0" marR="0" lvl="0" indent="0" defTabSz="914400" eaLnBrk="0" fontAlgn="base" latinLnBrk="0" hangingPunct="0">
              <a:lnSpc>
                <a:spcPct val="100000"/>
              </a:lnSpc>
              <a:spcBef>
                <a:spcPct val="50000"/>
              </a:spcBef>
              <a:spcAft>
                <a:spcPct val="0"/>
              </a:spcAft>
              <a:buClrTx/>
              <a:buSzTx/>
              <a:buFontTx/>
              <a:buNone/>
              <a:tabLst/>
              <a:defRPr/>
            </a:pPr>
            <a:r>
              <a:rPr kumimoji="0" lang="en-US" altLang="en-US" sz="3600" b="1" i="0" u="none" strike="noStrike" kern="0" cap="none" spc="0" normalizeH="0" baseline="0" noProof="0" dirty="0">
                <a:ln>
                  <a:noFill/>
                </a:ln>
                <a:solidFill>
                  <a:srgbClr val="FFC000"/>
                </a:solidFill>
                <a:effectLst/>
                <a:uLnTx/>
                <a:uFillTx/>
                <a:latin typeface="Times New Roman" panose="02020603050405020304" pitchFamily="18" charset="0"/>
                <a:cs typeface="Times New Roman" panose="02020603050405020304" pitchFamily="18" charset="0"/>
              </a:rPr>
              <a:t>NSM Education Program</a:t>
            </a:r>
            <a:r>
              <a:rPr kumimoji="0" lang="th-TH" altLang="en-US" sz="3600" b="1" i="0" u="none" strike="noStrike" kern="0" cap="none" spc="0" normalizeH="0" baseline="0" noProof="0" dirty="0">
                <a:ln>
                  <a:noFill/>
                </a:ln>
                <a:solidFill>
                  <a:srgbClr val="FFC000"/>
                </a:solidFill>
                <a:effectLst/>
                <a:uLnTx/>
                <a:uFillTx/>
                <a:latin typeface="Times New Roman" panose="02020603050405020304" pitchFamily="18" charset="0"/>
                <a:cs typeface="Times New Roman" panose="02020603050405020304" pitchFamily="18" charset="0"/>
              </a:rPr>
              <a:t> </a:t>
            </a:r>
            <a:r>
              <a:rPr kumimoji="0" lang="en-GB" altLang="en-US" sz="3600" b="1" i="0" u="none" strike="noStrike" kern="0" cap="none" spc="0" normalizeH="0" baseline="0" noProof="0" dirty="0">
                <a:ln>
                  <a:noFill/>
                </a:ln>
                <a:solidFill>
                  <a:srgbClr val="FFC000"/>
                </a:solidFill>
                <a:effectLst/>
                <a:uLnTx/>
                <a:uFillTx/>
                <a:latin typeface="Times New Roman" panose="02020603050405020304" pitchFamily="18" charset="0"/>
                <a:cs typeface="Times New Roman" panose="02020603050405020304" pitchFamily="18" charset="0"/>
              </a:rPr>
              <a:t>(1)</a:t>
            </a:r>
            <a:endParaRPr kumimoji="0" lang="th-TH" altLang="en-US" sz="3600" b="1" i="0" u="none" strike="noStrike" kern="0" cap="none" spc="0" normalizeH="0" baseline="0" noProof="0" dirty="0">
              <a:ln>
                <a:noFill/>
              </a:ln>
              <a:solidFill>
                <a:srgbClr val="FFC000"/>
              </a:solidFill>
              <a:effectLst/>
              <a:uLnTx/>
              <a:uFillTx/>
              <a:latin typeface="Times New Roman" panose="02020603050405020304" pitchFamily="18" charset="0"/>
            </a:endParaRPr>
          </a:p>
        </p:txBody>
      </p:sp>
      <p:grpSp>
        <p:nvGrpSpPr>
          <p:cNvPr id="8" name="Group 7"/>
          <p:cNvGrpSpPr/>
          <p:nvPr/>
        </p:nvGrpSpPr>
        <p:grpSpPr>
          <a:xfrm>
            <a:off x="10476386" y="5829493"/>
            <a:ext cx="1310933" cy="612014"/>
            <a:chOff x="5978867" y="1041216"/>
            <a:chExt cx="1310933" cy="612014"/>
          </a:xfrm>
        </p:grpSpPr>
        <p:sp>
          <p:nvSpPr>
            <p:cNvPr id="9" name="Rectangle 8"/>
            <p:cNvSpPr/>
            <p:nvPr/>
          </p:nvSpPr>
          <p:spPr>
            <a:xfrm>
              <a:off x="5978867" y="1041216"/>
              <a:ext cx="1310933" cy="6120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รูปภาพ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8961" y="1126626"/>
              <a:ext cx="1150744" cy="432048"/>
            </a:xfrm>
            <a:prstGeom prst="rect">
              <a:avLst/>
            </a:prstGeom>
          </p:spPr>
        </p:pic>
      </p:grpSp>
      <p:grpSp>
        <p:nvGrpSpPr>
          <p:cNvPr id="7" name="Group 6"/>
          <p:cNvGrpSpPr/>
          <p:nvPr/>
        </p:nvGrpSpPr>
        <p:grpSpPr>
          <a:xfrm>
            <a:off x="741281" y="1251655"/>
            <a:ext cx="10866519" cy="5343913"/>
            <a:chOff x="741281" y="1251655"/>
            <a:chExt cx="10866519" cy="5343913"/>
          </a:xfrm>
        </p:grpSpPr>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1281" y="4018009"/>
              <a:ext cx="3866339" cy="2577559"/>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281" y="1251656"/>
              <a:ext cx="3866339" cy="2566819"/>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75199" y="1251655"/>
              <a:ext cx="3850229" cy="2566819"/>
            </a:xfrm>
            <a:prstGeom prst="rect">
              <a:avLst/>
            </a:prstGeom>
          </p:spPr>
        </p:pic>
        <p:pic>
          <p:nvPicPr>
            <p:cNvPr id="15"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11524" t="30684" r="41290" b="13178"/>
            <a:stretch/>
          </p:blipFill>
          <p:spPr bwMode="auto">
            <a:xfrm>
              <a:off x="4775199" y="4013200"/>
              <a:ext cx="3835401" cy="258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l="1851" t="19466" r="68439" b="20721"/>
            <a:stretch/>
          </p:blipFill>
          <p:spPr bwMode="auto">
            <a:xfrm>
              <a:off x="8778179" y="1251655"/>
              <a:ext cx="2829621" cy="3806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41281" y="3479920"/>
              <a:ext cx="1828800" cy="338554"/>
            </a:xfrm>
            <a:prstGeom prst="rect">
              <a:avLst/>
            </a:prstGeom>
            <a:solidFill>
              <a:schemeClr val="bg1"/>
            </a:solidFill>
          </p:spPr>
          <p:txBody>
            <a:bodyPr wrap="square" rtlCol="0">
              <a:spAutoFit/>
            </a:bodyPr>
            <a:lstStyle/>
            <a:p>
              <a:r>
                <a:rPr lang="en-GB" sz="1600" b="1" dirty="0">
                  <a:solidFill>
                    <a:schemeClr val="tx1">
                      <a:lumMod val="75000"/>
                      <a:lumOff val="25000"/>
                    </a:schemeClr>
                  </a:solidFill>
                  <a:latin typeface="Times New Roman" panose="02020603050405020304" pitchFamily="18" charset="0"/>
                  <a:cs typeface="Times New Roman" panose="02020603050405020304" pitchFamily="18" charset="0"/>
                </a:rPr>
                <a:t>Science Exhibition</a:t>
              </a:r>
            </a:p>
          </p:txBody>
        </p:sp>
        <p:sp>
          <p:nvSpPr>
            <p:cNvPr id="22" name="TextBox 21"/>
            <p:cNvSpPr txBox="1"/>
            <p:nvPr/>
          </p:nvSpPr>
          <p:spPr>
            <a:xfrm>
              <a:off x="8786869" y="4707249"/>
              <a:ext cx="1828800" cy="338554"/>
            </a:xfrm>
            <a:prstGeom prst="rect">
              <a:avLst/>
            </a:prstGeom>
            <a:solidFill>
              <a:schemeClr val="bg1"/>
            </a:solidFill>
          </p:spPr>
          <p:txBody>
            <a:bodyPr wrap="square" rtlCol="0">
              <a:spAutoFit/>
            </a:bodyPr>
            <a:lstStyle/>
            <a:p>
              <a:r>
                <a:rPr lang="en-GB" sz="1600" b="1" dirty="0">
                  <a:solidFill>
                    <a:schemeClr val="tx1">
                      <a:lumMod val="75000"/>
                      <a:lumOff val="25000"/>
                    </a:schemeClr>
                  </a:solidFill>
                  <a:latin typeface="Times New Roman" panose="02020603050405020304" pitchFamily="18" charset="0"/>
                  <a:cs typeface="Times New Roman" panose="02020603050405020304" pitchFamily="18" charset="0"/>
                </a:rPr>
                <a:t>Science Camp</a:t>
              </a:r>
            </a:p>
          </p:txBody>
        </p:sp>
        <p:sp>
          <p:nvSpPr>
            <p:cNvPr id="23" name="TextBox 22"/>
            <p:cNvSpPr txBox="1"/>
            <p:nvPr/>
          </p:nvSpPr>
          <p:spPr>
            <a:xfrm>
              <a:off x="4775199" y="6257014"/>
              <a:ext cx="1828800" cy="338554"/>
            </a:xfrm>
            <a:prstGeom prst="rect">
              <a:avLst/>
            </a:prstGeom>
            <a:solidFill>
              <a:schemeClr val="bg1"/>
            </a:solidFill>
          </p:spPr>
          <p:txBody>
            <a:bodyPr wrap="square" rtlCol="0">
              <a:spAutoFit/>
            </a:bodyPr>
            <a:lstStyle/>
            <a:p>
              <a:r>
                <a:rPr lang="en-GB" sz="1600" b="1" dirty="0">
                  <a:solidFill>
                    <a:schemeClr val="tx1">
                      <a:lumMod val="75000"/>
                      <a:lumOff val="25000"/>
                    </a:schemeClr>
                  </a:solidFill>
                  <a:latin typeface="Times New Roman" panose="02020603050405020304" pitchFamily="18" charset="0"/>
                  <a:cs typeface="Times New Roman" panose="02020603050405020304" pitchFamily="18" charset="0"/>
                </a:rPr>
                <a:t>Planetarium </a:t>
              </a:r>
            </a:p>
          </p:txBody>
        </p:sp>
        <p:sp>
          <p:nvSpPr>
            <p:cNvPr id="24" name="TextBox 23"/>
            <p:cNvSpPr txBox="1"/>
            <p:nvPr/>
          </p:nvSpPr>
          <p:spPr>
            <a:xfrm>
              <a:off x="741281" y="6257014"/>
              <a:ext cx="1828800" cy="338554"/>
            </a:xfrm>
            <a:prstGeom prst="rect">
              <a:avLst/>
            </a:prstGeom>
            <a:solidFill>
              <a:schemeClr val="bg1"/>
            </a:solidFill>
          </p:spPr>
          <p:txBody>
            <a:bodyPr wrap="square" rtlCol="0">
              <a:spAutoFit/>
            </a:bodyPr>
            <a:lstStyle/>
            <a:p>
              <a:r>
                <a:rPr lang="en-GB" sz="1600" b="1" dirty="0">
                  <a:solidFill>
                    <a:schemeClr val="tx1">
                      <a:lumMod val="75000"/>
                      <a:lumOff val="25000"/>
                    </a:schemeClr>
                  </a:solidFill>
                  <a:latin typeface="Times New Roman" panose="02020603050405020304" pitchFamily="18" charset="0"/>
                  <a:cs typeface="Times New Roman" panose="02020603050405020304" pitchFamily="18" charset="0"/>
                </a:rPr>
                <a:t>Science Show</a:t>
              </a:r>
            </a:p>
          </p:txBody>
        </p:sp>
        <p:sp>
          <p:nvSpPr>
            <p:cNvPr id="25" name="TextBox 24"/>
            <p:cNvSpPr txBox="1"/>
            <p:nvPr/>
          </p:nvSpPr>
          <p:spPr>
            <a:xfrm>
              <a:off x="4795350" y="3480039"/>
              <a:ext cx="1828800" cy="338554"/>
            </a:xfrm>
            <a:prstGeom prst="rect">
              <a:avLst/>
            </a:prstGeom>
            <a:solidFill>
              <a:schemeClr val="bg1"/>
            </a:solidFill>
          </p:spPr>
          <p:txBody>
            <a:bodyPr wrap="square" rtlCol="0">
              <a:spAutoFit/>
            </a:bodyPr>
            <a:lstStyle/>
            <a:p>
              <a:r>
                <a:rPr lang="en-GB" sz="1600" b="1" dirty="0">
                  <a:solidFill>
                    <a:schemeClr val="tx1">
                      <a:lumMod val="75000"/>
                      <a:lumOff val="25000"/>
                    </a:schemeClr>
                  </a:solidFill>
                  <a:latin typeface="Times New Roman" panose="02020603050405020304" pitchFamily="18" charset="0"/>
                  <a:cs typeface="Times New Roman" panose="02020603050405020304" pitchFamily="18" charset="0"/>
                </a:rPr>
                <a:t>Science Lab</a:t>
              </a:r>
            </a:p>
          </p:txBody>
        </p:sp>
      </p:grpSp>
    </p:spTree>
    <p:extLst>
      <p:ext uri="{BB962C8B-B14F-4D97-AF65-F5344CB8AC3E}">
        <p14:creationId xmlns:p14="http://schemas.microsoft.com/office/powerpoint/2010/main" val="3447954006"/>
      </p:ext>
    </p:extLst>
  </p:cSld>
  <p:clrMapOvr>
    <a:masterClrMapping/>
  </p:clrMapOvr>
  <mc:AlternateContent xmlns:mc="http://schemas.openxmlformats.org/markup-compatibility/2006" xmlns:p14="http://schemas.microsoft.com/office/powerpoint/2010/main">
    <mc:Choice Requires="p14">
      <p:transition spd="slow" p14:dur="1600" advTm="4000">
        <p14:gallery dir="l"/>
      </p:transition>
    </mc:Choice>
    <mc:Fallback xmlns="">
      <p:transition spd="slow" advTm="4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1160381" y="605544"/>
            <a:ext cx="10720519"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solidFill>
                  <a:srgbClr val="000000"/>
                </a:solidFill>
                <a:miter lim="800000"/>
                <a:headEnd/>
                <a:tailEnd/>
              </a14:hiddenLine>
            </a:ext>
          </a:extLst>
        </p:spPr>
        <p:txBody>
          <a:bodyPr wrap="square">
            <a:spAutoFit/>
          </a:bodyPr>
          <a:lstStyle>
            <a:lvl1pPr>
              <a:defRPr sz="2800">
                <a:solidFill>
                  <a:schemeClr val="tx1"/>
                </a:solidFill>
                <a:latin typeface="Arial" pitchFamily="34" charset="0"/>
                <a:cs typeface="Angsana New" pitchFamily="18" charset="-34"/>
              </a:defRPr>
            </a:lvl1pPr>
            <a:lvl2pPr marL="742950" indent="-285750">
              <a:defRPr sz="2800">
                <a:solidFill>
                  <a:schemeClr val="tx1"/>
                </a:solidFill>
                <a:latin typeface="Arial" pitchFamily="34" charset="0"/>
                <a:cs typeface="Angsana New" pitchFamily="18" charset="-34"/>
              </a:defRPr>
            </a:lvl2pPr>
            <a:lvl3pPr marL="1143000" indent="-228600">
              <a:defRPr sz="2800">
                <a:solidFill>
                  <a:schemeClr val="tx1"/>
                </a:solidFill>
                <a:latin typeface="Arial" pitchFamily="34" charset="0"/>
                <a:cs typeface="Angsana New" pitchFamily="18" charset="-34"/>
              </a:defRPr>
            </a:lvl3pPr>
            <a:lvl4pPr marL="1600200" indent="-228600">
              <a:defRPr sz="2800">
                <a:solidFill>
                  <a:schemeClr val="tx1"/>
                </a:solidFill>
                <a:latin typeface="Arial" pitchFamily="34" charset="0"/>
                <a:cs typeface="Angsana New" pitchFamily="18" charset="-34"/>
              </a:defRPr>
            </a:lvl4pPr>
            <a:lvl5pPr marL="2057400" indent="-22860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marL="0" marR="0" lvl="0" indent="0" defTabSz="914400" eaLnBrk="0" fontAlgn="base" latinLnBrk="0" hangingPunct="0">
              <a:lnSpc>
                <a:spcPct val="100000"/>
              </a:lnSpc>
              <a:spcBef>
                <a:spcPct val="50000"/>
              </a:spcBef>
              <a:spcAft>
                <a:spcPct val="0"/>
              </a:spcAft>
              <a:buClrTx/>
              <a:buSzTx/>
              <a:buFontTx/>
              <a:buNone/>
              <a:tabLst/>
              <a:defRPr/>
            </a:pPr>
            <a:r>
              <a:rPr kumimoji="0" lang="en-US" altLang="en-US" sz="3600" b="1" i="0" u="none" strike="noStrike" kern="0" cap="none" spc="0" normalizeH="0" baseline="0" noProof="0" dirty="0">
                <a:ln>
                  <a:noFill/>
                </a:ln>
                <a:solidFill>
                  <a:srgbClr val="FFC000"/>
                </a:solidFill>
                <a:effectLst/>
                <a:uLnTx/>
                <a:uFillTx/>
                <a:latin typeface="Times New Roman" panose="02020603050405020304" pitchFamily="18" charset="0"/>
                <a:cs typeface="Times New Roman" panose="02020603050405020304" pitchFamily="18" charset="0"/>
              </a:rPr>
              <a:t>NSM Education Program (2)</a:t>
            </a:r>
            <a:endParaRPr kumimoji="0" lang="th-TH" altLang="en-US" sz="3600" b="1" i="0" u="none" strike="noStrike" kern="0" cap="none" spc="0" normalizeH="0" baseline="0" noProof="0" dirty="0">
              <a:ln>
                <a:noFill/>
              </a:ln>
              <a:solidFill>
                <a:srgbClr val="FFC000"/>
              </a:solidFill>
              <a:effectLst/>
              <a:uLnTx/>
              <a:uFillTx/>
              <a:latin typeface="Times New Roman" panose="02020603050405020304" pitchFamily="18" charset="0"/>
            </a:endParaRPr>
          </a:p>
        </p:txBody>
      </p:sp>
      <p:grpSp>
        <p:nvGrpSpPr>
          <p:cNvPr id="8" name="Group 7"/>
          <p:cNvGrpSpPr/>
          <p:nvPr/>
        </p:nvGrpSpPr>
        <p:grpSpPr>
          <a:xfrm>
            <a:off x="10476386" y="5829493"/>
            <a:ext cx="1310933" cy="612014"/>
            <a:chOff x="5978867" y="1041216"/>
            <a:chExt cx="1310933" cy="612014"/>
          </a:xfrm>
        </p:grpSpPr>
        <p:sp>
          <p:nvSpPr>
            <p:cNvPr id="9" name="Rectangle 8"/>
            <p:cNvSpPr/>
            <p:nvPr/>
          </p:nvSpPr>
          <p:spPr>
            <a:xfrm>
              <a:off x="5978867" y="1041216"/>
              <a:ext cx="1310933" cy="6120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รูปภาพ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8961" y="1126626"/>
              <a:ext cx="1150744" cy="432048"/>
            </a:xfrm>
            <a:prstGeom prst="rect">
              <a:avLst/>
            </a:prstGeom>
          </p:spPr>
        </p:pic>
      </p:grpSp>
      <p:grpSp>
        <p:nvGrpSpPr>
          <p:cNvPr id="3" name="Group 2"/>
          <p:cNvGrpSpPr/>
          <p:nvPr/>
        </p:nvGrpSpPr>
        <p:grpSpPr>
          <a:xfrm>
            <a:off x="823038" y="1399254"/>
            <a:ext cx="10964281" cy="4947697"/>
            <a:chOff x="823038" y="1399254"/>
            <a:chExt cx="10964281" cy="4947697"/>
          </a:xfrm>
        </p:grpSpPr>
        <p:grpSp>
          <p:nvGrpSpPr>
            <p:cNvPr id="2" name="Group 1"/>
            <p:cNvGrpSpPr/>
            <p:nvPr/>
          </p:nvGrpSpPr>
          <p:grpSpPr>
            <a:xfrm>
              <a:off x="823038" y="1399254"/>
              <a:ext cx="10964281" cy="4947697"/>
              <a:chOff x="742943" y="1366863"/>
              <a:chExt cx="10964281" cy="4947697"/>
            </a:xfrm>
          </p:grpSpPr>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39231" b="6949"/>
              <a:stretch/>
            </p:blipFill>
            <p:spPr>
              <a:xfrm>
                <a:off x="742943" y="1366863"/>
                <a:ext cx="5360527" cy="2163737"/>
              </a:xfrm>
              <a:prstGeom prst="rect">
                <a:avLst/>
              </a:prstGeom>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b="29477"/>
              <a:stretch/>
            </p:blipFill>
            <p:spPr>
              <a:xfrm>
                <a:off x="742943" y="3638892"/>
                <a:ext cx="5360527" cy="2675668"/>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59902" y="1366863"/>
                <a:ext cx="5447322" cy="3973911"/>
              </a:xfrm>
              <a:prstGeom prst="rect">
                <a:avLst/>
              </a:prstGeom>
            </p:spPr>
          </p:pic>
        </p:grpSp>
        <p:sp>
          <p:nvSpPr>
            <p:cNvPr id="12" name="TextBox 11"/>
            <p:cNvSpPr txBox="1"/>
            <p:nvPr/>
          </p:nvSpPr>
          <p:spPr>
            <a:xfrm>
              <a:off x="823038" y="3216932"/>
              <a:ext cx="2085262" cy="338554"/>
            </a:xfrm>
            <a:prstGeom prst="rect">
              <a:avLst/>
            </a:prstGeom>
            <a:solidFill>
              <a:schemeClr val="bg1"/>
            </a:solidFill>
          </p:spPr>
          <p:txBody>
            <a:bodyPr wrap="square" rtlCol="0">
              <a:spAutoFit/>
            </a:bodyPr>
            <a:lstStyle/>
            <a:p>
              <a:r>
                <a:rPr lang="en-GB" sz="1600" b="1" dirty="0">
                  <a:solidFill>
                    <a:schemeClr val="tx1">
                      <a:lumMod val="75000"/>
                      <a:lumOff val="25000"/>
                    </a:schemeClr>
                  </a:solidFill>
                  <a:latin typeface="Times New Roman" panose="02020603050405020304" pitchFamily="18" charset="0"/>
                  <a:cs typeface="Times New Roman" panose="02020603050405020304" pitchFamily="18" charset="0"/>
                </a:rPr>
                <a:t>Enjoy Science Career</a:t>
              </a:r>
            </a:p>
          </p:txBody>
        </p:sp>
        <p:sp>
          <p:nvSpPr>
            <p:cNvPr id="13" name="TextBox 12"/>
            <p:cNvSpPr txBox="1"/>
            <p:nvPr/>
          </p:nvSpPr>
          <p:spPr>
            <a:xfrm>
              <a:off x="823038" y="6008397"/>
              <a:ext cx="1828800" cy="338554"/>
            </a:xfrm>
            <a:prstGeom prst="rect">
              <a:avLst/>
            </a:prstGeom>
            <a:solidFill>
              <a:schemeClr val="bg1"/>
            </a:solidFill>
          </p:spPr>
          <p:txBody>
            <a:bodyPr wrap="square" rtlCol="0">
              <a:spAutoFit/>
            </a:bodyPr>
            <a:lstStyle/>
            <a:p>
              <a:r>
                <a:rPr lang="en-GB" sz="1600" b="1" dirty="0">
                  <a:solidFill>
                    <a:schemeClr val="tx1">
                      <a:lumMod val="75000"/>
                      <a:lumOff val="25000"/>
                    </a:schemeClr>
                  </a:solidFill>
                  <a:latin typeface="Times New Roman" panose="02020603050405020304" pitchFamily="18" charset="0"/>
                  <a:cs typeface="Times New Roman" panose="02020603050405020304" pitchFamily="18" charset="0"/>
                </a:rPr>
                <a:t>Research Show</a:t>
              </a:r>
            </a:p>
          </p:txBody>
        </p:sp>
        <p:sp>
          <p:nvSpPr>
            <p:cNvPr id="15" name="TextBox 14"/>
            <p:cNvSpPr txBox="1"/>
            <p:nvPr/>
          </p:nvSpPr>
          <p:spPr>
            <a:xfrm>
              <a:off x="6339997" y="5029826"/>
              <a:ext cx="1828800" cy="338554"/>
            </a:xfrm>
            <a:prstGeom prst="rect">
              <a:avLst/>
            </a:prstGeom>
            <a:solidFill>
              <a:schemeClr val="bg1"/>
            </a:solidFill>
          </p:spPr>
          <p:txBody>
            <a:bodyPr wrap="square" rtlCol="0">
              <a:spAutoFit/>
            </a:bodyPr>
            <a:lstStyle/>
            <a:p>
              <a:r>
                <a:rPr lang="en-GB" sz="1600" b="1" dirty="0">
                  <a:solidFill>
                    <a:schemeClr val="tx1">
                      <a:lumMod val="75000"/>
                      <a:lumOff val="25000"/>
                    </a:schemeClr>
                  </a:solidFill>
                  <a:latin typeface="Times New Roman" panose="02020603050405020304" pitchFamily="18" charset="0"/>
                  <a:cs typeface="Times New Roman" panose="02020603050405020304" pitchFamily="18" charset="0"/>
                </a:rPr>
                <a:t>Science Caravan</a:t>
              </a:r>
            </a:p>
          </p:txBody>
        </p:sp>
      </p:grpSp>
    </p:spTree>
    <p:extLst>
      <p:ext uri="{BB962C8B-B14F-4D97-AF65-F5344CB8AC3E}">
        <p14:creationId xmlns:p14="http://schemas.microsoft.com/office/powerpoint/2010/main" val="2431627988"/>
      </p:ext>
    </p:extLst>
  </p:cSld>
  <p:clrMapOvr>
    <a:masterClrMapping/>
  </p:clrMapOvr>
  <mc:AlternateContent xmlns:mc="http://schemas.openxmlformats.org/markup-compatibility/2006" xmlns:p14="http://schemas.microsoft.com/office/powerpoint/2010/main">
    <mc:Choice Requires="p14">
      <p:transition spd="slow" p14:dur="1600" advTm="4000">
        <p14:gallery dir="l"/>
      </p:transition>
    </mc:Choice>
    <mc:Fallback xmlns="">
      <p:transition spd="slow" advTm="4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1160381" y="605544"/>
            <a:ext cx="10720519"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solidFill>
                  <a:srgbClr val="000000"/>
                </a:solidFill>
                <a:miter lim="800000"/>
                <a:headEnd/>
                <a:tailEnd/>
              </a14:hiddenLine>
            </a:ext>
          </a:extLst>
        </p:spPr>
        <p:txBody>
          <a:bodyPr wrap="square">
            <a:spAutoFit/>
          </a:bodyPr>
          <a:lstStyle>
            <a:lvl1pPr>
              <a:defRPr sz="2800">
                <a:solidFill>
                  <a:schemeClr val="tx1"/>
                </a:solidFill>
                <a:latin typeface="Arial" pitchFamily="34" charset="0"/>
                <a:cs typeface="Angsana New" pitchFamily="18" charset="-34"/>
              </a:defRPr>
            </a:lvl1pPr>
            <a:lvl2pPr marL="742950" indent="-285750">
              <a:defRPr sz="2800">
                <a:solidFill>
                  <a:schemeClr val="tx1"/>
                </a:solidFill>
                <a:latin typeface="Arial" pitchFamily="34" charset="0"/>
                <a:cs typeface="Angsana New" pitchFamily="18" charset="-34"/>
              </a:defRPr>
            </a:lvl2pPr>
            <a:lvl3pPr marL="1143000" indent="-228600">
              <a:defRPr sz="2800">
                <a:solidFill>
                  <a:schemeClr val="tx1"/>
                </a:solidFill>
                <a:latin typeface="Arial" pitchFamily="34" charset="0"/>
                <a:cs typeface="Angsana New" pitchFamily="18" charset="-34"/>
              </a:defRPr>
            </a:lvl3pPr>
            <a:lvl4pPr marL="1600200" indent="-228600">
              <a:defRPr sz="2800">
                <a:solidFill>
                  <a:schemeClr val="tx1"/>
                </a:solidFill>
                <a:latin typeface="Arial" pitchFamily="34" charset="0"/>
                <a:cs typeface="Angsana New" pitchFamily="18" charset="-34"/>
              </a:defRPr>
            </a:lvl4pPr>
            <a:lvl5pPr marL="2057400" indent="-22860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marL="0" marR="0" lvl="0" indent="0" defTabSz="914400" eaLnBrk="0" fontAlgn="base" latinLnBrk="0" hangingPunct="0">
              <a:lnSpc>
                <a:spcPct val="100000"/>
              </a:lnSpc>
              <a:spcBef>
                <a:spcPct val="50000"/>
              </a:spcBef>
              <a:spcAft>
                <a:spcPct val="0"/>
              </a:spcAft>
              <a:buClrTx/>
              <a:buSzTx/>
              <a:buFontTx/>
              <a:buNone/>
              <a:tabLst/>
              <a:defRPr/>
            </a:pPr>
            <a:r>
              <a:rPr kumimoji="0" lang="en-US" altLang="en-US" sz="3600" b="1" i="0" u="none" strike="noStrike" kern="0" cap="none" spc="0" normalizeH="0" baseline="0" noProof="0" dirty="0">
                <a:ln>
                  <a:noFill/>
                </a:ln>
                <a:solidFill>
                  <a:srgbClr val="FFC000"/>
                </a:solidFill>
                <a:effectLst/>
                <a:uLnTx/>
                <a:uFillTx/>
                <a:latin typeface="Times New Roman" panose="02020603050405020304" pitchFamily="18" charset="0"/>
                <a:cs typeface="Times New Roman" panose="02020603050405020304" pitchFamily="18" charset="0"/>
              </a:rPr>
              <a:t>NSM Enjoy Maker Space</a:t>
            </a:r>
            <a:endParaRPr kumimoji="0" lang="th-TH" altLang="en-US" sz="3600" b="1" i="0" u="none" strike="noStrike" kern="0" cap="none" spc="0" normalizeH="0" baseline="0" noProof="0" dirty="0">
              <a:ln>
                <a:noFill/>
              </a:ln>
              <a:solidFill>
                <a:srgbClr val="FFC000"/>
              </a:solidFill>
              <a:effectLst/>
              <a:uLnTx/>
              <a:uFillTx/>
              <a:latin typeface="Times New Roman" panose="02020603050405020304" pitchFamily="18" charset="0"/>
            </a:endParaRPr>
          </a:p>
        </p:txBody>
      </p:sp>
      <p:grpSp>
        <p:nvGrpSpPr>
          <p:cNvPr id="8" name="Group 7"/>
          <p:cNvGrpSpPr/>
          <p:nvPr/>
        </p:nvGrpSpPr>
        <p:grpSpPr>
          <a:xfrm>
            <a:off x="10476386" y="5829493"/>
            <a:ext cx="1310933" cy="612014"/>
            <a:chOff x="5978867" y="1041216"/>
            <a:chExt cx="1310933" cy="612014"/>
          </a:xfrm>
        </p:grpSpPr>
        <p:sp>
          <p:nvSpPr>
            <p:cNvPr id="9" name="Rectangle 8"/>
            <p:cNvSpPr/>
            <p:nvPr/>
          </p:nvSpPr>
          <p:spPr>
            <a:xfrm>
              <a:off x="5978867" y="1041216"/>
              <a:ext cx="1310933" cy="6120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รูปภาพ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8961" y="1126626"/>
              <a:ext cx="1150744" cy="432048"/>
            </a:xfrm>
            <a:prstGeom prst="rect">
              <a:avLst/>
            </a:prstGeom>
          </p:spPr>
        </p:pic>
      </p:gr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43682" y="1337066"/>
            <a:ext cx="2225596" cy="2211878"/>
          </a:xfrm>
          <a:prstGeom prst="rect">
            <a:avLst/>
          </a:prstGeom>
        </p:spPr>
      </p:pic>
      <p:pic>
        <p:nvPicPr>
          <p:cNvPr id="18" name="Picture 17"/>
          <p:cNvPicPr>
            <a:picLocks noChangeAspect="1"/>
          </p:cNvPicPr>
          <p:nvPr/>
        </p:nvPicPr>
        <p:blipFill rotWithShape="1">
          <a:blip r:embed="rId5" cstate="print">
            <a:extLst>
              <a:ext uri="{28A0092B-C50C-407E-A947-70E740481C1C}">
                <a14:useLocalDpi xmlns:a14="http://schemas.microsoft.com/office/drawing/2010/main" val="0"/>
              </a:ext>
            </a:extLst>
          </a:blip>
          <a:srcRect b="6592"/>
          <a:stretch/>
        </p:blipFill>
        <p:spPr>
          <a:xfrm>
            <a:off x="952882" y="1319671"/>
            <a:ext cx="3897151" cy="2426829"/>
          </a:xfrm>
          <a:prstGeom prst="rect">
            <a:avLst/>
          </a:prstGeom>
        </p:spPr>
      </p:pic>
      <p:pic>
        <p:nvPicPr>
          <p:cNvPr id="19" name="Picture 18"/>
          <p:cNvPicPr>
            <a:picLocks noChangeAspect="1"/>
          </p:cNvPicPr>
          <p:nvPr/>
        </p:nvPicPr>
        <p:blipFill rotWithShape="1">
          <a:blip r:embed="rId6" cstate="print">
            <a:extLst>
              <a:ext uri="{28A0092B-C50C-407E-A947-70E740481C1C}">
                <a14:useLocalDpi xmlns:a14="http://schemas.microsoft.com/office/drawing/2010/main" val="0"/>
              </a:ext>
            </a:extLst>
          </a:blip>
          <a:srcRect t="3230" b="9322"/>
          <a:stretch/>
        </p:blipFill>
        <p:spPr>
          <a:xfrm>
            <a:off x="5066979" y="1308101"/>
            <a:ext cx="4182592" cy="2438400"/>
          </a:xfrm>
          <a:prstGeom prst="rect">
            <a:avLst/>
          </a:prstGeom>
        </p:spPr>
      </p:pic>
      <p:pic>
        <p:nvPicPr>
          <p:cNvPr id="20" name="Picture 19"/>
          <p:cNvPicPr>
            <a:picLocks noChangeAspect="1"/>
          </p:cNvPicPr>
          <p:nvPr/>
        </p:nvPicPr>
        <p:blipFill rotWithShape="1">
          <a:blip r:embed="rId7" cstate="print">
            <a:extLst>
              <a:ext uri="{28A0092B-C50C-407E-A947-70E740481C1C}">
                <a14:useLocalDpi xmlns:a14="http://schemas.microsoft.com/office/drawing/2010/main" val="0"/>
              </a:ext>
            </a:extLst>
          </a:blip>
          <a:srcRect l="12449" t="6907" r="1404" b="17029"/>
          <a:stretch/>
        </p:blipFill>
        <p:spPr>
          <a:xfrm>
            <a:off x="952882" y="3860800"/>
            <a:ext cx="3897151" cy="2580707"/>
          </a:xfrm>
          <a:prstGeom prst="rect">
            <a:avLst/>
          </a:prstGeom>
        </p:spPr>
      </p:pic>
      <p:pic>
        <p:nvPicPr>
          <p:cNvPr id="21" name="Picture 20"/>
          <p:cNvPicPr>
            <a:picLocks noChangeAspect="1"/>
          </p:cNvPicPr>
          <p:nvPr/>
        </p:nvPicPr>
        <p:blipFill rotWithShape="1">
          <a:blip r:embed="rId8">
            <a:extLst>
              <a:ext uri="{28A0092B-C50C-407E-A947-70E740481C1C}">
                <a14:useLocalDpi xmlns:a14="http://schemas.microsoft.com/office/drawing/2010/main" val="0"/>
              </a:ext>
            </a:extLst>
          </a:blip>
          <a:srcRect b="7400"/>
          <a:stretch/>
        </p:blipFill>
        <p:spPr>
          <a:xfrm>
            <a:off x="5066979" y="3860800"/>
            <a:ext cx="4182592" cy="2580707"/>
          </a:xfrm>
          <a:prstGeom prst="rect">
            <a:avLst/>
          </a:prstGeom>
        </p:spPr>
      </p:pic>
    </p:spTree>
    <p:extLst>
      <p:ext uri="{BB962C8B-B14F-4D97-AF65-F5344CB8AC3E}">
        <p14:creationId xmlns:p14="http://schemas.microsoft.com/office/powerpoint/2010/main" val="54108226"/>
      </p:ext>
    </p:extLst>
  </p:cSld>
  <p:clrMapOvr>
    <a:masterClrMapping/>
  </p:clrMapOvr>
  <mc:AlternateContent xmlns:mc="http://schemas.openxmlformats.org/markup-compatibility/2006" xmlns:p14="http://schemas.microsoft.com/office/powerpoint/2010/main">
    <mc:Choice Requires="p14">
      <p:transition spd="slow" p14:dur="1600" advTm="4000">
        <p14:gallery dir="l"/>
      </p:transition>
    </mc:Choice>
    <mc:Fallback xmlns="">
      <p:transition spd="slow" advTm="4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p:cNvPicPr>
          <p:nvPr/>
        </p:nvPicPr>
        <p:blipFill rotWithShape="1">
          <a:blip r:embed="rId3">
            <a:extLst>
              <a:ext uri="{28A0092B-C50C-407E-A947-70E740481C1C}">
                <a14:useLocalDpi xmlns:a14="http://schemas.microsoft.com/office/drawing/2010/main" val="0"/>
              </a:ext>
            </a:extLst>
          </a:blip>
          <a:srcRect t="82462"/>
          <a:stretch/>
        </p:blipFill>
        <p:spPr bwMode="auto">
          <a:xfrm>
            <a:off x="0" y="5331657"/>
            <a:ext cx="12192000" cy="1525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a:spLocks noChangeArrowheads="1"/>
          </p:cNvSpPr>
          <p:nvPr/>
        </p:nvSpPr>
        <p:spPr bwMode="auto">
          <a:xfrm>
            <a:off x="539931" y="1906388"/>
            <a:ext cx="11307233"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solidFill>
                  <a:srgbClr val="000000"/>
                </a:solidFill>
                <a:miter lim="800000"/>
                <a:headEnd/>
                <a:tailEnd/>
              </a14:hiddenLine>
            </a:ext>
          </a:extLst>
        </p:spPr>
        <p:txBody>
          <a:bodyPr/>
          <a:lstStyle>
            <a:lvl1pPr>
              <a:spcBef>
                <a:spcPct val="20000"/>
              </a:spcBef>
              <a:buChar char="•"/>
              <a:defRPr sz="3200">
                <a:solidFill>
                  <a:schemeClr val="tx1"/>
                </a:solidFill>
                <a:latin typeface="Century Gothic" pitchFamily="34" charset="0"/>
              </a:defRPr>
            </a:lvl1pPr>
            <a:lvl2pPr marL="742950" indent="-285750">
              <a:spcBef>
                <a:spcPct val="20000"/>
              </a:spcBef>
              <a:buChar char="–"/>
              <a:defRPr sz="2800">
                <a:solidFill>
                  <a:schemeClr val="tx1"/>
                </a:solidFill>
                <a:latin typeface="Century Gothic" pitchFamily="34" charset="0"/>
              </a:defRPr>
            </a:lvl2pPr>
            <a:lvl3pPr marL="1143000" indent="-228600">
              <a:spcBef>
                <a:spcPct val="20000"/>
              </a:spcBef>
              <a:buChar char="•"/>
              <a:defRPr sz="2400">
                <a:solidFill>
                  <a:schemeClr val="tx1"/>
                </a:solidFill>
                <a:latin typeface="Century Gothic" pitchFamily="34" charset="0"/>
              </a:defRPr>
            </a:lvl3pPr>
            <a:lvl4pPr marL="1600200" indent="-228600">
              <a:spcBef>
                <a:spcPct val="20000"/>
              </a:spcBef>
              <a:buChar char="–"/>
              <a:defRPr sz="2000">
                <a:solidFill>
                  <a:schemeClr val="tx1"/>
                </a:solidFill>
                <a:latin typeface="Century Gothic" pitchFamily="34" charset="0"/>
              </a:defRPr>
            </a:lvl4pPr>
            <a:lvl5pPr marL="2057400" indent="-22860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a:spcBef>
                <a:spcPct val="0"/>
              </a:spcBef>
              <a:buFontTx/>
              <a:buNone/>
            </a:pPr>
            <a:r>
              <a:rPr lang="en-US" altLang="en-US" b="1" i="1" dirty="0">
                <a:solidFill>
                  <a:srgbClr val="FFC000"/>
                </a:solidFill>
                <a:latin typeface="Times New Roman" panose="02020603050405020304" pitchFamily="18" charset="0"/>
                <a:cs typeface="Times New Roman" panose="02020603050405020304" pitchFamily="18" charset="0"/>
              </a:rPr>
              <a:t>Creating a Scientific Society for </a:t>
            </a:r>
          </a:p>
          <a:p>
            <a:pPr algn="ctr">
              <a:spcBef>
                <a:spcPct val="0"/>
              </a:spcBef>
              <a:buFontTx/>
              <a:buNone/>
            </a:pPr>
            <a:r>
              <a:rPr lang="en-US" altLang="en-US" b="1" i="1" dirty="0">
                <a:solidFill>
                  <a:srgbClr val="FFC000"/>
                </a:solidFill>
                <a:latin typeface="Times New Roman" panose="02020603050405020304" pitchFamily="18" charset="0"/>
                <a:cs typeface="Times New Roman" panose="02020603050405020304" pitchFamily="18" charset="0"/>
              </a:rPr>
              <a:t>the Sustainable Development of the Nation</a:t>
            </a:r>
          </a:p>
          <a:p>
            <a:pPr algn="ctr">
              <a:spcBef>
                <a:spcPct val="0"/>
              </a:spcBef>
              <a:buFontTx/>
              <a:buNone/>
            </a:pPr>
            <a:endParaRPr lang="en-US" altLang="en-US" sz="2800" b="1" i="1" dirty="0">
              <a:solidFill>
                <a:srgbClr val="FFC000"/>
              </a:solidFill>
              <a:latin typeface="Arial" pitchFamily="34" charset="0"/>
              <a:cs typeface="Arial" pitchFamily="34" charset="0"/>
            </a:endParaRPr>
          </a:p>
          <a:p>
            <a:pPr algn="ctr">
              <a:spcBef>
                <a:spcPct val="0"/>
              </a:spcBef>
              <a:buFontTx/>
              <a:buNone/>
            </a:pPr>
            <a:endParaRPr lang="en-US" altLang="en-US" sz="2800" b="1" i="1" dirty="0">
              <a:solidFill>
                <a:srgbClr val="FFC000"/>
              </a:solidFill>
              <a:latin typeface="Arial" pitchFamily="34" charset="0"/>
              <a:cs typeface="Arial" pitchFamily="34" charset="0"/>
            </a:endParaRPr>
          </a:p>
          <a:p>
            <a:pPr algn="ctr">
              <a:spcBef>
                <a:spcPct val="0"/>
              </a:spcBef>
              <a:buFontTx/>
              <a:buNone/>
            </a:pPr>
            <a:endParaRPr lang="en-US" altLang="en-US" sz="2800" b="1" i="1" dirty="0">
              <a:solidFill>
                <a:srgbClr val="FFC000"/>
              </a:solidFill>
              <a:latin typeface="Arial" pitchFamily="34" charset="0"/>
              <a:cs typeface="Arial" pitchFamily="34" charset="0"/>
            </a:endParaRPr>
          </a:p>
          <a:p>
            <a:pPr algn="ctr">
              <a:spcBef>
                <a:spcPct val="0"/>
              </a:spcBef>
              <a:buFontTx/>
              <a:buNone/>
            </a:pPr>
            <a:endParaRPr lang="th-TH" altLang="en-US" sz="2800" b="1" i="1" dirty="0">
              <a:solidFill>
                <a:srgbClr val="FFC000"/>
              </a:solidFill>
              <a:latin typeface="Arial" pitchFamily="34" charset="0"/>
              <a:cs typeface="Tahoma" pitchFamily="34" charset="0"/>
            </a:endParaRPr>
          </a:p>
        </p:txBody>
      </p:sp>
      <p:sp>
        <p:nvSpPr>
          <p:cNvPr id="9" name="Rectangle 2"/>
          <p:cNvSpPr>
            <a:spLocks noChangeArrowheads="1"/>
          </p:cNvSpPr>
          <p:nvPr/>
        </p:nvSpPr>
        <p:spPr bwMode="auto">
          <a:xfrm>
            <a:off x="1217043" y="3509035"/>
            <a:ext cx="10146142" cy="161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Century Gothic" pitchFamily="34" charset="0"/>
              </a:defRPr>
            </a:lvl1pPr>
            <a:lvl2pPr marL="742950" indent="-285750">
              <a:spcBef>
                <a:spcPct val="20000"/>
              </a:spcBef>
              <a:buChar char="–"/>
              <a:defRPr sz="2800">
                <a:solidFill>
                  <a:schemeClr val="tx1"/>
                </a:solidFill>
                <a:latin typeface="Century Gothic" pitchFamily="34" charset="0"/>
              </a:defRPr>
            </a:lvl2pPr>
            <a:lvl3pPr marL="1143000" indent="-228600">
              <a:spcBef>
                <a:spcPct val="20000"/>
              </a:spcBef>
              <a:buChar char="•"/>
              <a:defRPr sz="2400">
                <a:solidFill>
                  <a:schemeClr val="tx1"/>
                </a:solidFill>
                <a:latin typeface="Century Gothic" pitchFamily="34" charset="0"/>
              </a:defRPr>
            </a:lvl3pPr>
            <a:lvl4pPr marL="1600200" indent="-228600">
              <a:spcBef>
                <a:spcPct val="20000"/>
              </a:spcBef>
              <a:buChar char="–"/>
              <a:defRPr sz="2000">
                <a:solidFill>
                  <a:schemeClr val="tx1"/>
                </a:solidFill>
                <a:latin typeface="Century Gothic" pitchFamily="34" charset="0"/>
              </a:defRPr>
            </a:lvl4pPr>
            <a:lvl5pPr marL="2057400" indent="-22860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fontAlgn="base">
              <a:spcBef>
                <a:spcPct val="0"/>
              </a:spcBef>
              <a:spcAft>
                <a:spcPct val="0"/>
              </a:spcAft>
              <a:buFontTx/>
              <a:buNone/>
            </a:pPr>
            <a:r>
              <a:rPr lang="en-US" altLang="en-US" sz="2400" b="1" dirty="0">
                <a:solidFill>
                  <a:schemeClr val="bg1">
                    <a:lumMod val="85000"/>
                  </a:schemeClr>
                </a:solidFill>
                <a:latin typeface="Times New Roman" panose="02020603050405020304" pitchFamily="18" charset="0"/>
                <a:cs typeface="Times New Roman" panose="02020603050405020304" pitchFamily="18" charset="0"/>
              </a:rPr>
              <a:t>National Science Museum, Thailand</a:t>
            </a:r>
          </a:p>
          <a:p>
            <a:pPr algn="ctr" fontAlgn="base">
              <a:spcBef>
                <a:spcPct val="0"/>
              </a:spcBef>
              <a:spcAft>
                <a:spcPct val="0"/>
              </a:spcAft>
              <a:buFontTx/>
              <a:buNone/>
            </a:pPr>
            <a:r>
              <a:rPr lang="en-US" altLang="en-US" sz="1800" dirty="0" err="1">
                <a:solidFill>
                  <a:schemeClr val="bg1">
                    <a:lumMod val="85000"/>
                  </a:schemeClr>
                </a:solidFill>
                <a:latin typeface="Times New Roman" panose="02020603050405020304" pitchFamily="18" charset="0"/>
                <a:cs typeface="Times New Roman" panose="02020603050405020304" pitchFamily="18" charset="0"/>
              </a:rPr>
              <a:t>Technopolis</a:t>
            </a:r>
            <a:r>
              <a:rPr lang="en-US" altLang="en-US" sz="1800" dirty="0">
                <a:solidFill>
                  <a:schemeClr val="bg1">
                    <a:lumMod val="85000"/>
                  </a:schemeClr>
                </a:solidFill>
                <a:latin typeface="Times New Roman" panose="02020603050405020304" pitchFamily="18" charset="0"/>
                <a:cs typeface="Times New Roman" panose="02020603050405020304" pitchFamily="18" charset="0"/>
              </a:rPr>
              <a:t>, </a:t>
            </a:r>
            <a:r>
              <a:rPr lang="en-US" altLang="en-US" sz="1800" dirty="0" err="1">
                <a:solidFill>
                  <a:schemeClr val="bg1">
                    <a:lumMod val="85000"/>
                  </a:schemeClr>
                </a:solidFill>
                <a:latin typeface="Times New Roman" panose="02020603050405020304" pitchFamily="18" charset="0"/>
                <a:cs typeface="Times New Roman" panose="02020603050405020304" pitchFamily="18" charset="0"/>
              </a:rPr>
              <a:t>Klong</a:t>
            </a:r>
            <a:r>
              <a:rPr lang="en-US" altLang="en-US" sz="1800" dirty="0">
                <a:solidFill>
                  <a:schemeClr val="bg1">
                    <a:lumMod val="85000"/>
                  </a:schemeClr>
                </a:solidFill>
                <a:latin typeface="Times New Roman" panose="02020603050405020304" pitchFamily="18" charset="0"/>
                <a:cs typeface="Times New Roman" panose="02020603050405020304" pitchFamily="18" charset="0"/>
              </a:rPr>
              <a:t> 5 </a:t>
            </a:r>
            <a:r>
              <a:rPr lang="en-US" altLang="en-US" sz="1800" dirty="0" err="1">
                <a:solidFill>
                  <a:schemeClr val="bg1">
                    <a:lumMod val="85000"/>
                  </a:schemeClr>
                </a:solidFill>
                <a:latin typeface="Times New Roman" panose="02020603050405020304" pitchFamily="18" charset="0"/>
                <a:cs typeface="Times New Roman" panose="02020603050405020304" pitchFamily="18" charset="0"/>
              </a:rPr>
              <a:t>Pathum</a:t>
            </a:r>
            <a:r>
              <a:rPr lang="en-US" altLang="en-US" sz="1800" dirty="0">
                <a:solidFill>
                  <a:schemeClr val="bg1">
                    <a:lumMod val="85000"/>
                  </a:schemeClr>
                </a:solidFill>
                <a:latin typeface="Times New Roman" panose="02020603050405020304" pitchFamily="18" charset="0"/>
                <a:cs typeface="Times New Roman" panose="02020603050405020304" pitchFamily="18" charset="0"/>
              </a:rPr>
              <a:t> </a:t>
            </a:r>
            <a:r>
              <a:rPr lang="en-US" altLang="en-US" sz="1800" dirty="0" err="1">
                <a:solidFill>
                  <a:schemeClr val="bg1">
                    <a:lumMod val="85000"/>
                  </a:schemeClr>
                </a:solidFill>
                <a:latin typeface="Times New Roman" panose="02020603050405020304" pitchFamily="18" charset="0"/>
                <a:cs typeface="Times New Roman" panose="02020603050405020304" pitchFamily="18" charset="0"/>
              </a:rPr>
              <a:t>Thani</a:t>
            </a:r>
            <a:r>
              <a:rPr lang="en-US" altLang="en-US" sz="1800" dirty="0">
                <a:solidFill>
                  <a:schemeClr val="bg1">
                    <a:lumMod val="85000"/>
                  </a:schemeClr>
                </a:solidFill>
                <a:latin typeface="Times New Roman" panose="02020603050405020304" pitchFamily="18" charset="0"/>
                <a:cs typeface="Times New Roman" panose="02020603050405020304" pitchFamily="18" charset="0"/>
              </a:rPr>
              <a:t>, </a:t>
            </a:r>
            <a:r>
              <a:rPr lang="th-TH" altLang="en-US" sz="1800" dirty="0">
                <a:solidFill>
                  <a:schemeClr val="bg1">
                    <a:lumMod val="85000"/>
                  </a:schemeClr>
                </a:solidFill>
                <a:latin typeface="Times New Roman" panose="02020603050405020304" pitchFamily="18" charset="0"/>
                <a:cs typeface="Arial" pitchFamily="34" charset="0"/>
              </a:rPr>
              <a:t>12120</a:t>
            </a:r>
          </a:p>
          <a:p>
            <a:pPr algn="ctr" fontAlgn="base">
              <a:spcBef>
                <a:spcPct val="0"/>
              </a:spcBef>
              <a:spcAft>
                <a:spcPct val="0"/>
              </a:spcAft>
              <a:buFontTx/>
              <a:buNone/>
            </a:pPr>
            <a:r>
              <a:rPr lang="en-US" altLang="en-US" sz="1800" dirty="0">
                <a:solidFill>
                  <a:schemeClr val="bg1">
                    <a:lumMod val="85000"/>
                  </a:schemeClr>
                </a:solidFill>
                <a:latin typeface="Times New Roman" panose="02020603050405020304" pitchFamily="18" charset="0"/>
                <a:cs typeface="Times New Roman" panose="02020603050405020304" pitchFamily="18" charset="0"/>
              </a:rPr>
              <a:t>Tel +66 (0) 2577-9999</a:t>
            </a:r>
          </a:p>
          <a:p>
            <a:pPr algn="ctr" fontAlgn="base">
              <a:spcBef>
                <a:spcPct val="0"/>
              </a:spcBef>
              <a:spcAft>
                <a:spcPct val="0"/>
              </a:spcAft>
              <a:buFontTx/>
              <a:buNone/>
            </a:pPr>
            <a:r>
              <a:rPr lang="en-US" altLang="en-US" sz="1800" dirty="0">
                <a:solidFill>
                  <a:schemeClr val="bg1">
                    <a:lumMod val="85000"/>
                  </a:schemeClr>
                </a:solidFill>
                <a:latin typeface="Times New Roman" panose="02020603050405020304" pitchFamily="18" charset="0"/>
                <a:cs typeface="Times New Roman" panose="02020603050405020304" pitchFamily="18" charset="0"/>
              </a:rPr>
              <a:t>www.nsm.or.th </a:t>
            </a:r>
          </a:p>
        </p:txBody>
      </p:sp>
      <p:grpSp>
        <p:nvGrpSpPr>
          <p:cNvPr id="10" name="Group 9"/>
          <p:cNvGrpSpPr/>
          <p:nvPr/>
        </p:nvGrpSpPr>
        <p:grpSpPr>
          <a:xfrm>
            <a:off x="539931" y="5981893"/>
            <a:ext cx="1310933" cy="612014"/>
            <a:chOff x="5978867" y="1041216"/>
            <a:chExt cx="1310933" cy="612014"/>
          </a:xfrm>
        </p:grpSpPr>
        <p:sp>
          <p:nvSpPr>
            <p:cNvPr id="11" name="Rectangle 10"/>
            <p:cNvSpPr/>
            <p:nvPr/>
          </p:nvSpPr>
          <p:spPr>
            <a:xfrm>
              <a:off x="5978867" y="1041216"/>
              <a:ext cx="1310933" cy="6120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รูปภาพ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58961" y="1126626"/>
              <a:ext cx="1150744" cy="432048"/>
            </a:xfrm>
            <a:prstGeom prst="rect">
              <a:avLst/>
            </a:prstGeom>
          </p:spPr>
        </p:pic>
      </p:grpSp>
    </p:spTree>
    <p:extLst>
      <p:ext uri="{BB962C8B-B14F-4D97-AF65-F5344CB8AC3E}">
        <p14:creationId xmlns:p14="http://schemas.microsoft.com/office/powerpoint/2010/main" val="851533057"/>
      </p:ext>
    </p:extLst>
  </p:cSld>
  <p:clrMapOvr>
    <a:masterClrMapping/>
  </p:clrMapOvr>
  <mc:AlternateContent xmlns:mc="http://schemas.openxmlformats.org/markup-compatibility/2006" xmlns:p14="http://schemas.microsoft.com/office/powerpoint/2010/main">
    <mc:Choice Requires="p14">
      <p:transition spd="slow" p14:dur="1600" advTm="4000">
        <p14:gallery dir="l"/>
      </p:transition>
    </mc:Choice>
    <mc:Fallback xmlns="">
      <p:transition spd="slow" advTm="4000">
        <p:fade/>
      </p:transition>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2715</TotalTime>
  <Words>808</Words>
  <Application>Microsoft Office PowerPoint</Application>
  <PresentationFormat>Widescreen</PresentationFormat>
  <Paragraphs>69</Paragraphs>
  <Slides>9</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等线</vt:lpstr>
      <vt:lpstr>等线 Light</vt:lpstr>
      <vt:lpstr>Angsana New</vt:lpstr>
      <vt:lpstr>Arial</vt:lpstr>
      <vt:lpstr>Cordia New</vt:lpstr>
      <vt:lpstr>Tahoma</vt:lpstr>
      <vt:lpstr>Times New Roman</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Admin</cp:lastModifiedBy>
  <cp:revision>147</cp:revision>
  <dcterms:created xsi:type="dcterms:W3CDTF">2017-03-18T02:52:12Z</dcterms:created>
  <dcterms:modified xsi:type="dcterms:W3CDTF">2017-12-17T15:39:13Z</dcterms:modified>
</cp:coreProperties>
</file>