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Default Extension="jpg" ContentType="image/jpeg"/>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83" r:id="rId2"/>
    <p:sldId id="456" r:id="rId3"/>
    <p:sldId id="457" r:id="rId4"/>
    <p:sldId id="458" r:id="rId5"/>
    <p:sldId id="459" r:id="rId6"/>
    <p:sldId id="460" r:id="rId7"/>
    <p:sldId id="461" r:id="rId8"/>
    <p:sldId id="462" r:id="rId9"/>
    <p:sldId id="463" r:id="rId10"/>
    <p:sldId id="464" r:id="rId11"/>
    <p:sldId id="352" r:id="rId12"/>
    <p:sldId id="429" r:id="rId13"/>
    <p:sldId id="438" r:id="rId14"/>
    <p:sldId id="428" r:id="rId15"/>
    <p:sldId id="430" r:id="rId16"/>
    <p:sldId id="447" r:id="rId17"/>
    <p:sldId id="439" r:id="rId18"/>
    <p:sldId id="440" r:id="rId19"/>
    <p:sldId id="441" r:id="rId20"/>
    <p:sldId id="431" r:id="rId21"/>
    <p:sldId id="442" r:id="rId22"/>
    <p:sldId id="443" r:id="rId23"/>
    <p:sldId id="444" r:id="rId24"/>
    <p:sldId id="445" r:id="rId25"/>
    <p:sldId id="446" r:id="rId26"/>
    <p:sldId id="448" r:id="rId27"/>
    <p:sldId id="449" r:id="rId28"/>
    <p:sldId id="450" r:id="rId29"/>
    <p:sldId id="451" r:id="rId30"/>
    <p:sldId id="452" r:id="rId31"/>
    <p:sldId id="453" r:id="rId32"/>
    <p:sldId id="454" r:id="rId33"/>
    <p:sldId id="465" r:id="rId34"/>
    <p:sldId id="466" r:id="rId35"/>
    <p:sldId id="467" r:id="rId36"/>
    <p:sldId id="468" r:id="rId37"/>
    <p:sldId id="469" r:id="rId38"/>
    <p:sldId id="470" r:id="rId39"/>
    <p:sldId id="471" r:id="rId40"/>
    <p:sldId id="472" r:id="rId41"/>
    <p:sldId id="473" r:id="rId42"/>
    <p:sldId id="474" r:id="rId43"/>
    <p:sldId id="475" r:id="rId44"/>
    <p:sldId id="476" r:id="rId45"/>
    <p:sldId id="477" r:id="rId46"/>
    <p:sldId id="478" r:id="rId47"/>
    <p:sldId id="479" r:id="rId48"/>
    <p:sldId id="480" r:id="rId49"/>
    <p:sldId id="481" r:id="rId50"/>
    <p:sldId id="482" r:id="rId51"/>
    <p:sldId id="483" r:id="rId52"/>
    <p:sldId id="484" r:id="rId53"/>
    <p:sldId id="485" r:id="rId54"/>
    <p:sldId id="486" r:id="rId55"/>
    <p:sldId id="487" r:id="rId56"/>
    <p:sldId id="488" r:id="rId57"/>
    <p:sldId id="489" r:id="rId58"/>
    <p:sldId id="490" r:id="rId59"/>
    <p:sldId id="491" r:id="rId60"/>
    <p:sldId id="492" r:id="rId61"/>
    <p:sldId id="493" r:id="rId62"/>
    <p:sldId id="494" r:id="rId6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848BE"/>
    <a:srgbClr val="07913A"/>
    <a:srgbClr val="548235"/>
    <a:srgbClr val="4472C4"/>
    <a:srgbClr val="00A6CB"/>
    <a:srgbClr val="00A7AA"/>
    <a:srgbClr val="FFFFFF"/>
    <a:srgbClr val="FF3300"/>
    <a:srgbClr val="FF0000"/>
    <a:srgbClr val="CDE77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32" autoAdjust="0"/>
    <p:restoredTop sz="90606" autoAdjust="0"/>
  </p:normalViewPr>
  <p:slideViewPr>
    <p:cSldViewPr snapToGrid="0">
      <p:cViewPr varScale="1">
        <p:scale>
          <a:sx n="103" d="100"/>
          <a:sy n="103" d="100"/>
        </p:scale>
        <p:origin x="-90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ata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5BB50-B2E0-4F1B-A6AD-14E8CEF1540A}" type="doc">
      <dgm:prSet loTypeId="urn:microsoft.com/office/officeart/2005/8/layout/pList1#1" loCatId="list" qsTypeId="urn:microsoft.com/office/officeart/2005/8/quickstyle/simple1" qsCatId="simple" csTypeId="urn:microsoft.com/office/officeart/2005/8/colors/colorful1#1" csCatId="colorful" phldr="1"/>
      <dgm:spPr/>
      <dgm:t>
        <a:bodyPr/>
        <a:lstStyle/>
        <a:p>
          <a:endParaRPr lang="zh-CN" altLang="en-US"/>
        </a:p>
      </dgm:t>
    </dgm:pt>
    <dgm:pt modelId="{B849F194-47E2-4ECF-8332-4C6386F78C2F}">
      <dgm:prSet phldrT="[文本]"/>
      <dgm:spPr/>
      <dgm:t>
        <a:bodyPr/>
        <a:lstStyle/>
        <a:p>
          <a:r>
            <a:rPr lang="zh-CN" altLang="en-US" b="1" dirty="0">
              <a:solidFill>
                <a:srgbClr val="00B050"/>
              </a:solidFill>
            </a:rPr>
            <a:t>清除主干道倒下树木</a:t>
          </a:r>
        </a:p>
      </dgm:t>
    </dgm:pt>
    <dgm:pt modelId="{1F755CA4-1DA1-410A-92D0-3B1F22D01BF4}" type="parTrans" cxnId="{58574420-6EA2-4AE2-B864-DDA32498A2E6}">
      <dgm:prSet/>
      <dgm:spPr/>
      <dgm:t>
        <a:bodyPr/>
        <a:lstStyle/>
        <a:p>
          <a:endParaRPr lang="zh-CN" altLang="en-US"/>
        </a:p>
      </dgm:t>
    </dgm:pt>
    <dgm:pt modelId="{535E17D8-A85F-4E11-8584-3ED46B5C5B2E}" type="sibTrans" cxnId="{58574420-6EA2-4AE2-B864-DDA32498A2E6}">
      <dgm:prSet/>
      <dgm:spPr/>
      <dgm:t>
        <a:bodyPr/>
        <a:lstStyle/>
        <a:p>
          <a:endParaRPr lang="zh-CN" altLang="en-US"/>
        </a:p>
      </dgm:t>
    </dgm:pt>
    <dgm:pt modelId="{B492D921-B5DE-4644-9D7F-12C32BF97E16}">
      <dgm:prSet phldrT="[文本]"/>
      <dgm:spPr/>
      <dgm:t>
        <a:bodyPr/>
        <a:lstStyle/>
        <a:p>
          <a:r>
            <a:rPr lang="zh-CN" altLang="en-US" b="1" dirty="0">
              <a:solidFill>
                <a:srgbClr val="FFC000"/>
              </a:solidFill>
            </a:rPr>
            <a:t>恢复电力</a:t>
          </a:r>
        </a:p>
      </dgm:t>
    </dgm:pt>
    <dgm:pt modelId="{82935391-250A-4366-A44D-594885B5EE72}" type="parTrans" cxnId="{6C9D86DE-0B0E-484F-A9E6-BEE4A41F122D}">
      <dgm:prSet/>
      <dgm:spPr/>
      <dgm:t>
        <a:bodyPr/>
        <a:lstStyle/>
        <a:p>
          <a:endParaRPr lang="zh-CN" altLang="en-US"/>
        </a:p>
      </dgm:t>
    </dgm:pt>
    <dgm:pt modelId="{7C26A326-7D87-4FD4-AD96-B900A993519D}" type="sibTrans" cxnId="{6C9D86DE-0B0E-484F-A9E6-BEE4A41F122D}">
      <dgm:prSet/>
      <dgm:spPr/>
      <dgm:t>
        <a:bodyPr/>
        <a:lstStyle/>
        <a:p>
          <a:endParaRPr lang="zh-CN" altLang="en-US"/>
        </a:p>
      </dgm:t>
    </dgm:pt>
    <dgm:pt modelId="{4DA7C49F-B8F2-40E0-ADD6-D9E28434D991}">
      <dgm:prSet phldrT="[文本]"/>
      <dgm:spPr/>
      <dgm:t>
        <a:bodyPr/>
        <a:lstStyle/>
        <a:p>
          <a:r>
            <a:rPr lang="zh-CN" altLang="en-US" b="1" dirty="0">
              <a:solidFill>
                <a:srgbClr val="00B0F0"/>
              </a:solidFill>
            </a:rPr>
            <a:t>将应急物资送到指定区域</a:t>
          </a:r>
        </a:p>
      </dgm:t>
    </dgm:pt>
    <dgm:pt modelId="{6C68996A-885B-43B9-B3FE-4195C5B479FE}" type="sibTrans" cxnId="{69F73ACC-3EE0-4F12-ACF7-87E1A5314EB2}">
      <dgm:prSet/>
      <dgm:spPr/>
      <dgm:t>
        <a:bodyPr/>
        <a:lstStyle/>
        <a:p>
          <a:endParaRPr lang="zh-CN" altLang="en-US"/>
        </a:p>
      </dgm:t>
    </dgm:pt>
    <dgm:pt modelId="{8757FCA9-4636-4DAC-8627-F7D6BF9BC5DF}" type="parTrans" cxnId="{69F73ACC-3EE0-4F12-ACF7-87E1A5314EB2}">
      <dgm:prSet/>
      <dgm:spPr/>
      <dgm:t>
        <a:bodyPr/>
        <a:lstStyle/>
        <a:p>
          <a:endParaRPr lang="zh-CN" altLang="en-US"/>
        </a:p>
      </dgm:t>
    </dgm:pt>
    <dgm:pt modelId="{18172A37-2950-4A27-B668-F405C9C8253A}">
      <dgm:prSet phldrT="[文本]"/>
      <dgm:spPr/>
      <dgm:t>
        <a:bodyPr/>
        <a:lstStyle/>
        <a:p>
          <a:r>
            <a:rPr lang="zh-CN" altLang="en-US" b="1" dirty="0">
              <a:solidFill>
                <a:srgbClr val="E848BE"/>
              </a:solidFill>
            </a:rPr>
            <a:t>停放机器人</a:t>
          </a:r>
          <a:r>
            <a:rPr lang="en-US" altLang="zh-CN" b="1" dirty="0">
              <a:solidFill>
                <a:srgbClr val="E848BE"/>
              </a:solidFill>
            </a:rPr>
            <a:t> </a:t>
          </a:r>
          <a:endParaRPr lang="zh-CN" altLang="en-US" b="1" dirty="0">
            <a:solidFill>
              <a:srgbClr val="E848BE"/>
            </a:solidFill>
          </a:endParaRPr>
        </a:p>
      </dgm:t>
    </dgm:pt>
    <dgm:pt modelId="{5DFD93B1-769E-4368-AA17-823F761E2ED3}" type="parTrans" cxnId="{C60FF75F-0647-4565-93CE-47C205AC8861}">
      <dgm:prSet/>
      <dgm:spPr/>
      <dgm:t>
        <a:bodyPr/>
        <a:lstStyle/>
        <a:p>
          <a:endParaRPr lang="zh-CN" altLang="en-US"/>
        </a:p>
      </dgm:t>
    </dgm:pt>
    <dgm:pt modelId="{F54052C0-7488-4AD9-9753-49050812CD32}" type="sibTrans" cxnId="{C60FF75F-0647-4565-93CE-47C205AC8861}">
      <dgm:prSet/>
      <dgm:spPr/>
      <dgm:t>
        <a:bodyPr/>
        <a:lstStyle/>
        <a:p>
          <a:endParaRPr lang="zh-CN" altLang="en-US"/>
        </a:p>
      </dgm:t>
    </dgm:pt>
    <dgm:pt modelId="{DD929F0A-4DB1-484B-8C7E-A19FA1F3E910}" type="pres">
      <dgm:prSet presAssocID="{7435BB50-B2E0-4F1B-A6AD-14E8CEF1540A}" presName="Name0" presStyleCnt="0">
        <dgm:presLayoutVars>
          <dgm:dir/>
          <dgm:resizeHandles val="exact"/>
        </dgm:presLayoutVars>
      </dgm:prSet>
      <dgm:spPr/>
      <dgm:t>
        <a:bodyPr/>
        <a:lstStyle/>
        <a:p>
          <a:endParaRPr lang="zh-CN" altLang="en-US"/>
        </a:p>
      </dgm:t>
    </dgm:pt>
    <dgm:pt modelId="{C6DCF633-B213-4470-87CA-FA5A5B6AFA7E}" type="pres">
      <dgm:prSet presAssocID="{B849F194-47E2-4ECF-8332-4C6386F78C2F}" presName="compNode" presStyleCnt="0"/>
      <dgm:spPr/>
    </dgm:pt>
    <dgm:pt modelId="{B0EF15A5-428E-46BF-8791-38C8774C5057}" type="pres">
      <dgm:prSet presAssocID="{B849F194-47E2-4ECF-8332-4C6386F78C2F}" presName="pictRect" presStyleLbl="node1" presStyleIdx="0" presStyleCnt="4" custLinFactNeighborX="-39568" custLinFactNeighborY="-1118"/>
      <dgm:spPr>
        <a:blipFill>
          <a:blip xmlns:r="http://schemas.openxmlformats.org/officeDocument/2006/relationships" r:embed="rId1">
            <a:extLst>
              <a:ext uri="{28A0092B-C50C-407E-A947-70E740481C1C}">
                <a14:useLocalDpi xmlns:a14="http://schemas.microsoft.com/office/drawing/2010/main" xmlns="" val="0"/>
              </a:ext>
            </a:extLst>
          </a:blip>
          <a:srcRect/>
          <a:stretch>
            <a:fillRect l="-2000" r="-2000"/>
          </a:stretch>
        </a:blipFill>
      </dgm:spPr>
    </dgm:pt>
    <dgm:pt modelId="{87828B47-1CFF-47C5-A272-8903447D5D04}" type="pres">
      <dgm:prSet presAssocID="{B849F194-47E2-4ECF-8332-4C6386F78C2F}" presName="textRect" presStyleLbl="revTx" presStyleIdx="0" presStyleCnt="4" custScaleX="144007" custLinFactNeighborX="-39568" custLinFactNeighborY="-2077">
        <dgm:presLayoutVars>
          <dgm:bulletEnabled val="1"/>
        </dgm:presLayoutVars>
      </dgm:prSet>
      <dgm:spPr/>
      <dgm:t>
        <a:bodyPr/>
        <a:lstStyle/>
        <a:p>
          <a:endParaRPr lang="zh-CN" altLang="en-US"/>
        </a:p>
      </dgm:t>
    </dgm:pt>
    <dgm:pt modelId="{13F9E51C-BFA1-4FE0-B464-5A5721162BD4}" type="pres">
      <dgm:prSet presAssocID="{535E17D8-A85F-4E11-8584-3ED46B5C5B2E}" presName="sibTrans" presStyleLbl="sibTrans2D1" presStyleIdx="0" presStyleCnt="0"/>
      <dgm:spPr/>
      <dgm:t>
        <a:bodyPr/>
        <a:lstStyle/>
        <a:p>
          <a:endParaRPr lang="zh-CN" altLang="en-US"/>
        </a:p>
      </dgm:t>
    </dgm:pt>
    <dgm:pt modelId="{A7D24B6A-2B64-4D97-9435-C78C227A9147}" type="pres">
      <dgm:prSet presAssocID="{4DA7C49F-B8F2-40E0-ADD6-D9E28434D991}" presName="compNode" presStyleCnt="0"/>
      <dgm:spPr/>
    </dgm:pt>
    <dgm:pt modelId="{2A70D997-F3FC-47B8-84E3-03A31F3DEF18}" type="pres">
      <dgm:prSet presAssocID="{4DA7C49F-B8F2-40E0-ADD6-D9E28434D991}" presName="pictRect" presStyleLbl="node1" presStyleIdx="1" presStyleCnt="4" custLinFactNeighborX="17" custLinFactNeighborY="-3886"/>
      <dgm:spPr>
        <a:blipFill>
          <a:blip xmlns:r="http://schemas.openxmlformats.org/officeDocument/2006/relationships" r:embed="rId2">
            <a:extLst>
              <a:ext uri="{28A0092B-C50C-407E-A947-70E740481C1C}">
                <a14:useLocalDpi xmlns:a14="http://schemas.microsoft.com/office/drawing/2010/main" xmlns="" val="0"/>
              </a:ext>
            </a:extLst>
          </a:blip>
          <a:srcRect/>
          <a:stretch>
            <a:fillRect l="-2000" r="-2000"/>
          </a:stretch>
        </a:blipFill>
      </dgm:spPr>
    </dgm:pt>
    <dgm:pt modelId="{10FF740F-06EC-4540-8657-F639107320C0}" type="pres">
      <dgm:prSet presAssocID="{4DA7C49F-B8F2-40E0-ADD6-D9E28434D991}" presName="textRect" presStyleLbl="revTx" presStyleIdx="1" presStyleCnt="4" custScaleX="103752" custLinFactNeighborX="709" custLinFactNeighborY="-2165">
        <dgm:presLayoutVars>
          <dgm:bulletEnabled val="1"/>
        </dgm:presLayoutVars>
      </dgm:prSet>
      <dgm:spPr/>
      <dgm:t>
        <a:bodyPr/>
        <a:lstStyle/>
        <a:p>
          <a:endParaRPr lang="zh-CN" altLang="en-US"/>
        </a:p>
      </dgm:t>
    </dgm:pt>
    <dgm:pt modelId="{0DA638F7-5D58-4F18-A80F-359EC98CD0CB}" type="pres">
      <dgm:prSet presAssocID="{6C68996A-885B-43B9-B3FE-4195C5B479FE}" presName="sibTrans" presStyleLbl="sibTrans2D1" presStyleIdx="0" presStyleCnt="0"/>
      <dgm:spPr/>
      <dgm:t>
        <a:bodyPr/>
        <a:lstStyle/>
        <a:p>
          <a:endParaRPr lang="zh-CN" altLang="en-US"/>
        </a:p>
      </dgm:t>
    </dgm:pt>
    <dgm:pt modelId="{8718F0C5-EF71-4314-8B31-4498433BCA36}" type="pres">
      <dgm:prSet presAssocID="{B492D921-B5DE-4644-9D7F-12C32BF97E16}" presName="compNode" presStyleCnt="0"/>
      <dgm:spPr/>
    </dgm:pt>
    <dgm:pt modelId="{8E100380-B760-4904-9150-2C9E71204EC0}" type="pres">
      <dgm:prSet presAssocID="{B492D921-B5DE-4644-9D7F-12C32BF97E16}" presName="pictRect" presStyleLbl="node1" presStyleIdx="2" presStyleCnt="4" custLinFactNeighborX="-42705" custLinFactNeighborY="5948"/>
      <dgm:spPr>
        <a:blipFill>
          <a:blip xmlns:r="http://schemas.openxmlformats.org/officeDocument/2006/relationships" r:embed="rId3">
            <a:extLst>
              <a:ext uri="{28A0092B-C50C-407E-A947-70E740481C1C}">
                <a14:useLocalDpi xmlns:a14="http://schemas.microsoft.com/office/drawing/2010/main" xmlns="" val="0"/>
              </a:ext>
            </a:extLst>
          </a:blip>
          <a:srcRect/>
          <a:stretch>
            <a:fillRect l="-2000" r="-2000"/>
          </a:stretch>
        </a:blipFill>
      </dgm:spPr>
    </dgm:pt>
    <dgm:pt modelId="{996001B6-2150-4A0E-A88E-55E719101D34}" type="pres">
      <dgm:prSet presAssocID="{B492D921-B5DE-4644-9D7F-12C32BF97E16}" presName="textRect" presStyleLbl="revTx" presStyleIdx="2" presStyleCnt="4" custLinFactNeighborX="-40209" custLinFactNeighborY="133">
        <dgm:presLayoutVars>
          <dgm:bulletEnabled val="1"/>
        </dgm:presLayoutVars>
      </dgm:prSet>
      <dgm:spPr/>
      <dgm:t>
        <a:bodyPr/>
        <a:lstStyle/>
        <a:p>
          <a:endParaRPr lang="zh-CN" altLang="en-US"/>
        </a:p>
      </dgm:t>
    </dgm:pt>
    <dgm:pt modelId="{AD692731-751D-4764-A170-94A7FAAA8A74}" type="pres">
      <dgm:prSet presAssocID="{7C26A326-7D87-4FD4-AD96-B900A993519D}" presName="sibTrans" presStyleLbl="sibTrans2D1" presStyleIdx="0" presStyleCnt="0"/>
      <dgm:spPr/>
      <dgm:t>
        <a:bodyPr/>
        <a:lstStyle/>
        <a:p>
          <a:endParaRPr lang="zh-CN" altLang="en-US"/>
        </a:p>
      </dgm:t>
    </dgm:pt>
    <dgm:pt modelId="{26D55413-23FD-4B16-843A-F480C1BEC5D8}" type="pres">
      <dgm:prSet presAssocID="{18172A37-2950-4A27-B668-F405C9C8253A}" presName="compNode" presStyleCnt="0"/>
      <dgm:spPr/>
    </dgm:pt>
    <dgm:pt modelId="{899602A2-6F0E-4E47-B342-60B3FD711F24}" type="pres">
      <dgm:prSet presAssocID="{18172A37-2950-4A27-B668-F405C9C8253A}" presName="pictRect" presStyleLbl="node1" presStyleIdx="3" presStyleCnt="4" custLinFactNeighborX="21693" custLinFactNeighborY="5948"/>
      <dgm:spPr>
        <a:blipFill>
          <a:blip xmlns:r="http://schemas.openxmlformats.org/officeDocument/2006/relationships" r:embed="rId4">
            <a:extLst>
              <a:ext uri="{28A0092B-C50C-407E-A947-70E740481C1C}">
                <a14:useLocalDpi xmlns:a14="http://schemas.microsoft.com/office/drawing/2010/main" xmlns="" val="0"/>
              </a:ext>
            </a:extLst>
          </a:blip>
          <a:srcRect/>
          <a:stretch>
            <a:fillRect t="-23000" b="-23000"/>
          </a:stretch>
        </a:blipFill>
      </dgm:spPr>
    </dgm:pt>
    <dgm:pt modelId="{57562E94-5F21-492A-BF1E-787593CED876}" type="pres">
      <dgm:prSet presAssocID="{18172A37-2950-4A27-B668-F405C9C8253A}" presName="textRect" presStyleLbl="revTx" presStyleIdx="3" presStyleCnt="4" custLinFactNeighborX="21693" custLinFactNeighborY="133">
        <dgm:presLayoutVars>
          <dgm:bulletEnabled val="1"/>
        </dgm:presLayoutVars>
      </dgm:prSet>
      <dgm:spPr/>
      <dgm:t>
        <a:bodyPr/>
        <a:lstStyle/>
        <a:p>
          <a:endParaRPr lang="zh-CN" altLang="en-US"/>
        </a:p>
      </dgm:t>
    </dgm:pt>
  </dgm:ptLst>
  <dgm:cxnLst>
    <dgm:cxn modelId="{C46ADEF1-1409-45ED-9378-1E18AD3EAD35}" type="presOf" srcId="{18172A37-2950-4A27-B668-F405C9C8253A}" destId="{57562E94-5F21-492A-BF1E-787593CED876}" srcOrd="0" destOrd="0" presId="urn:microsoft.com/office/officeart/2005/8/layout/pList1#1"/>
    <dgm:cxn modelId="{BF889915-56FE-4B09-AB7D-E020C87DDF15}" type="presOf" srcId="{535E17D8-A85F-4E11-8584-3ED46B5C5B2E}" destId="{13F9E51C-BFA1-4FE0-B464-5A5721162BD4}" srcOrd="0" destOrd="0" presId="urn:microsoft.com/office/officeart/2005/8/layout/pList1#1"/>
    <dgm:cxn modelId="{9CC17CD8-2A29-4C2B-B6EA-764CE1F28B6F}" type="presOf" srcId="{4DA7C49F-B8F2-40E0-ADD6-D9E28434D991}" destId="{10FF740F-06EC-4540-8657-F639107320C0}" srcOrd="0" destOrd="0" presId="urn:microsoft.com/office/officeart/2005/8/layout/pList1#1"/>
    <dgm:cxn modelId="{6C9D86DE-0B0E-484F-A9E6-BEE4A41F122D}" srcId="{7435BB50-B2E0-4F1B-A6AD-14E8CEF1540A}" destId="{B492D921-B5DE-4644-9D7F-12C32BF97E16}" srcOrd="2" destOrd="0" parTransId="{82935391-250A-4366-A44D-594885B5EE72}" sibTransId="{7C26A326-7D87-4FD4-AD96-B900A993519D}"/>
    <dgm:cxn modelId="{723CC680-F1DB-45A2-8247-C62CE303BFD1}" type="presOf" srcId="{7435BB50-B2E0-4F1B-A6AD-14E8CEF1540A}" destId="{DD929F0A-4DB1-484B-8C7E-A19FA1F3E910}" srcOrd="0" destOrd="0" presId="urn:microsoft.com/office/officeart/2005/8/layout/pList1#1"/>
    <dgm:cxn modelId="{B3351740-38B4-474C-8B17-DA5E83B69A4E}" type="presOf" srcId="{B849F194-47E2-4ECF-8332-4C6386F78C2F}" destId="{87828B47-1CFF-47C5-A272-8903447D5D04}" srcOrd="0" destOrd="0" presId="urn:microsoft.com/office/officeart/2005/8/layout/pList1#1"/>
    <dgm:cxn modelId="{FC44716C-7C0D-4420-AF91-16D48EF1CA34}" type="presOf" srcId="{6C68996A-885B-43B9-B3FE-4195C5B479FE}" destId="{0DA638F7-5D58-4F18-A80F-359EC98CD0CB}" srcOrd="0" destOrd="0" presId="urn:microsoft.com/office/officeart/2005/8/layout/pList1#1"/>
    <dgm:cxn modelId="{C60FF75F-0647-4565-93CE-47C205AC8861}" srcId="{7435BB50-B2E0-4F1B-A6AD-14E8CEF1540A}" destId="{18172A37-2950-4A27-B668-F405C9C8253A}" srcOrd="3" destOrd="0" parTransId="{5DFD93B1-769E-4368-AA17-823F761E2ED3}" sibTransId="{F54052C0-7488-4AD9-9753-49050812CD32}"/>
    <dgm:cxn modelId="{69F73ACC-3EE0-4F12-ACF7-87E1A5314EB2}" srcId="{7435BB50-B2E0-4F1B-A6AD-14E8CEF1540A}" destId="{4DA7C49F-B8F2-40E0-ADD6-D9E28434D991}" srcOrd="1" destOrd="0" parTransId="{8757FCA9-4636-4DAC-8627-F7D6BF9BC5DF}" sibTransId="{6C68996A-885B-43B9-B3FE-4195C5B479FE}"/>
    <dgm:cxn modelId="{F096376F-E6A4-4CAC-95CC-D96474269420}" type="presOf" srcId="{B492D921-B5DE-4644-9D7F-12C32BF97E16}" destId="{996001B6-2150-4A0E-A88E-55E719101D34}" srcOrd="0" destOrd="0" presId="urn:microsoft.com/office/officeart/2005/8/layout/pList1#1"/>
    <dgm:cxn modelId="{02B86F31-0314-48C1-8023-A3C26E3202FB}" type="presOf" srcId="{7C26A326-7D87-4FD4-AD96-B900A993519D}" destId="{AD692731-751D-4764-A170-94A7FAAA8A74}" srcOrd="0" destOrd="0" presId="urn:microsoft.com/office/officeart/2005/8/layout/pList1#1"/>
    <dgm:cxn modelId="{58574420-6EA2-4AE2-B864-DDA32498A2E6}" srcId="{7435BB50-B2E0-4F1B-A6AD-14E8CEF1540A}" destId="{B849F194-47E2-4ECF-8332-4C6386F78C2F}" srcOrd="0" destOrd="0" parTransId="{1F755CA4-1DA1-410A-92D0-3B1F22D01BF4}" sibTransId="{535E17D8-A85F-4E11-8584-3ED46B5C5B2E}"/>
    <dgm:cxn modelId="{EA9AA550-1F11-481F-9CE3-F6B0317AFDC9}" type="presParOf" srcId="{DD929F0A-4DB1-484B-8C7E-A19FA1F3E910}" destId="{C6DCF633-B213-4470-87CA-FA5A5B6AFA7E}" srcOrd="0" destOrd="0" presId="urn:microsoft.com/office/officeart/2005/8/layout/pList1#1"/>
    <dgm:cxn modelId="{A2F0F221-0D62-4396-A846-CBE3E807A795}" type="presParOf" srcId="{C6DCF633-B213-4470-87CA-FA5A5B6AFA7E}" destId="{B0EF15A5-428E-46BF-8791-38C8774C5057}" srcOrd="0" destOrd="0" presId="urn:microsoft.com/office/officeart/2005/8/layout/pList1#1"/>
    <dgm:cxn modelId="{1B7D559E-EFFE-4284-BCBF-7677AF5D1276}" type="presParOf" srcId="{C6DCF633-B213-4470-87CA-FA5A5B6AFA7E}" destId="{87828B47-1CFF-47C5-A272-8903447D5D04}" srcOrd="1" destOrd="0" presId="urn:microsoft.com/office/officeart/2005/8/layout/pList1#1"/>
    <dgm:cxn modelId="{A1B2ED2A-5BF9-4086-8717-ED718B73DFEA}" type="presParOf" srcId="{DD929F0A-4DB1-484B-8C7E-A19FA1F3E910}" destId="{13F9E51C-BFA1-4FE0-B464-5A5721162BD4}" srcOrd="1" destOrd="0" presId="urn:microsoft.com/office/officeart/2005/8/layout/pList1#1"/>
    <dgm:cxn modelId="{5CF9D6D9-245D-4A63-BC4E-6FFEEEBC4F96}" type="presParOf" srcId="{DD929F0A-4DB1-484B-8C7E-A19FA1F3E910}" destId="{A7D24B6A-2B64-4D97-9435-C78C227A9147}" srcOrd="2" destOrd="0" presId="urn:microsoft.com/office/officeart/2005/8/layout/pList1#1"/>
    <dgm:cxn modelId="{18455E77-2714-4996-9465-2EA122A48E6D}" type="presParOf" srcId="{A7D24B6A-2B64-4D97-9435-C78C227A9147}" destId="{2A70D997-F3FC-47B8-84E3-03A31F3DEF18}" srcOrd="0" destOrd="0" presId="urn:microsoft.com/office/officeart/2005/8/layout/pList1#1"/>
    <dgm:cxn modelId="{47AB2339-DED9-4B71-ACCB-C59E1CFBFFE9}" type="presParOf" srcId="{A7D24B6A-2B64-4D97-9435-C78C227A9147}" destId="{10FF740F-06EC-4540-8657-F639107320C0}" srcOrd="1" destOrd="0" presId="urn:microsoft.com/office/officeart/2005/8/layout/pList1#1"/>
    <dgm:cxn modelId="{189AF92D-A2B8-44FE-81C7-552F533A8883}" type="presParOf" srcId="{DD929F0A-4DB1-484B-8C7E-A19FA1F3E910}" destId="{0DA638F7-5D58-4F18-A80F-359EC98CD0CB}" srcOrd="3" destOrd="0" presId="urn:microsoft.com/office/officeart/2005/8/layout/pList1#1"/>
    <dgm:cxn modelId="{0FB7D440-05C1-4613-B16F-1A9D8195347B}" type="presParOf" srcId="{DD929F0A-4DB1-484B-8C7E-A19FA1F3E910}" destId="{8718F0C5-EF71-4314-8B31-4498433BCA36}" srcOrd="4" destOrd="0" presId="urn:microsoft.com/office/officeart/2005/8/layout/pList1#1"/>
    <dgm:cxn modelId="{76FD0188-1735-4C57-8B8C-57C55F85AC62}" type="presParOf" srcId="{8718F0C5-EF71-4314-8B31-4498433BCA36}" destId="{8E100380-B760-4904-9150-2C9E71204EC0}" srcOrd="0" destOrd="0" presId="urn:microsoft.com/office/officeart/2005/8/layout/pList1#1"/>
    <dgm:cxn modelId="{DCD4F004-12C0-4E04-9D5B-E77ACB573B1F}" type="presParOf" srcId="{8718F0C5-EF71-4314-8B31-4498433BCA36}" destId="{996001B6-2150-4A0E-A88E-55E719101D34}" srcOrd="1" destOrd="0" presId="urn:microsoft.com/office/officeart/2005/8/layout/pList1#1"/>
    <dgm:cxn modelId="{392A0630-15A5-4E5A-BCFC-FD09D162A361}" type="presParOf" srcId="{DD929F0A-4DB1-484B-8C7E-A19FA1F3E910}" destId="{AD692731-751D-4764-A170-94A7FAAA8A74}" srcOrd="5" destOrd="0" presId="urn:microsoft.com/office/officeart/2005/8/layout/pList1#1"/>
    <dgm:cxn modelId="{52CAEBFA-E078-4323-9541-0D87E682CB7B}" type="presParOf" srcId="{DD929F0A-4DB1-484B-8C7E-A19FA1F3E910}" destId="{26D55413-23FD-4B16-843A-F480C1BEC5D8}" srcOrd="6" destOrd="0" presId="urn:microsoft.com/office/officeart/2005/8/layout/pList1#1"/>
    <dgm:cxn modelId="{56480FD2-E5E4-4802-A9C2-08DCBF07CAB0}" type="presParOf" srcId="{26D55413-23FD-4B16-843A-F480C1BEC5D8}" destId="{899602A2-6F0E-4E47-B342-60B3FD711F24}" srcOrd="0" destOrd="0" presId="urn:microsoft.com/office/officeart/2005/8/layout/pList1#1"/>
    <dgm:cxn modelId="{1E9CF0F2-3876-4691-9F8E-62D0C2E502B8}" type="presParOf" srcId="{26D55413-23FD-4B16-843A-F480C1BEC5D8}" destId="{57562E94-5F21-492A-BF1E-787593CED876}"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35BB50-B2E0-4F1B-A6AD-14E8CEF1540A}" type="doc">
      <dgm:prSet loTypeId="urn:microsoft.com/office/officeart/2005/8/layout/pList1#2" loCatId="list" qsTypeId="urn:microsoft.com/office/officeart/2005/8/quickstyle/simple1" qsCatId="simple" csTypeId="urn:microsoft.com/office/officeart/2005/8/colors/colorful1#1" csCatId="colorful" phldr="1"/>
      <dgm:spPr/>
      <dgm:t>
        <a:bodyPr/>
        <a:lstStyle/>
        <a:p>
          <a:endParaRPr lang="zh-CN" altLang="en-US"/>
        </a:p>
      </dgm:t>
    </dgm:pt>
    <dgm:pt modelId="{B849F194-47E2-4ECF-8332-4C6386F78C2F}">
      <dgm:prSet phldrT="[文本]" custT="1"/>
      <dgm:spPr/>
      <dgm:t>
        <a:bodyPr/>
        <a:lstStyle/>
        <a:p>
          <a:r>
            <a:rPr lang="zh-CN" altLang="en-US" sz="2000" b="1" dirty="0">
              <a:solidFill>
                <a:srgbClr val="00B050"/>
              </a:solidFill>
            </a:rPr>
            <a:t>清除积雪并将积雪</a:t>
          </a:r>
          <a:endParaRPr lang="en-US" altLang="zh-CN" sz="2000" b="1" dirty="0">
            <a:solidFill>
              <a:srgbClr val="00B050"/>
            </a:solidFill>
          </a:endParaRPr>
        </a:p>
        <a:p>
          <a:r>
            <a:rPr lang="zh-CN" altLang="en-US" sz="2000" b="1" dirty="0">
              <a:solidFill>
                <a:srgbClr val="00B050"/>
              </a:solidFill>
            </a:rPr>
            <a:t>带到雪场</a:t>
          </a:r>
        </a:p>
      </dgm:t>
    </dgm:pt>
    <dgm:pt modelId="{1F755CA4-1DA1-410A-92D0-3B1F22D01BF4}" type="parTrans" cxnId="{58574420-6EA2-4AE2-B864-DDA32498A2E6}">
      <dgm:prSet/>
      <dgm:spPr/>
      <dgm:t>
        <a:bodyPr/>
        <a:lstStyle/>
        <a:p>
          <a:endParaRPr lang="zh-CN" altLang="en-US"/>
        </a:p>
      </dgm:t>
    </dgm:pt>
    <dgm:pt modelId="{535E17D8-A85F-4E11-8584-3ED46B5C5B2E}" type="sibTrans" cxnId="{58574420-6EA2-4AE2-B864-DDA32498A2E6}">
      <dgm:prSet/>
      <dgm:spPr/>
      <dgm:t>
        <a:bodyPr/>
        <a:lstStyle/>
        <a:p>
          <a:endParaRPr lang="zh-CN" altLang="en-US"/>
        </a:p>
      </dgm:t>
    </dgm:pt>
    <dgm:pt modelId="{B492D921-B5DE-4644-9D7F-12C32BF97E16}">
      <dgm:prSet phldrT="[文本]" custT="1"/>
      <dgm:spPr/>
      <dgm:t>
        <a:bodyPr/>
        <a:lstStyle/>
        <a:p>
          <a:r>
            <a:rPr lang="zh-CN" altLang="en-US" sz="2000" b="1" dirty="0">
              <a:solidFill>
                <a:srgbClr val="FFC000"/>
              </a:solidFill>
            </a:rPr>
            <a:t>将车辆拖到</a:t>
          </a:r>
          <a:endParaRPr lang="en-US" altLang="zh-CN" sz="2000" b="1" dirty="0">
            <a:solidFill>
              <a:srgbClr val="FFC000"/>
            </a:solidFill>
          </a:endParaRPr>
        </a:p>
        <a:p>
          <a:r>
            <a:rPr lang="zh-CN" altLang="en-US" sz="2000" b="1" dirty="0">
              <a:solidFill>
                <a:srgbClr val="FFC000"/>
              </a:solidFill>
            </a:rPr>
            <a:t>停车场</a:t>
          </a:r>
        </a:p>
      </dgm:t>
    </dgm:pt>
    <dgm:pt modelId="{82935391-250A-4366-A44D-594885B5EE72}" type="parTrans" cxnId="{6C9D86DE-0B0E-484F-A9E6-BEE4A41F122D}">
      <dgm:prSet/>
      <dgm:spPr/>
      <dgm:t>
        <a:bodyPr/>
        <a:lstStyle/>
        <a:p>
          <a:endParaRPr lang="zh-CN" altLang="en-US"/>
        </a:p>
      </dgm:t>
    </dgm:pt>
    <dgm:pt modelId="{7C26A326-7D87-4FD4-AD96-B900A993519D}" type="sibTrans" cxnId="{6C9D86DE-0B0E-484F-A9E6-BEE4A41F122D}">
      <dgm:prSet/>
      <dgm:spPr/>
      <dgm:t>
        <a:bodyPr/>
        <a:lstStyle/>
        <a:p>
          <a:endParaRPr lang="zh-CN" altLang="en-US"/>
        </a:p>
      </dgm:t>
    </dgm:pt>
    <dgm:pt modelId="{4DA7C49F-B8F2-40E0-ADD6-D9E28434D991}">
      <dgm:prSet phldrT="[文本]" custT="1"/>
      <dgm:spPr/>
      <dgm:t>
        <a:bodyPr/>
        <a:lstStyle/>
        <a:p>
          <a:r>
            <a:rPr lang="zh-CN" altLang="en-US" sz="2000" b="1" dirty="0">
              <a:solidFill>
                <a:srgbClr val="00B0F0"/>
              </a:solidFill>
            </a:rPr>
            <a:t>投放防滑剂</a:t>
          </a:r>
        </a:p>
      </dgm:t>
    </dgm:pt>
    <dgm:pt modelId="{6C68996A-885B-43B9-B3FE-4195C5B479FE}" type="sibTrans" cxnId="{69F73ACC-3EE0-4F12-ACF7-87E1A5314EB2}">
      <dgm:prSet/>
      <dgm:spPr/>
      <dgm:t>
        <a:bodyPr/>
        <a:lstStyle/>
        <a:p>
          <a:endParaRPr lang="zh-CN" altLang="en-US"/>
        </a:p>
      </dgm:t>
    </dgm:pt>
    <dgm:pt modelId="{8757FCA9-4636-4DAC-8627-F7D6BF9BC5DF}" type="parTrans" cxnId="{69F73ACC-3EE0-4F12-ACF7-87E1A5314EB2}">
      <dgm:prSet/>
      <dgm:spPr/>
      <dgm:t>
        <a:bodyPr/>
        <a:lstStyle/>
        <a:p>
          <a:endParaRPr lang="zh-CN" altLang="en-US"/>
        </a:p>
      </dgm:t>
    </dgm:pt>
    <dgm:pt modelId="{18172A37-2950-4A27-B668-F405C9C8253A}">
      <dgm:prSet phldrT="[文本]" custT="1"/>
      <dgm:spPr/>
      <dgm:t>
        <a:bodyPr/>
        <a:lstStyle/>
        <a:p>
          <a:r>
            <a:rPr lang="zh-CN" altLang="en-US" sz="2000" b="1" dirty="0">
              <a:solidFill>
                <a:srgbClr val="E848BE"/>
              </a:solidFill>
            </a:rPr>
            <a:t>停靠机器人</a:t>
          </a:r>
          <a:r>
            <a:rPr lang="en-US" altLang="zh-CN" sz="2000" b="1" dirty="0">
              <a:solidFill>
                <a:srgbClr val="E848BE"/>
              </a:solidFill>
            </a:rPr>
            <a:t> </a:t>
          </a:r>
          <a:endParaRPr lang="zh-CN" altLang="en-US" sz="2000" b="1" dirty="0">
            <a:solidFill>
              <a:srgbClr val="E848BE"/>
            </a:solidFill>
          </a:endParaRPr>
        </a:p>
      </dgm:t>
    </dgm:pt>
    <dgm:pt modelId="{5DFD93B1-769E-4368-AA17-823F761E2ED3}" type="parTrans" cxnId="{C60FF75F-0647-4565-93CE-47C205AC8861}">
      <dgm:prSet/>
      <dgm:spPr/>
      <dgm:t>
        <a:bodyPr/>
        <a:lstStyle/>
        <a:p>
          <a:endParaRPr lang="zh-CN" altLang="en-US"/>
        </a:p>
      </dgm:t>
    </dgm:pt>
    <dgm:pt modelId="{F54052C0-7488-4AD9-9753-49050812CD32}" type="sibTrans" cxnId="{C60FF75F-0647-4565-93CE-47C205AC8861}">
      <dgm:prSet/>
      <dgm:spPr/>
      <dgm:t>
        <a:bodyPr/>
        <a:lstStyle/>
        <a:p>
          <a:endParaRPr lang="zh-CN" altLang="en-US"/>
        </a:p>
      </dgm:t>
    </dgm:pt>
    <dgm:pt modelId="{DD929F0A-4DB1-484B-8C7E-A19FA1F3E910}" type="pres">
      <dgm:prSet presAssocID="{7435BB50-B2E0-4F1B-A6AD-14E8CEF1540A}" presName="Name0" presStyleCnt="0">
        <dgm:presLayoutVars>
          <dgm:dir/>
          <dgm:resizeHandles val="exact"/>
        </dgm:presLayoutVars>
      </dgm:prSet>
      <dgm:spPr/>
      <dgm:t>
        <a:bodyPr/>
        <a:lstStyle/>
        <a:p>
          <a:endParaRPr lang="zh-CN" altLang="en-US"/>
        </a:p>
      </dgm:t>
    </dgm:pt>
    <dgm:pt modelId="{C6DCF633-B213-4470-87CA-FA5A5B6AFA7E}" type="pres">
      <dgm:prSet presAssocID="{B849F194-47E2-4ECF-8332-4C6386F78C2F}" presName="compNode" presStyleCnt="0"/>
      <dgm:spPr/>
    </dgm:pt>
    <dgm:pt modelId="{B0EF15A5-428E-46BF-8791-38C8774C5057}" type="pres">
      <dgm:prSet presAssocID="{B849F194-47E2-4ECF-8332-4C6386F78C2F}" presName="pictRect" presStyleLbl="node1" presStyleIdx="0" presStyleCnt="4" custLinFactNeighborX="-39568" custLinFactNeighborY="-1118"/>
      <dgm:spPr>
        <a:blipFill>
          <a:blip xmlns:r="http://schemas.openxmlformats.org/officeDocument/2006/relationships" r:embed="rId1">
            <a:extLst>
              <a:ext uri="{28A0092B-C50C-407E-A947-70E740481C1C}">
                <a14:useLocalDpi xmlns:a14="http://schemas.microsoft.com/office/drawing/2010/main" xmlns="" val="0"/>
              </a:ext>
            </a:extLst>
          </a:blip>
          <a:srcRect/>
          <a:stretch>
            <a:fillRect l="-2000" r="-2000"/>
          </a:stretch>
        </a:blipFill>
      </dgm:spPr>
    </dgm:pt>
    <dgm:pt modelId="{87828B47-1CFF-47C5-A272-8903447D5D04}" type="pres">
      <dgm:prSet presAssocID="{B849F194-47E2-4ECF-8332-4C6386F78C2F}" presName="textRect" presStyleLbl="revTx" presStyleIdx="0" presStyleCnt="4" custScaleX="144007" custLinFactNeighborX="-39568" custLinFactNeighborY="-2077">
        <dgm:presLayoutVars>
          <dgm:bulletEnabled val="1"/>
        </dgm:presLayoutVars>
      </dgm:prSet>
      <dgm:spPr/>
      <dgm:t>
        <a:bodyPr/>
        <a:lstStyle/>
        <a:p>
          <a:endParaRPr lang="zh-CN" altLang="en-US"/>
        </a:p>
      </dgm:t>
    </dgm:pt>
    <dgm:pt modelId="{13F9E51C-BFA1-4FE0-B464-5A5721162BD4}" type="pres">
      <dgm:prSet presAssocID="{535E17D8-A85F-4E11-8584-3ED46B5C5B2E}" presName="sibTrans" presStyleLbl="sibTrans2D1" presStyleIdx="0" presStyleCnt="0"/>
      <dgm:spPr/>
      <dgm:t>
        <a:bodyPr/>
        <a:lstStyle/>
        <a:p>
          <a:endParaRPr lang="zh-CN" altLang="en-US"/>
        </a:p>
      </dgm:t>
    </dgm:pt>
    <dgm:pt modelId="{A7D24B6A-2B64-4D97-9435-C78C227A9147}" type="pres">
      <dgm:prSet presAssocID="{4DA7C49F-B8F2-40E0-ADD6-D9E28434D991}" presName="compNode" presStyleCnt="0"/>
      <dgm:spPr/>
    </dgm:pt>
    <dgm:pt modelId="{2A70D997-F3FC-47B8-84E3-03A31F3DEF18}" type="pres">
      <dgm:prSet presAssocID="{4DA7C49F-B8F2-40E0-ADD6-D9E28434D991}" presName="pictRect" presStyleLbl="node1" presStyleIdx="1" presStyleCnt="4" custLinFactNeighborX="17" custLinFactNeighborY="-3886"/>
      <dgm:spPr>
        <a:blipFill>
          <a:blip xmlns:r="http://schemas.openxmlformats.org/officeDocument/2006/relationships" r:embed="rId2">
            <a:extLst>
              <a:ext uri="{28A0092B-C50C-407E-A947-70E740481C1C}">
                <a14:useLocalDpi xmlns:a14="http://schemas.microsoft.com/office/drawing/2010/main" xmlns="" val="0"/>
              </a:ext>
            </a:extLst>
          </a:blip>
          <a:srcRect/>
          <a:stretch>
            <a:fillRect l="-2000" r="-2000"/>
          </a:stretch>
        </a:blipFill>
      </dgm:spPr>
    </dgm:pt>
    <dgm:pt modelId="{10FF740F-06EC-4540-8657-F639107320C0}" type="pres">
      <dgm:prSet presAssocID="{4DA7C49F-B8F2-40E0-ADD6-D9E28434D991}" presName="textRect" presStyleLbl="revTx" presStyleIdx="1" presStyleCnt="4" custScaleX="103752" custLinFactNeighborX="709" custLinFactNeighborY="-2165">
        <dgm:presLayoutVars>
          <dgm:bulletEnabled val="1"/>
        </dgm:presLayoutVars>
      </dgm:prSet>
      <dgm:spPr/>
      <dgm:t>
        <a:bodyPr/>
        <a:lstStyle/>
        <a:p>
          <a:endParaRPr lang="zh-CN" altLang="en-US"/>
        </a:p>
      </dgm:t>
    </dgm:pt>
    <dgm:pt modelId="{0DA638F7-5D58-4F18-A80F-359EC98CD0CB}" type="pres">
      <dgm:prSet presAssocID="{6C68996A-885B-43B9-B3FE-4195C5B479FE}" presName="sibTrans" presStyleLbl="sibTrans2D1" presStyleIdx="0" presStyleCnt="0"/>
      <dgm:spPr/>
      <dgm:t>
        <a:bodyPr/>
        <a:lstStyle/>
        <a:p>
          <a:endParaRPr lang="zh-CN" altLang="en-US"/>
        </a:p>
      </dgm:t>
    </dgm:pt>
    <dgm:pt modelId="{8718F0C5-EF71-4314-8B31-4498433BCA36}" type="pres">
      <dgm:prSet presAssocID="{B492D921-B5DE-4644-9D7F-12C32BF97E16}" presName="compNode" presStyleCnt="0"/>
      <dgm:spPr/>
    </dgm:pt>
    <dgm:pt modelId="{8E100380-B760-4904-9150-2C9E71204EC0}" type="pres">
      <dgm:prSet presAssocID="{B492D921-B5DE-4644-9D7F-12C32BF97E16}" presName="pictRect" presStyleLbl="node1" presStyleIdx="2" presStyleCnt="4" custLinFactNeighborX="-42705" custLinFactNeighborY="5948"/>
      <dgm:spPr>
        <a:blipFill>
          <a:blip xmlns:r="http://schemas.openxmlformats.org/officeDocument/2006/relationships" r:embed="rId3">
            <a:extLst>
              <a:ext uri="{28A0092B-C50C-407E-A947-70E740481C1C}">
                <a14:useLocalDpi xmlns:a14="http://schemas.microsoft.com/office/drawing/2010/main" xmlns="" val="0"/>
              </a:ext>
            </a:extLst>
          </a:blip>
          <a:srcRect/>
          <a:stretch>
            <a:fillRect l="-2000" r="-2000"/>
          </a:stretch>
        </a:blipFill>
      </dgm:spPr>
    </dgm:pt>
    <dgm:pt modelId="{996001B6-2150-4A0E-A88E-55E719101D34}" type="pres">
      <dgm:prSet presAssocID="{B492D921-B5DE-4644-9D7F-12C32BF97E16}" presName="textRect" presStyleLbl="revTx" presStyleIdx="2" presStyleCnt="4" custLinFactNeighborX="-40209" custLinFactNeighborY="133">
        <dgm:presLayoutVars>
          <dgm:bulletEnabled val="1"/>
        </dgm:presLayoutVars>
      </dgm:prSet>
      <dgm:spPr/>
      <dgm:t>
        <a:bodyPr/>
        <a:lstStyle/>
        <a:p>
          <a:endParaRPr lang="zh-CN" altLang="en-US"/>
        </a:p>
      </dgm:t>
    </dgm:pt>
    <dgm:pt modelId="{AD692731-751D-4764-A170-94A7FAAA8A74}" type="pres">
      <dgm:prSet presAssocID="{7C26A326-7D87-4FD4-AD96-B900A993519D}" presName="sibTrans" presStyleLbl="sibTrans2D1" presStyleIdx="0" presStyleCnt="0"/>
      <dgm:spPr/>
      <dgm:t>
        <a:bodyPr/>
        <a:lstStyle/>
        <a:p>
          <a:endParaRPr lang="zh-CN" altLang="en-US"/>
        </a:p>
      </dgm:t>
    </dgm:pt>
    <dgm:pt modelId="{26D55413-23FD-4B16-843A-F480C1BEC5D8}" type="pres">
      <dgm:prSet presAssocID="{18172A37-2950-4A27-B668-F405C9C8253A}" presName="compNode" presStyleCnt="0"/>
      <dgm:spPr/>
    </dgm:pt>
    <dgm:pt modelId="{899602A2-6F0E-4E47-B342-60B3FD711F24}" type="pres">
      <dgm:prSet presAssocID="{18172A37-2950-4A27-B668-F405C9C8253A}" presName="pictRect" presStyleLbl="node1" presStyleIdx="3" presStyleCnt="4" custLinFactNeighborX="21693" custLinFactNeighborY="5948"/>
      <dgm:spPr>
        <a:blipFill>
          <a:blip xmlns:r="http://schemas.openxmlformats.org/officeDocument/2006/relationships" r:embed="rId4">
            <a:extLst>
              <a:ext uri="{28A0092B-C50C-407E-A947-70E740481C1C}">
                <a14:useLocalDpi xmlns:a14="http://schemas.microsoft.com/office/drawing/2010/main" xmlns="" val="0"/>
              </a:ext>
            </a:extLst>
          </a:blip>
          <a:srcRect/>
          <a:stretch>
            <a:fillRect t="-23000" b="-23000"/>
          </a:stretch>
        </a:blipFill>
      </dgm:spPr>
    </dgm:pt>
    <dgm:pt modelId="{57562E94-5F21-492A-BF1E-787593CED876}" type="pres">
      <dgm:prSet presAssocID="{18172A37-2950-4A27-B668-F405C9C8253A}" presName="textRect" presStyleLbl="revTx" presStyleIdx="3" presStyleCnt="4" custLinFactNeighborX="21693" custLinFactNeighborY="133">
        <dgm:presLayoutVars>
          <dgm:bulletEnabled val="1"/>
        </dgm:presLayoutVars>
      </dgm:prSet>
      <dgm:spPr/>
      <dgm:t>
        <a:bodyPr/>
        <a:lstStyle/>
        <a:p>
          <a:endParaRPr lang="zh-CN" altLang="en-US"/>
        </a:p>
      </dgm:t>
    </dgm:pt>
  </dgm:ptLst>
  <dgm:cxnLst>
    <dgm:cxn modelId="{5D884E53-8CE1-4E82-8318-6D9E1B2ECA7C}" type="presOf" srcId="{4DA7C49F-B8F2-40E0-ADD6-D9E28434D991}" destId="{10FF740F-06EC-4540-8657-F639107320C0}" srcOrd="0" destOrd="0" presId="urn:microsoft.com/office/officeart/2005/8/layout/pList1#2"/>
    <dgm:cxn modelId="{6C9D86DE-0B0E-484F-A9E6-BEE4A41F122D}" srcId="{7435BB50-B2E0-4F1B-A6AD-14E8CEF1540A}" destId="{B492D921-B5DE-4644-9D7F-12C32BF97E16}" srcOrd="2" destOrd="0" parTransId="{82935391-250A-4366-A44D-594885B5EE72}" sibTransId="{7C26A326-7D87-4FD4-AD96-B900A993519D}"/>
    <dgm:cxn modelId="{6AF33A7B-E943-4E74-A782-E861F9A4CA68}" type="presOf" srcId="{7435BB50-B2E0-4F1B-A6AD-14E8CEF1540A}" destId="{DD929F0A-4DB1-484B-8C7E-A19FA1F3E910}" srcOrd="0" destOrd="0" presId="urn:microsoft.com/office/officeart/2005/8/layout/pList1#2"/>
    <dgm:cxn modelId="{C6784E88-A0C1-4703-AF3E-8EE3E88FE1AC}" type="presOf" srcId="{535E17D8-A85F-4E11-8584-3ED46B5C5B2E}" destId="{13F9E51C-BFA1-4FE0-B464-5A5721162BD4}" srcOrd="0" destOrd="0" presId="urn:microsoft.com/office/officeart/2005/8/layout/pList1#2"/>
    <dgm:cxn modelId="{022FC54E-91F5-469C-BC96-13FF8EBB8688}" type="presOf" srcId="{18172A37-2950-4A27-B668-F405C9C8253A}" destId="{57562E94-5F21-492A-BF1E-787593CED876}" srcOrd="0" destOrd="0" presId="urn:microsoft.com/office/officeart/2005/8/layout/pList1#2"/>
    <dgm:cxn modelId="{C60FF75F-0647-4565-93CE-47C205AC8861}" srcId="{7435BB50-B2E0-4F1B-A6AD-14E8CEF1540A}" destId="{18172A37-2950-4A27-B668-F405C9C8253A}" srcOrd="3" destOrd="0" parTransId="{5DFD93B1-769E-4368-AA17-823F761E2ED3}" sibTransId="{F54052C0-7488-4AD9-9753-49050812CD32}"/>
    <dgm:cxn modelId="{7618996A-3A71-422E-8EA3-622094B60866}" type="presOf" srcId="{7C26A326-7D87-4FD4-AD96-B900A993519D}" destId="{AD692731-751D-4764-A170-94A7FAAA8A74}" srcOrd="0" destOrd="0" presId="urn:microsoft.com/office/officeart/2005/8/layout/pList1#2"/>
    <dgm:cxn modelId="{452DD21A-7B46-435F-AB02-B527DE78BD86}" type="presOf" srcId="{B849F194-47E2-4ECF-8332-4C6386F78C2F}" destId="{87828B47-1CFF-47C5-A272-8903447D5D04}" srcOrd="0" destOrd="0" presId="urn:microsoft.com/office/officeart/2005/8/layout/pList1#2"/>
    <dgm:cxn modelId="{69F73ACC-3EE0-4F12-ACF7-87E1A5314EB2}" srcId="{7435BB50-B2E0-4F1B-A6AD-14E8CEF1540A}" destId="{4DA7C49F-B8F2-40E0-ADD6-D9E28434D991}" srcOrd="1" destOrd="0" parTransId="{8757FCA9-4636-4DAC-8627-F7D6BF9BC5DF}" sibTransId="{6C68996A-885B-43B9-B3FE-4195C5B479FE}"/>
    <dgm:cxn modelId="{9A8F67BC-0673-48E8-83B9-AEECF93DCC8C}" type="presOf" srcId="{B492D921-B5DE-4644-9D7F-12C32BF97E16}" destId="{996001B6-2150-4A0E-A88E-55E719101D34}" srcOrd="0" destOrd="0" presId="urn:microsoft.com/office/officeart/2005/8/layout/pList1#2"/>
    <dgm:cxn modelId="{BFCDCDA9-93D8-429B-B1A6-B0586203F906}" type="presOf" srcId="{6C68996A-885B-43B9-B3FE-4195C5B479FE}" destId="{0DA638F7-5D58-4F18-A80F-359EC98CD0CB}" srcOrd="0" destOrd="0" presId="urn:microsoft.com/office/officeart/2005/8/layout/pList1#2"/>
    <dgm:cxn modelId="{58574420-6EA2-4AE2-B864-DDA32498A2E6}" srcId="{7435BB50-B2E0-4F1B-A6AD-14E8CEF1540A}" destId="{B849F194-47E2-4ECF-8332-4C6386F78C2F}" srcOrd="0" destOrd="0" parTransId="{1F755CA4-1DA1-410A-92D0-3B1F22D01BF4}" sibTransId="{535E17D8-A85F-4E11-8584-3ED46B5C5B2E}"/>
    <dgm:cxn modelId="{7AB9B684-B630-40B8-B64A-4C6D842B75F9}" type="presParOf" srcId="{DD929F0A-4DB1-484B-8C7E-A19FA1F3E910}" destId="{C6DCF633-B213-4470-87CA-FA5A5B6AFA7E}" srcOrd="0" destOrd="0" presId="urn:microsoft.com/office/officeart/2005/8/layout/pList1#2"/>
    <dgm:cxn modelId="{9FF019FB-7A8A-4876-A57F-0F314E5BD35A}" type="presParOf" srcId="{C6DCF633-B213-4470-87CA-FA5A5B6AFA7E}" destId="{B0EF15A5-428E-46BF-8791-38C8774C5057}" srcOrd="0" destOrd="0" presId="urn:microsoft.com/office/officeart/2005/8/layout/pList1#2"/>
    <dgm:cxn modelId="{2D8F7EF6-3618-4B5C-B31E-92A44AA97E21}" type="presParOf" srcId="{C6DCF633-B213-4470-87CA-FA5A5B6AFA7E}" destId="{87828B47-1CFF-47C5-A272-8903447D5D04}" srcOrd="1" destOrd="0" presId="urn:microsoft.com/office/officeart/2005/8/layout/pList1#2"/>
    <dgm:cxn modelId="{590D86CB-B2CF-4195-9CA9-500AA304E2DD}" type="presParOf" srcId="{DD929F0A-4DB1-484B-8C7E-A19FA1F3E910}" destId="{13F9E51C-BFA1-4FE0-B464-5A5721162BD4}" srcOrd="1" destOrd="0" presId="urn:microsoft.com/office/officeart/2005/8/layout/pList1#2"/>
    <dgm:cxn modelId="{CE717C08-973C-4B60-8E2E-21A06D7FDA65}" type="presParOf" srcId="{DD929F0A-4DB1-484B-8C7E-A19FA1F3E910}" destId="{A7D24B6A-2B64-4D97-9435-C78C227A9147}" srcOrd="2" destOrd="0" presId="urn:microsoft.com/office/officeart/2005/8/layout/pList1#2"/>
    <dgm:cxn modelId="{247217CE-EEE1-481B-8E8E-8BE73A9D2ED0}" type="presParOf" srcId="{A7D24B6A-2B64-4D97-9435-C78C227A9147}" destId="{2A70D997-F3FC-47B8-84E3-03A31F3DEF18}" srcOrd="0" destOrd="0" presId="urn:microsoft.com/office/officeart/2005/8/layout/pList1#2"/>
    <dgm:cxn modelId="{D1273984-4975-4F28-918F-C7BD2C71CC6B}" type="presParOf" srcId="{A7D24B6A-2B64-4D97-9435-C78C227A9147}" destId="{10FF740F-06EC-4540-8657-F639107320C0}" srcOrd="1" destOrd="0" presId="urn:microsoft.com/office/officeart/2005/8/layout/pList1#2"/>
    <dgm:cxn modelId="{85ACB789-3239-4710-BB6C-06F4EA31F413}" type="presParOf" srcId="{DD929F0A-4DB1-484B-8C7E-A19FA1F3E910}" destId="{0DA638F7-5D58-4F18-A80F-359EC98CD0CB}" srcOrd="3" destOrd="0" presId="urn:microsoft.com/office/officeart/2005/8/layout/pList1#2"/>
    <dgm:cxn modelId="{82771FFA-16F7-4056-9B59-48F3DECC7560}" type="presParOf" srcId="{DD929F0A-4DB1-484B-8C7E-A19FA1F3E910}" destId="{8718F0C5-EF71-4314-8B31-4498433BCA36}" srcOrd="4" destOrd="0" presId="urn:microsoft.com/office/officeart/2005/8/layout/pList1#2"/>
    <dgm:cxn modelId="{23557D20-BE31-4D2B-9BF5-B45A2CA88B8F}" type="presParOf" srcId="{8718F0C5-EF71-4314-8B31-4498433BCA36}" destId="{8E100380-B760-4904-9150-2C9E71204EC0}" srcOrd="0" destOrd="0" presId="urn:microsoft.com/office/officeart/2005/8/layout/pList1#2"/>
    <dgm:cxn modelId="{E7028159-8483-4926-9B82-695BC2895177}" type="presParOf" srcId="{8718F0C5-EF71-4314-8B31-4498433BCA36}" destId="{996001B6-2150-4A0E-A88E-55E719101D34}" srcOrd="1" destOrd="0" presId="urn:microsoft.com/office/officeart/2005/8/layout/pList1#2"/>
    <dgm:cxn modelId="{E68F49B1-1A2F-4593-9C1F-43319ACC0B5F}" type="presParOf" srcId="{DD929F0A-4DB1-484B-8C7E-A19FA1F3E910}" destId="{AD692731-751D-4764-A170-94A7FAAA8A74}" srcOrd="5" destOrd="0" presId="urn:microsoft.com/office/officeart/2005/8/layout/pList1#2"/>
    <dgm:cxn modelId="{83D441F2-3886-45F5-9E80-78DCC9107356}" type="presParOf" srcId="{DD929F0A-4DB1-484B-8C7E-A19FA1F3E910}" destId="{26D55413-23FD-4B16-843A-F480C1BEC5D8}" srcOrd="6" destOrd="0" presId="urn:microsoft.com/office/officeart/2005/8/layout/pList1#2"/>
    <dgm:cxn modelId="{4178C81D-ED36-4976-94F9-16C9D69C8BE3}" type="presParOf" srcId="{26D55413-23FD-4B16-843A-F480C1BEC5D8}" destId="{899602A2-6F0E-4E47-B342-60B3FD711F24}" srcOrd="0" destOrd="0" presId="urn:microsoft.com/office/officeart/2005/8/layout/pList1#2"/>
    <dgm:cxn modelId="{0CEB5D83-FF87-4E20-9712-A587BC2000AA}" type="presParOf" srcId="{26D55413-23FD-4B16-843A-F480C1BEC5D8}" destId="{57562E94-5F21-492A-BF1E-787593CED876}" srcOrd="1" destOrd="0" presId="urn:microsoft.com/office/officeart/2005/8/layout/pList1#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F15A5-428E-46BF-8791-38C8774C5057}">
      <dsp:nvSpPr>
        <dsp:cNvPr id="0" name=""/>
        <dsp:cNvSpPr/>
      </dsp:nvSpPr>
      <dsp:spPr>
        <a:xfrm>
          <a:off x="425266" y="0"/>
          <a:ext cx="2112815" cy="145573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28B47-1CFF-47C5-A272-8903447D5D04}">
      <dsp:nvSpPr>
        <dsp:cNvPr id="0" name=""/>
        <dsp:cNvSpPr/>
      </dsp:nvSpPr>
      <dsp:spPr>
        <a:xfrm>
          <a:off x="0" y="1440491"/>
          <a:ext cx="3042602" cy="78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zh-CN" altLang="en-US" sz="2100" b="1" kern="1200" dirty="0">
              <a:solidFill>
                <a:srgbClr val="00B050"/>
              </a:solidFill>
            </a:rPr>
            <a:t>清除主干道倒下树木</a:t>
          </a:r>
        </a:p>
      </dsp:txBody>
      <dsp:txXfrm>
        <a:off x="0" y="1440491"/>
        <a:ext cx="3042602" cy="783854"/>
      </dsp:txXfrm>
    </dsp:sp>
    <dsp:sp modelId="{2A70D997-F3FC-47B8-84E3-03A31F3DEF18}">
      <dsp:nvSpPr>
        <dsp:cNvPr id="0" name=""/>
        <dsp:cNvSpPr/>
      </dsp:nvSpPr>
      <dsp:spPr>
        <a:xfrm>
          <a:off x="4090340" y="0"/>
          <a:ext cx="2112815" cy="145573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F740F-06EC-4540-8657-F639107320C0}">
      <dsp:nvSpPr>
        <dsp:cNvPr id="0" name=""/>
        <dsp:cNvSpPr/>
      </dsp:nvSpPr>
      <dsp:spPr>
        <a:xfrm>
          <a:off x="4065324" y="1439802"/>
          <a:ext cx="2192088" cy="78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zh-CN" altLang="en-US" sz="2100" b="1" kern="1200" dirty="0">
              <a:solidFill>
                <a:srgbClr val="00B0F0"/>
              </a:solidFill>
            </a:rPr>
            <a:t>将应急物资送到指定区域</a:t>
          </a:r>
        </a:p>
      </dsp:txBody>
      <dsp:txXfrm>
        <a:off x="4065324" y="1439802"/>
        <a:ext cx="2192088" cy="783854"/>
      </dsp:txXfrm>
    </dsp:sp>
    <dsp:sp modelId="{8E100380-B760-4904-9150-2C9E71204EC0}">
      <dsp:nvSpPr>
        <dsp:cNvPr id="0" name=""/>
        <dsp:cNvSpPr/>
      </dsp:nvSpPr>
      <dsp:spPr>
        <a:xfrm>
          <a:off x="398623" y="2538495"/>
          <a:ext cx="2112815" cy="1455730"/>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001B6-2150-4A0E-A88E-55E719101D34}">
      <dsp:nvSpPr>
        <dsp:cNvPr id="0" name=""/>
        <dsp:cNvSpPr/>
      </dsp:nvSpPr>
      <dsp:spPr>
        <a:xfrm>
          <a:off x="451359" y="3908681"/>
          <a:ext cx="2112815" cy="78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zh-CN" altLang="en-US" sz="2100" b="1" kern="1200" dirty="0">
              <a:solidFill>
                <a:srgbClr val="FFC000"/>
              </a:solidFill>
            </a:rPr>
            <a:t>恢复电力</a:t>
          </a:r>
        </a:p>
      </dsp:txBody>
      <dsp:txXfrm>
        <a:off x="451359" y="3908681"/>
        <a:ext cx="2112815" cy="783854"/>
      </dsp:txXfrm>
    </dsp:sp>
    <dsp:sp modelId="{899602A2-6F0E-4E47-B342-60B3FD711F24}">
      <dsp:nvSpPr>
        <dsp:cNvPr id="0" name=""/>
        <dsp:cNvSpPr/>
      </dsp:nvSpPr>
      <dsp:spPr>
        <a:xfrm>
          <a:off x="4083420" y="2538495"/>
          <a:ext cx="2112815" cy="145573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62E94-5F21-492A-BF1E-787593CED876}">
      <dsp:nvSpPr>
        <dsp:cNvPr id="0" name=""/>
        <dsp:cNvSpPr/>
      </dsp:nvSpPr>
      <dsp:spPr>
        <a:xfrm>
          <a:off x="4083420" y="3908681"/>
          <a:ext cx="2112815" cy="78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zh-CN" altLang="en-US" sz="2100" b="1" kern="1200" dirty="0">
              <a:solidFill>
                <a:srgbClr val="E848BE"/>
              </a:solidFill>
            </a:rPr>
            <a:t>停放机器人</a:t>
          </a:r>
          <a:r>
            <a:rPr lang="en-US" altLang="zh-CN" sz="2100" b="1" kern="1200" dirty="0">
              <a:solidFill>
                <a:srgbClr val="E848BE"/>
              </a:solidFill>
            </a:rPr>
            <a:t> </a:t>
          </a:r>
          <a:endParaRPr lang="zh-CN" altLang="en-US" sz="2100" b="1" kern="1200" dirty="0">
            <a:solidFill>
              <a:srgbClr val="E848BE"/>
            </a:solidFill>
          </a:endParaRPr>
        </a:p>
      </dsp:txBody>
      <dsp:txXfrm>
        <a:off x="4083420" y="3908681"/>
        <a:ext cx="2112815" cy="783854"/>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BDB89-BC8F-4E28-8F53-2B73E21C8BD0}" type="datetimeFigureOut">
              <a:rPr lang="zh-CN" altLang="en-US" smtClean="0"/>
              <a:pPr/>
              <a:t>2020/3/26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7DA4F-D5B6-4954-AB1C-3D7D5F0D7F82}" type="slidenum">
              <a:rPr lang="zh-CN" altLang="en-US" smtClean="0"/>
              <a:pPr/>
              <a:t>‹#›</a:t>
            </a:fld>
            <a:endParaRPr lang="zh-CN" altLang="en-US"/>
          </a:p>
        </p:txBody>
      </p:sp>
    </p:spTree>
    <p:extLst>
      <p:ext uri="{BB962C8B-B14F-4D97-AF65-F5344CB8AC3E}">
        <p14:creationId xmlns:p14="http://schemas.microsoft.com/office/powerpoint/2010/main" xmlns="" val="229184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12</a:t>
            </a:fld>
            <a:endParaRPr lang="zh-CN" altLang="en-US"/>
          </a:p>
        </p:txBody>
      </p:sp>
    </p:spTree>
    <p:extLst>
      <p:ext uri="{BB962C8B-B14F-4D97-AF65-F5344CB8AC3E}">
        <p14:creationId xmlns:p14="http://schemas.microsoft.com/office/powerpoint/2010/main" xmlns="" val="457849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13</a:t>
            </a:fld>
            <a:endParaRPr lang="zh-CN" altLang="en-US"/>
          </a:p>
        </p:txBody>
      </p:sp>
    </p:spTree>
    <p:extLst>
      <p:ext uri="{BB962C8B-B14F-4D97-AF65-F5344CB8AC3E}">
        <p14:creationId xmlns:p14="http://schemas.microsoft.com/office/powerpoint/2010/main" xmlns="" val="267620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14</a:t>
            </a:fld>
            <a:endParaRPr lang="zh-CN" altLang="en-US"/>
          </a:p>
        </p:txBody>
      </p:sp>
    </p:spTree>
    <p:extLst>
      <p:ext uri="{BB962C8B-B14F-4D97-AF65-F5344CB8AC3E}">
        <p14:creationId xmlns:p14="http://schemas.microsoft.com/office/powerpoint/2010/main" xmlns="" val="349817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15</a:t>
            </a:fld>
            <a:endParaRPr lang="zh-CN" altLang="en-US"/>
          </a:p>
        </p:txBody>
      </p:sp>
    </p:spTree>
    <p:extLst>
      <p:ext uri="{BB962C8B-B14F-4D97-AF65-F5344CB8AC3E}">
        <p14:creationId xmlns:p14="http://schemas.microsoft.com/office/powerpoint/2010/main" xmlns="" val="9956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16</a:t>
            </a:fld>
            <a:endParaRPr lang="zh-CN" altLang="en-US"/>
          </a:p>
        </p:txBody>
      </p:sp>
    </p:spTree>
    <p:extLst>
      <p:ext uri="{BB962C8B-B14F-4D97-AF65-F5344CB8AC3E}">
        <p14:creationId xmlns:p14="http://schemas.microsoft.com/office/powerpoint/2010/main" xmlns="" val="7128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17</a:t>
            </a:fld>
            <a:endParaRPr lang="zh-CN" altLang="en-US"/>
          </a:p>
        </p:txBody>
      </p:sp>
    </p:spTree>
    <p:extLst>
      <p:ext uri="{BB962C8B-B14F-4D97-AF65-F5344CB8AC3E}">
        <p14:creationId xmlns:p14="http://schemas.microsoft.com/office/powerpoint/2010/main" xmlns="" val="255651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18</a:t>
            </a:fld>
            <a:endParaRPr lang="zh-CN" altLang="en-US"/>
          </a:p>
        </p:txBody>
      </p:sp>
    </p:spTree>
    <p:extLst>
      <p:ext uri="{BB962C8B-B14F-4D97-AF65-F5344CB8AC3E}">
        <p14:creationId xmlns:p14="http://schemas.microsoft.com/office/powerpoint/2010/main" xmlns="" val="1314462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19</a:t>
            </a:fld>
            <a:endParaRPr lang="zh-CN" altLang="en-US"/>
          </a:p>
        </p:txBody>
      </p:sp>
    </p:spTree>
    <p:extLst>
      <p:ext uri="{BB962C8B-B14F-4D97-AF65-F5344CB8AC3E}">
        <p14:creationId xmlns:p14="http://schemas.microsoft.com/office/powerpoint/2010/main" xmlns="" val="170148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20</a:t>
            </a:fld>
            <a:endParaRPr lang="zh-CN" altLang="en-US"/>
          </a:p>
        </p:txBody>
      </p:sp>
    </p:spTree>
    <p:extLst>
      <p:ext uri="{BB962C8B-B14F-4D97-AF65-F5344CB8AC3E}">
        <p14:creationId xmlns:p14="http://schemas.microsoft.com/office/powerpoint/2010/main" xmlns="" val="3283852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21</a:t>
            </a:fld>
            <a:endParaRPr lang="zh-CN" altLang="en-US"/>
          </a:p>
        </p:txBody>
      </p:sp>
    </p:spTree>
    <p:extLst>
      <p:ext uri="{BB962C8B-B14F-4D97-AF65-F5344CB8AC3E}">
        <p14:creationId xmlns:p14="http://schemas.microsoft.com/office/powerpoint/2010/main" xmlns="" val="2985021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22</a:t>
            </a:fld>
            <a:endParaRPr lang="zh-CN" altLang="en-US"/>
          </a:p>
        </p:txBody>
      </p:sp>
    </p:spTree>
    <p:extLst>
      <p:ext uri="{BB962C8B-B14F-4D97-AF65-F5344CB8AC3E}">
        <p14:creationId xmlns:p14="http://schemas.microsoft.com/office/powerpoint/2010/main" xmlns="" val="2534303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23</a:t>
            </a:fld>
            <a:endParaRPr lang="zh-CN" altLang="en-US"/>
          </a:p>
        </p:txBody>
      </p:sp>
    </p:spTree>
    <p:extLst>
      <p:ext uri="{BB962C8B-B14F-4D97-AF65-F5344CB8AC3E}">
        <p14:creationId xmlns:p14="http://schemas.microsoft.com/office/powerpoint/2010/main" xmlns="" val="921249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24</a:t>
            </a:fld>
            <a:endParaRPr lang="zh-CN" altLang="en-US"/>
          </a:p>
        </p:txBody>
      </p:sp>
    </p:spTree>
    <p:extLst>
      <p:ext uri="{BB962C8B-B14F-4D97-AF65-F5344CB8AC3E}">
        <p14:creationId xmlns:p14="http://schemas.microsoft.com/office/powerpoint/2010/main" xmlns="" val="1507481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25</a:t>
            </a:fld>
            <a:endParaRPr lang="zh-CN" altLang="en-US"/>
          </a:p>
        </p:txBody>
      </p:sp>
    </p:spTree>
    <p:extLst>
      <p:ext uri="{BB962C8B-B14F-4D97-AF65-F5344CB8AC3E}">
        <p14:creationId xmlns:p14="http://schemas.microsoft.com/office/powerpoint/2010/main" xmlns="" val="1495224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26</a:t>
            </a:fld>
            <a:endParaRPr lang="zh-CN" altLang="en-US"/>
          </a:p>
        </p:txBody>
      </p:sp>
    </p:spTree>
    <p:extLst>
      <p:ext uri="{BB962C8B-B14F-4D97-AF65-F5344CB8AC3E}">
        <p14:creationId xmlns:p14="http://schemas.microsoft.com/office/powerpoint/2010/main" xmlns="" val="3781388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27</a:t>
            </a:fld>
            <a:endParaRPr lang="zh-CN" altLang="en-US"/>
          </a:p>
        </p:txBody>
      </p:sp>
    </p:spTree>
    <p:extLst>
      <p:ext uri="{BB962C8B-B14F-4D97-AF65-F5344CB8AC3E}">
        <p14:creationId xmlns:p14="http://schemas.microsoft.com/office/powerpoint/2010/main" xmlns="" val="694646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28</a:t>
            </a:fld>
            <a:endParaRPr lang="zh-CN" altLang="en-US"/>
          </a:p>
        </p:txBody>
      </p:sp>
    </p:spTree>
    <p:extLst>
      <p:ext uri="{BB962C8B-B14F-4D97-AF65-F5344CB8AC3E}">
        <p14:creationId xmlns:p14="http://schemas.microsoft.com/office/powerpoint/2010/main" xmlns="" val="86394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29</a:t>
            </a:fld>
            <a:endParaRPr lang="zh-CN" altLang="en-US"/>
          </a:p>
        </p:txBody>
      </p:sp>
    </p:spTree>
    <p:extLst>
      <p:ext uri="{BB962C8B-B14F-4D97-AF65-F5344CB8AC3E}">
        <p14:creationId xmlns:p14="http://schemas.microsoft.com/office/powerpoint/2010/main" xmlns="" val="316201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30</a:t>
            </a:fld>
            <a:endParaRPr lang="zh-CN" altLang="en-US"/>
          </a:p>
        </p:txBody>
      </p:sp>
    </p:spTree>
    <p:extLst>
      <p:ext uri="{BB962C8B-B14F-4D97-AF65-F5344CB8AC3E}">
        <p14:creationId xmlns:p14="http://schemas.microsoft.com/office/powerpoint/2010/main" xmlns="" val="3997011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31</a:t>
            </a:fld>
            <a:endParaRPr lang="zh-CN" altLang="en-US"/>
          </a:p>
        </p:txBody>
      </p:sp>
    </p:spTree>
    <p:extLst>
      <p:ext uri="{BB962C8B-B14F-4D97-AF65-F5344CB8AC3E}">
        <p14:creationId xmlns:p14="http://schemas.microsoft.com/office/powerpoint/2010/main" xmlns="" val="693927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32</a:t>
            </a:fld>
            <a:endParaRPr lang="zh-CN" altLang="en-US"/>
          </a:p>
        </p:txBody>
      </p:sp>
    </p:spTree>
    <p:extLst>
      <p:ext uri="{BB962C8B-B14F-4D97-AF65-F5344CB8AC3E}">
        <p14:creationId xmlns:p14="http://schemas.microsoft.com/office/powerpoint/2010/main" xmlns="" val="564294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如果赛台比场地纸大，请将场地纸居中摆放。</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赛台及场地纸的规格介绍请参考总则规则</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4.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场地纸可印刷文件可登录</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www.wro-association.org</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获得</a:t>
            </a:r>
          </a:p>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34</a:t>
            </a:fld>
            <a:endParaRPr lang="zh-CN" altLang="en-US"/>
          </a:p>
        </p:txBody>
      </p:sp>
    </p:spTree>
    <p:extLst>
      <p:ext uri="{BB962C8B-B14F-4D97-AF65-F5344CB8AC3E}">
        <p14:creationId xmlns:p14="http://schemas.microsoft.com/office/powerpoint/2010/main" xmlns="" val="457849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35</a:t>
            </a:fld>
            <a:endParaRPr lang="zh-CN" altLang="en-US"/>
          </a:p>
        </p:txBody>
      </p:sp>
    </p:spTree>
    <p:extLst>
      <p:ext uri="{BB962C8B-B14F-4D97-AF65-F5344CB8AC3E}">
        <p14:creationId xmlns:p14="http://schemas.microsoft.com/office/powerpoint/2010/main" xmlns="" val="2676207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城市包括四条主要的街道（蓝色、橘色、绿色及灰色）。机器人需要将其中两条街道上的积雪和两辆车辆移除。在另外两条街道上，机器人需要投放防滑剂从而避免车辆被困。机器人需通过</a:t>
            </a:r>
            <a:r>
              <a:rPr lang="zh-CN" altLang="en-US" sz="1200" kern="1200" dirty="0">
                <a:solidFill>
                  <a:schemeClr val="tx1"/>
                </a:solidFill>
                <a:effectLst/>
                <a:latin typeface="+mn-lt"/>
                <a:ea typeface="+mn-ea"/>
                <a:cs typeface="+mn-cs"/>
              </a:rPr>
              <a:t>二进制</a:t>
            </a:r>
            <a:r>
              <a:rPr lang="zh-CN" altLang="zh-CN" sz="1200" kern="1200" dirty="0">
                <a:solidFill>
                  <a:schemeClr val="tx1"/>
                </a:solidFill>
                <a:effectLst/>
                <a:latin typeface="+mn-lt"/>
                <a:ea typeface="+mn-ea"/>
                <a:cs typeface="+mn-cs"/>
              </a:rPr>
              <a:t>系统来判断每条街道的任务。</a:t>
            </a: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36</a:t>
            </a:fld>
            <a:endParaRPr lang="zh-CN" altLang="en-US"/>
          </a:p>
        </p:txBody>
      </p:sp>
    </p:spTree>
    <p:extLst>
      <p:ext uri="{BB962C8B-B14F-4D97-AF65-F5344CB8AC3E}">
        <p14:creationId xmlns:p14="http://schemas.microsoft.com/office/powerpoint/2010/main" xmlns="" val="3498170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37</a:t>
            </a:fld>
            <a:endParaRPr lang="zh-CN" altLang="en-US"/>
          </a:p>
        </p:txBody>
      </p:sp>
    </p:spTree>
    <p:extLst>
      <p:ext uri="{BB962C8B-B14F-4D97-AF65-F5344CB8AC3E}">
        <p14:creationId xmlns:p14="http://schemas.microsoft.com/office/powerpoint/2010/main" xmlns="" val="3833609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38</a:t>
            </a:fld>
            <a:endParaRPr lang="zh-CN" altLang="en-US"/>
          </a:p>
        </p:txBody>
      </p:sp>
    </p:spTree>
    <p:extLst>
      <p:ext uri="{BB962C8B-B14F-4D97-AF65-F5344CB8AC3E}">
        <p14:creationId xmlns:p14="http://schemas.microsoft.com/office/powerpoint/2010/main" xmlns="" val="9956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39</a:t>
            </a:fld>
            <a:endParaRPr lang="zh-CN" altLang="en-US"/>
          </a:p>
        </p:txBody>
      </p:sp>
    </p:spTree>
    <p:extLst>
      <p:ext uri="{BB962C8B-B14F-4D97-AF65-F5344CB8AC3E}">
        <p14:creationId xmlns:p14="http://schemas.microsoft.com/office/powerpoint/2010/main" xmlns="" val="2158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40</a:t>
            </a:fld>
            <a:endParaRPr lang="zh-CN" altLang="en-US"/>
          </a:p>
        </p:txBody>
      </p:sp>
    </p:spTree>
    <p:extLst>
      <p:ext uri="{BB962C8B-B14F-4D97-AF65-F5344CB8AC3E}">
        <p14:creationId xmlns:p14="http://schemas.microsoft.com/office/powerpoint/2010/main" xmlns="" val="71284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41</a:t>
            </a:fld>
            <a:endParaRPr lang="zh-CN" altLang="en-US"/>
          </a:p>
        </p:txBody>
      </p:sp>
    </p:spTree>
    <p:extLst>
      <p:ext uri="{BB962C8B-B14F-4D97-AF65-F5344CB8AC3E}">
        <p14:creationId xmlns:p14="http://schemas.microsoft.com/office/powerpoint/2010/main" xmlns="" val="2556510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42</a:t>
            </a:fld>
            <a:endParaRPr lang="zh-CN" altLang="en-US"/>
          </a:p>
        </p:txBody>
      </p:sp>
    </p:spTree>
    <p:extLst>
      <p:ext uri="{BB962C8B-B14F-4D97-AF65-F5344CB8AC3E}">
        <p14:creationId xmlns:p14="http://schemas.microsoft.com/office/powerpoint/2010/main" xmlns="" val="227470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43</a:t>
            </a:fld>
            <a:endParaRPr lang="zh-CN" altLang="en-US"/>
          </a:p>
        </p:txBody>
      </p:sp>
    </p:spTree>
    <p:extLst>
      <p:ext uri="{BB962C8B-B14F-4D97-AF65-F5344CB8AC3E}">
        <p14:creationId xmlns:p14="http://schemas.microsoft.com/office/powerpoint/2010/main" xmlns="" val="13144625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44</a:t>
            </a:fld>
            <a:endParaRPr lang="zh-CN" altLang="en-US"/>
          </a:p>
        </p:txBody>
      </p:sp>
    </p:spTree>
    <p:extLst>
      <p:ext uri="{BB962C8B-B14F-4D97-AF65-F5344CB8AC3E}">
        <p14:creationId xmlns:p14="http://schemas.microsoft.com/office/powerpoint/2010/main" xmlns="" val="1490972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45</a:t>
            </a:fld>
            <a:endParaRPr lang="zh-CN" altLang="en-US"/>
          </a:p>
        </p:txBody>
      </p:sp>
    </p:spTree>
    <p:extLst>
      <p:ext uri="{BB962C8B-B14F-4D97-AF65-F5344CB8AC3E}">
        <p14:creationId xmlns:p14="http://schemas.microsoft.com/office/powerpoint/2010/main" xmlns="" val="3283852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46</a:t>
            </a:fld>
            <a:endParaRPr lang="zh-CN" altLang="en-US"/>
          </a:p>
        </p:txBody>
      </p:sp>
    </p:spTree>
    <p:extLst>
      <p:ext uri="{BB962C8B-B14F-4D97-AF65-F5344CB8AC3E}">
        <p14:creationId xmlns:p14="http://schemas.microsoft.com/office/powerpoint/2010/main" xmlns="" val="921249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47</a:t>
            </a:fld>
            <a:endParaRPr lang="zh-CN" altLang="en-US"/>
          </a:p>
        </p:txBody>
      </p:sp>
    </p:spTree>
    <p:extLst>
      <p:ext uri="{BB962C8B-B14F-4D97-AF65-F5344CB8AC3E}">
        <p14:creationId xmlns:p14="http://schemas.microsoft.com/office/powerpoint/2010/main" xmlns="" val="2329115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48</a:t>
            </a:fld>
            <a:endParaRPr lang="zh-CN" altLang="en-US"/>
          </a:p>
        </p:txBody>
      </p:sp>
    </p:spTree>
    <p:extLst>
      <p:ext uri="{BB962C8B-B14F-4D97-AF65-F5344CB8AC3E}">
        <p14:creationId xmlns:p14="http://schemas.microsoft.com/office/powerpoint/2010/main" xmlns="" val="1507481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49</a:t>
            </a:fld>
            <a:endParaRPr lang="zh-CN" altLang="en-US"/>
          </a:p>
        </p:txBody>
      </p:sp>
    </p:spTree>
    <p:extLst>
      <p:ext uri="{BB962C8B-B14F-4D97-AF65-F5344CB8AC3E}">
        <p14:creationId xmlns:p14="http://schemas.microsoft.com/office/powerpoint/2010/main" xmlns="" val="149522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50</a:t>
            </a:fld>
            <a:endParaRPr lang="zh-CN" altLang="en-US"/>
          </a:p>
        </p:txBody>
      </p:sp>
    </p:spTree>
    <p:extLst>
      <p:ext uri="{BB962C8B-B14F-4D97-AF65-F5344CB8AC3E}">
        <p14:creationId xmlns:p14="http://schemas.microsoft.com/office/powerpoint/2010/main" xmlns="" val="3781388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51</a:t>
            </a:fld>
            <a:endParaRPr lang="zh-CN" altLang="en-US"/>
          </a:p>
        </p:txBody>
      </p:sp>
    </p:spTree>
    <p:extLst>
      <p:ext uri="{BB962C8B-B14F-4D97-AF65-F5344CB8AC3E}">
        <p14:creationId xmlns:p14="http://schemas.microsoft.com/office/powerpoint/2010/main" xmlns="" val="31585565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52</a:t>
            </a:fld>
            <a:endParaRPr lang="zh-CN" altLang="en-US"/>
          </a:p>
        </p:txBody>
      </p:sp>
    </p:spTree>
    <p:extLst>
      <p:ext uri="{BB962C8B-B14F-4D97-AF65-F5344CB8AC3E}">
        <p14:creationId xmlns:p14="http://schemas.microsoft.com/office/powerpoint/2010/main" xmlns="" val="863940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53</a:t>
            </a:fld>
            <a:endParaRPr lang="zh-CN" altLang="en-US"/>
          </a:p>
        </p:txBody>
      </p:sp>
    </p:spTree>
    <p:extLst>
      <p:ext uri="{BB962C8B-B14F-4D97-AF65-F5344CB8AC3E}">
        <p14:creationId xmlns:p14="http://schemas.microsoft.com/office/powerpoint/2010/main" xmlns="" val="31620192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a:solidFill>
                  <a:schemeClr val="tx1"/>
                </a:solidFill>
                <a:effectLst/>
                <a:latin typeface="+mn-lt"/>
                <a:ea typeface="+mn-ea"/>
                <a:cs typeface="+mn-cs"/>
              </a:rPr>
              <a:t>黄色边框放在黄色区域中，红色边框放在红色区域中。</a:t>
            </a:r>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54</a:t>
            </a:fld>
            <a:endParaRPr lang="zh-CN" altLang="en-US"/>
          </a:p>
        </p:txBody>
      </p:sp>
    </p:spTree>
    <p:extLst>
      <p:ext uri="{BB962C8B-B14F-4D97-AF65-F5344CB8AC3E}">
        <p14:creationId xmlns:p14="http://schemas.microsoft.com/office/powerpoint/2010/main" xmlns="" val="39970119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55</a:t>
            </a:fld>
            <a:endParaRPr lang="zh-CN" altLang="en-US"/>
          </a:p>
        </p:txBody>
      </p:sp>
    </p:spTree>
    <p:extLst>
      <p:ext uri="{BB962C8B-B14F-4D97-AF65-F5344CB8AC3E}">
        <p14:creationId xmlns:p14="http://schemas.microsoft.com/office/powerpoint/2010/main" xmlns="" val="3450613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56</a:t>
            </a:fld>
            <a:endParaRPr lang="zh-CN" altLang="en-US"/>
          </a:p>
        </p:txBody>
      </p:sp>
    </p:spTree>
    <p:extLst>
      <p:ext uri="{BB962C8B-B14F-4D97-AF65-F5344CB8AC3E}">
        <p14:creationId xmlns:p14="http://schemas.microsoft.com/office/powerpoint/2010/main" xmlns="" val="35391547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57</a:t>
            </a:fld>
            <a:endParaRPr lang="zh-CN" altLang="en-US"/>
          </a:p>
        </p:txBody>
      </p:sp>
    </p:spTree>
    <p:extLst>
      <p:ext uri="{BB962C8B-B14F-4D97-AF65-F5344CB8AC3E}">
        <p14:creationId xmlns:p14="http://schemas.microsoft.com/office/powerpoint/2010/main" xmlns="" val="28480697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街上还有三棵完好的树木，不能被移动或破坏。有三种不同的树木模型</a:t>
            </a:r>
            <a:r>
              <a:rPr lang="en-US" altLang="zh-CN" sz="1200" kern="1200" dirty="0">
                <a:solidFill>
                  <a:schemeClr val="tx1"/>
                </a:solidFill>
                <a:effectLst/>
                <a:latin typeface="+mn-lt"/>
                <a:ea typeface="+mn-ea"/>
                <a:cs typeface="+mn-cs"/>
              </a:rPr>
              <a:t>A</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B</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a:t>
            </a:r>
            <a:r>
              <a:rPr lang="zh-CN" altLang="zh-CN" sz="1200" kern="1200" dirty="0">
                <a:solidFill>
                  <a:schemeClr val="tx1"/>
                </a:solidFill>
                <a:effectLst/>
                <a:latin typeface="+mn-lt"/>
                <a:ea typeface="+mn-ea"/>
                <a:cs typeface="+mn-cs"/>
              </a:rPr>
              <a:t>。每个国家组委会可以决定在比赛中使用哪一种模型。 </a:t>
            </a:r>
          </a:p>
          <a:p>
            <a:r>
              <a:rPr lang="zh-CN" altLang="zh-CN" sz="1200" kern="1200" dirty="0">
                <a:solidFill>
                  <a:schemeClr val="tx1"/>
                </a:solidFill>
                <a:effectLst/>
                <a:latin typeface="+mn-lt"/>
                <a:ea typeface="+mn-ea"/>
                <a:cs typeface="+mn-cs"/>
              </a:rPr>
              <a:t>这些树木被放在树木区里面的深灰色区域</a:t>
            </a:r>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58</a:t>
            </a:fld>
            <a:endParaRPr lang="zh-CN" altLang="en-US"/>
          </a:p>
        </p:txBody>
      </p:sp>
    </p:spTree>
    <p:extLst>
      <p:ext uri="{BB962C8B-B14F-4D97-AF65-F5344CB8AC3E}">
        <p14:creationId xmlns:p14="http://schemas.microsoft.com/office/powerpoint/2010/main" xmlns="" val="5642948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街上还有三棵完好的树木，不能被移动或破坏。有三种不同的树木模型</a:t>
            </a:r>
            <a:r>
              <a:rPr lang="en-US" altLang="zh-CN" sz="1200" kern="1200" dirty="0">
                <a:solidFill>
                  <a:schemeClr val="tx1"/>
                </a:solidFill>
                <a:effectLst/>
                <a:latin typeface="+mn-lt"/>
                <a:ea typeface="+mn-ea"/>
                <a:cs typeface="+mn-cs"/>
              </a:rPr>
              <a:t>A</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B</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a:t>
            </a:r>
            <a:r>
              <a:rPr lang="zh-CN" altLang="zh-CN" sz="1200" kern="1200" dirty="0">
                <a:solidFill>
                  <a:schemeClr val="tx1"/>
                </a:solidFill>
                <a:effectLst/>
                <a:latin typeface="+mn-lt"/>
                <a:ea typeface="+mn-ea"/>
                <a:cs typeface="+mn-cs"/>
              </a:rPr>
              <a:t>。每个国家组委会可以决定在比赛中使用哪一种模型。 </a:t>
            </a:r>
          </a:p>
          <a:p>
            <a:r>
              <a:rPr lang="zh-CN" altLang="zh-CN" sz="1200" kern="1200" dirty="0">
                <a:solidFill>
                  <a:schemeClr val="tx1"/>
                </a:solidFill>
                <a:effectLst/>
                <a:latin typeface="+mn-lt"/>
                <a:ea typeface="+mn-ea"/>
                <a:cs typeface="+mn-cs"/>
              </a:rPr>
              <a:t>这些树木被放在树木区里面的深灰色区域</a:t>
            </a:r>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59</a:t>
            </a:fld>
            <a:endParaRPr lang="zh-CN" altLang="en-US"/>
          </a:p>
        </p:txBody>
      </p:sp>
    </p:spTree>
    <p:extLst>
      <p:ext uri="{BB962C8B-B14F-4D97-AF65-F5344CB8AC3E}">
        <p14:creationId xmlns:p14="http://schemas.microsoft.com/office/powerpoint/2010/main" xmlns="" val="123150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62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
        <p:nvSpPr>
          <p:cNvPr id="4" name="灯片编号占位符 3"/>
          <p:cNvSpPr>
            <a:spLocks noGrp="1"/>
          </p:cNvSpPr>
          <p:nvPr>
            <p:ph type="sldNum" sz="quarter" idx="5"/>
          </p:nvPr>
        </p:nvSpPr>
        <p:spPr/>
        <p:txBody>
          <a:bodyPr/>
          <a:lstStyle/>
          <a:p>
            <a:fld id="{7CC10B47-E691-4411-AAC3-13AE0FE23179}"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293177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400757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303144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183635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308748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289554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98472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45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77692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144298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F99CA3-1200-4897-81FC-55497B5D27BF}" type="datetimeFigureOut">
              <a:rPr lang="zh-CN" altLang="en-US" smtClean="0"/>
              <a:pPr/>
              <a:t>2020/3/26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171468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99CA3-1200-4897-81FC-55497B5D27BF}" type="datetimeFigureOut">
              <a:rPr lang="zh-CN" altLang="en-US" smtClean="0"/>
              <a:pPr/>
              <a:t>2020/3/26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AA6D6-5A25-4786-9F1C-339C38F4B989}" type="slidenum">
              <a:rPr lang="zh-CN" altLang="en-US" smtClean="0"/>
              <a:pPr/>
              <a:t>‹#›</a:t>
            </a:fld>
            <a:endParaRPr lang="zh-CN" altLang="en-US"/>
          </a:p>
        </p:txBody>
      </p:sp>
    </p:spTree>
    <p:extLst>
      <p:ext uri="{BB962C8B-B14F-4D97-AF65-F5344CB8AC3E}">
        <p14:creationId xmlns:p14="http://schemas.microsoft.com/office/powerpoint/2010/main" xmlns="" val="1265926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package" Target="../embeddings/Microsoft_Office_Word___1.docx"/><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2.png"/><Relationship Id="rId7" Type="http://schemas.openxmlformats.org/officeDocument/2006/relationships/image" Target="../media/image62.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package" Target="../embeddings/Microsoft_Office_Word___2.docx"/><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47.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2.png"/><Relationship Id="rId7" Type="http://schemas.openxmlformats.org/officeDocument/2006/relationships/image" Target="../media/image77.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2.jpe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1.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5.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9.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3.jpe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wro-association.org/"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robot.xiaoxiaotong.org/News/View.aspx?ArticleID=245484"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liushuai104@163.com"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1</a:t>
            </a:fld>
            <a:endParaRPr lang="en-US" dirty="0"/>
          </a:p>
        </p:txBody>
      </p:sp>
      <p:pic>
        <p:nvPicPr>
          <p:cNvPr id="21" name="Grafik 21"/>
          <p:cNvPicPr>
            <a:picLocks noChangeAspect="1"/>
          </p:cNvPicPr>
          <p:nvPr/>
        </p:nvPicPr>
        <p:blipFill>
          <a:blip r:embed="rId3" cstate="print">
            <a:clrChange>
              <a:clrFrom>
                <a:srgbClr val="FEFEFE">
                  <a:alpha val="100000"/>
                </a:srgbClr>
              </a:clrFrom>
              <a:clrTo>
                <a:srgbClr val="FEFEFE">
                  <a:alpha val="100000"/>
                  <a:alpha val="0"/>
                </a:srgbClr>
              </a:clrTo>
            </a:clrChange>
            <a:extLst>
              <a:ext uri="{28A0092B-C50C-407E-A947-70E740481C1C}">
                <a14:useLocalDpi xmlns:a14="http://schemas.microsoft.com/office/drawing/2010/main" xmlns="" val="0"/>
              </a:ext>
            </a:extLst>
          </a:blip>
          <a:stretch>
            <a:fillRect/>
          </a:stretch>
        </p:blipFill>
        <p:spPr>
          <a:xfrm>
            <a:off x="3537615" y="5041479"/>
            <a:ext cx="5116770" cy="907312"/>
          </a:xfrm>
          <a:prstGeom prst="rect">
            <a:avLst/>
          </a:prstGeom>
        </p:spPr>
      </p:pic>
      <p:sp>
        <p:nvSpPr>
          <p:cNvPr id="3" name="矩形 2"/>
          <p:cNvSpPr/>
          <p:nvPr/>
        </p:nvSpPr>
        <p:spPr>
          <a:xfrm>
            <a:off x="1764145" y="554182"/>
            <a:ext cx="8478982" cy="3139321"/>
          </a:xfrm>
          <a:prstGeom prst="rect">
            <a:avLst/>
          </a:prstGeom>
        </p:spPr>
        <p:txBody>
          <a:bodyPr wrap="square">
            <a:spAutoFit/>
          </a:bodyPr>
          <a:lstStyle/>
          <a:p>
            <a:pPr algn="ctr"/>
            <a:r>
              <a:rPr lang="en-US" sz="6600" b="1"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WRO20</a:t>
            </a:r>
            <a:r>
              <a:rPr lang="en-US" altLang="zh-CN" sz="6600" b="1"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20</a:t>
            </a:r>
          </a:p>
          <a:p>
            <a:pPr algn="ctr"/>
            <a:r>
              <a:rPr lang="zh-CN" altLang="en-US" sz="6600" b="1"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银川市青少年机器人竞赛规则培训</a:t>
            </a:r>
            <a:endParaRPr lang="zh-CN" altLang="en-US" sz="6600" b="1"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4698722"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关于网络方案或复制方案</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10</a:t>
            </a:fld>
            <a:endParaRPr lang="en-US" dirty="0"/>
          </a:p>
        </p:txBody>
      </p:sp>
      <p:sp>
        <p:nvSpPr>
          <p:cNvPr id="47" name="文本框 46"/>
          <p:cNvSpPr txBox="1"/>
          <p:nvPr/>
        </p:nvSpPr>
        <p:spPr>
          <a:xfrm>
            <a:off x="1092163" y="1264314"/>
            <a:ext cx="9785999" cy="2276905"/>
          </a:xfrm>
          <a:prstGeom prst="rect">
            <a:avLst/>
          </a:prstGeom>
          <a:noFill/>
        </p:spPr>
        <p:txBody>
          <a:bodyPr wrap="square" rtlCol="0" anchor="t">
            <a:spAutoFit/>
          </a:bodyPr>
          <a:lstStyle/>
          <a:p>
            <a:pPr algn="just" fontAlgn="auto">
              <a:lnSpc>
                <a:spcPct val="114000"/>
              </a:lnSpc>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如果参赛队的解决方案与网上在线销售或发布的解决方案（包括硬件和软件）过于相似，或者显然不是该队自己的解决方案，</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该队将受到调查并可能被取消资格。 </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如果参赛队在竞赛中使用的解决方案与同场的其它解决方案（包括硬件和软件）过于相似，或者</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显然不是</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该队自己的解决方案，</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则该队将受到调查并可能被取消资格。</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这包括来自同一机构的参赛队的解决</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方案。</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如果确定参赛队的解决方案（包括硬件和软件）明显不属于该队自己并且可能由非参赛队员设计，</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则该</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队将受到调查并可能被取消资格。  </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5446106" cy="584775"/>
          </a:xfrm>
          <a:prstGeom prst="rect">
            <a:avLst/>
          </a:prstGeom>
        </p:spPr>
        <p:txBody>
          <a:bodyPr wrap="none">
            <a:spAutoFit/>
          </a:bodyPr>
          <a:lstStyle/>
          <a:p>
            <a:pPr algn="l"/>
            <a:r>
              <a:rPr 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WRO2020</a:t>
            </a:r>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常规</a:t>
            </a:r>
            <a:r>
              <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赛小学组主题</a:t>
            </a:r>
          </a:p>
        </p:txBody>
      </p:sp>
      <p:sp>
        <p:nvSpPr>
          <p:cNvPr id="31" name="矩形 30"/>
          <p:cNvSpPr/>
          <p:nvPr/>
        </p:nvSpPr>
        <p:spPr>
          <a:xfrm>
            <a:off x="4977744" y="1633594"/>
            <a:ext cx="2236510" cy="707886"/>
          </a:xfrm>
          <a:prstGeom prst="rect">
            <a:avLst/>
          </a:prstGeom>
        </p:spPr>
        <p:txBody>
          <a:bodyPr wrap="none">
            <a:spAutoFit/>
          </a:bodyPr>
          <a:lstStyle/>
          <a:p>
            <a:pPr algn="l"/>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风暴过后</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11</a:t>
            </a:fld>
            <a:endParaRPr lang="en-US" dirty="0"/>
          </a:p>
        </p:txBody>
      </p:sp>
      <p:sp>
        <p:nvSpPr>
          <p:cNvPr id="47" name="文本框 46"/>
          <p:cNvSpPr txBox="1"/>
          <p:nvPr/>
        </p:nvSpPr>
        <p:spPr>
          <a:xfrm>
            <a:off x="1202999" y="2437333"/>
            <a:ext cx="9785999" cy="2956835"/>
          </a:xfrm>
          <a:prstGeom prst="rect">
            <a:avLst/>
          </a:prstGeom>
          <a:noFill/>
        </p:spPr>
        <p:txBody>
          <a:bodyPr wrap="square" rtlCol="0" anchor="t">
            <a:spAutoFit/>
          </a:bodyPr>
          <a:lstStyle/>
          <a:p>
            <a:pPr algn="just" fontAlgn="auto">
              <a:lnSpc>
                <a:spcPct val="114000"/>
              </a:lnSpc>
              <a:buNone/>
            </a:pPr>
            <a:endPar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一个村庄经历了一场风暴的袭击。电力中断，主要街道被一棵倒下的树木阻挡。在村庄的某个特定区域需要应急物资，因此需要你们的帮助！</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a:lnSpc>
                <a:spcPct val="150000"/>
              </a:lnSpc>
            </a:pP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今年，小学组常规赛的任务是搭建一个机器人，通过提供紧急物资、清除道路上的树木，从而帮助村庄从风暴的袭击中恢复过来。</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endPar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7EA5B28-27D5-46FC-B4CA-DB5C27EDAF22}"/>
              </a:ext>
            </a:extLst>
          </p:cNvPr>
          <p:cNvPicPr/>
          <p:nvPr/>
        </p:nvPicPr>
        <p:blipFill>
          <a:blip r:embed="rId3"/>
          <a:stretch>
            <a:fillRect/>
          </a:stretch>
        </p:blipFill>
        <p:spPr>
          <a:xfrm>
            <a:off x="2031313" y="951524"/>
            <a:ext cx="7864043" cy="5741929"/>
          </a:xfrm>
          <a:prstGeom prst="rect">
            <a:avLst/>
          </a:prstGeom>
        </p:spPr>
      </p:pic>
      <p:sp>
        <p:nvSpPr>
          <p:cNvPr id="30" name="矩形 29"/>
          <p:cNvSpPr/>
          <p:nvPr/>
        </p:nvSpPr>
        <p:spPr>
          <a:xfrm>
            <a:off x="502690" y="479218"/>
            <a:ext cx="3057247"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风暴过后场地</a:t>
            </a:r>
            <a:r>
              <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图</a:t>
            </a: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12</a:t>
            </a:fld>
            <a:endParaRPr lang="en-US" dirty="0"/>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extLst>
      <p:ext uri="{BB962C8B-B14F-4D97-AF65-F5344CB8AC3E}">
        <p14:creationId xmlns:p14="http://schemas.microsoft.com/office/powerpoint/2010/main" xmlns="" val="143329347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A6CB"/>
                </a:solidFill>
                <a:sym typeface="+mn-ea"/>
              </a:rPr>
              <a:t>任务起始区域</a:t>
            </a:r>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13</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65558" y="1308272"/>
            <a:ext cx="9075722" cy="2246769"/>
          </a:xfrm>
          <a:prstGeom prst="rect">
            <a:avLst/>
          </a:prstGeom>
          <a:noFill/>
        </p:spPr>
        <p:txBody>
          <a:bodyPr wrap="square" rtlCol="0">
            <a:spAutoFit/>
          </a:bodyPr>
          <a:lstStyle/>
          <a:p>
            <a:pPr>
              <a:spcAft>
                <a:spcPts val="0"/>
              </a:spcAft>
            </a:pPr>
            <a:r>
              <a:rPr lang="en-US" altLang="zh-CN" sz="2000" dirty="0">
                <a:latin typeface="Arial" panose="020B0604020202020204" pitchFamily="34" charset="0"/>
                <a:ea typeface="微软雅黑" panose="020B0503020204020204" pitchFamily="34" charset="-122"/>
                <a:cs typeface="微软雅黑" panose="020B0503020204020204" pitchFamily="34" charset="-122"/>
              </a:rPr>
              <a:t>       </a:t>
            </a:r>
            <a:r>
              <a:rPr lang="zh-CN" altLang="zh-CN" sz="2000" dirty="0">
                <a:latin typeface="Arial" panose="020B0604020202020204" pitchFamily="34" charset="0"/>
                <a:ea typeface="微软雅黑" panose="020B0503020204020204" pitchFamily="34" charset="-122"/>
                <a:cs typeface="微软雅黑" panose="020B0503020204020204" pitchFamily="34" charset="-122"/>
              </a:rPr>
              <a:t>场地中有两个起始区域</a:t>
            </a:r>
            <a:r>
              <a:rPr lang="zh-CN" altLang="en-US" sz="2000" dirty="0">
                <a:latin typeface="Arial" panose="020B0604020202020204" pitchFamily="34" charset="0"/>
                <a:ea typeface="微软雅黑" panose="020B0503020204020204" pitchFamily="34" charset="-122"/>
                <a:cs typeface="微软雅黑" panose="020B0503020204020204" pitchFamily="34" charset="-122"/>
              </a:rPr>
              <a:t>（左下和右下）</a:t>
            </a:r>
            <a:r>
              <a:rPr lang="zh-CN" altLang="zh-CN" sz="2000" dirty="0">
                <a:latin typeface="Arial" panose="020B0604020202020204" pitchFamily="34" charset="0"/>
                <a:ea typeface="微软雅黑" panose="020B0503020204020204" pitchFamily="34" charset="-122"/>
                <a:cs typeface="微软雅黑" panose="020B0503020204020204" pitchFamily="34" charset="-122"/>
              </a:rPr>
              <a:t>。起始区域是在比赛当天的早晨随机选择的，并且在整个比赛日都将保持不变。队伍只能在这个特定的起始区域开始比赛。</a:t>
            </a:r>
            <a:endParaRPr lang="zh-CN" altLang="zh-CN" sz="2000" dirty="0">
              <a:latin typeface="Arial" panose="020B0604020202020204" pitchFamily="34" charset="0"/>
            </a:endParaRPr>
          </a:p>
          <a:p>
            <a:pPr>
              <a:spcAft>
                <a:spcPts val="0"/>
              </a:spcAft>
            </a:pPr>
            <a:r>
              <a:rPr lang="en-US" altLang="zh-CN" sz="2000" b="1" dirty="0">
                <a:latin typeface="微软雅黑" panose="020B0503020204020204" pitchFamily="34" charset="-122"/>
              </a:rPr>
              <a:t> </a:t>
            </a:r>
            <a:endParaRPr lang="zh-CN" altLang="zh-CN" sz="2000" dirty="0">
              <a:latin typeface="Arial" panose="020B0604020202020204" pitchFamily="34" charset="0"/>
            </a:endParaRPr>
          </a:p>
          <a:p>
            <a:r>
              <a:rPr lang="en-US" altLang="zh-CN" sz="2000" kern="0" dirty="0">
                <a:ea typeface="微软雅黑" panose="020B0503020204020204" pitchFamily="34" charset="-122"/>
                <a:cs typeface="Arial" panose="020B0604020202020204" pitchFamily="34" charset="0"/>
              </a:rPr>
              <a:t>        </a:t>
            </a:r>
            <a:r>
              <a:rPr lang="zh-CN" altLang="zh-CN" sz="2000" kern="0" dirty="0" smtClean="0">
                <a:ea typeface="微软雅黑" panose="020B0503020204020204" pitchFamily="34" charset="-122"/>
                <a:cs typeface="Arial" panose="020B0604020202020204" pitchFamily="34" charset="0"/>
              </a:rPr>
              <a:t>在比赛开始前，机器人必须完全从起始区域内（按上述定义）开始，周围的线条不算为起始区域。开始时，连接线将被计入机器人的最大尺寸，所以也</a:t>
            </a:r>
            <a:r>
              <a:rPr lang="zh-CN" altLang="zh-CN" sz="2000" kern="0" dirty="0">
                <a:ea typeface="微软雅黑" panose="020B0503020204020204" pitchFamily="34" charset="-122"/>
                <a:cs typeface="Arial" panose="020B0604020202020204" pitchFamily="34" charset="0"/>
              </a:rPr>
              <a:t>需要在起始区域内</a:t>
            </a:r>
            <a:r>
              <a:rPr lang="zh-CN" altLang="zh-CN" sz="2000" kern="0" dirty="0" smtClean="0">
                <a:ea typeface="微软雅黑" panose="020B0503020204020204" pitchFamily="34" charset="-122"/>
                <a:cs typeface="Arial" panose="020B0604020202020204" pitchFamily="34" charset="0"/>
              </a:rPr>
              <a:t>。</a:t>
            </a:r>
            <a:endParaRPr lang="zh-CN" altLang="en-US" sz="20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4D87E829-9E9F-49A2-B12A-39C04146EBF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86903" y="3502403"/>
            <a:ext cx="2268426" cy="1877317"/>
          </a:xfrm>
          <a:prstGeom prst="rect">
            <a:avLst/>
          </a:prstGeom>
        </p:spPr>
      </p:pic>
      <p:pic>
        <p:nvPicPr>
          <p:cNvPr id="7" name="图片 6">
            <a:extLst>
              <a:ext uri="{FF2B5EF4-FFF2-40B4-BE49-F238E27FC236}">
                <a16:creationId xmlns:a16="http://schemas.microsoft.com/office/drawing/2014/main" xmlns="" id="{55232582-7DBE-4A11-BA29-F3A5DEC11D6E}"/>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76260" y="3502402"/>
            <a:ext cx="2268426" cy="1877317"/>
          </a:xfrm>
          <a:prstGeom prst="rect">
            <a:avLst/>
          </a:prstGeom>
        </p:spPr>
      </p:pic>
      <p:sp>
        <p:nvSpPr>
          <p:cNvPr id="8" name="文本框 7">
            <a:extLst>
              <a:ext uri="{FF2B5EF4-FFF2-40B4-BE49-F238E27FC236}">
                <a16:creationId xmlns:a16="http://schemas.microsoft.com/office/drawing/2014/main" xmlns="" id="{A2A6F2A8-5946-4280-B636-DB9D1CA47F26}"/>
              </a:ext>
            </a:extLst>
          </p:cNvPr>
          <p:cNvSpPr txBox="1"/>
          <p:nvPr/>
        </p:nvSpPr>
        <p:spPr>
          <a:xfrm>
            <a:off x="3038949" y="5545394"/>
            <a:ext cx="1553497" cy="369332"/>
          </a:xfrm>
          <a:prstGeom prst="rect">
            <a:avLst/>
          </a:prstGeom>
          <a:noFill/>
        </p:spPr>
        <p:txBody>
          <a:bodyPr wrap="square" rtlCol="0">
            <a:spAutoFit/>
          </a:bodyPr>
          <a:lstStyle/>
          <a:p>
            <a:r>
              <a:rPr lang="zh-CN" altLang="en-US" dirty="0"/>
              <a:t>左下起始区</a:t>
            </a:r>
          </a:p>
        </p:txBody>
      </p:sp>
      <p:sp>
        <p:nvSpPr>
          <p:cNvPr id="22" name="文本框 21">
            <a:extLst>
              <a:ext uri="{FF2B5EF4-FFF2-40B4-BE49-F238E27FC236}">
                <a16:creationId xmlns:a16="http://schemas.microsoft.com/office/drawing/2014/main" xmlns="" id="{48A6A6B9-C130-42AF-8359-F39668684D1B}"/>
              </a:ext>
            </a:extLst>
          </p:cNvPr>
          <p:cNvSpPr txBox="1"/>
          <p:nvPr/>
        </p:nvSpPr>
        <p:spPr>
          <a:xfrm>
            <a:off x="7124567" y="5545394"/>
            <a:ext cx="1553497" cy="369332"/>
          </a:xfrm>
          <a:prstGeom prst="rect">
            <a:avLst/>
          </a:prstGeom>
          <a:noFill/>
        </p:spPr>
        <p:txBody>
          <a:bodyPr wrap="square" rtlCol="0">
            <a:spAutoFit/>
          </a:bodyPr>
          <a:lstStyle/>
          <a:p>
            <a:r>
              <a:rPr lang="zh-CN" altLang="en-US" dirty="0"/>
              <a:t>右下起始区</a:t>
            </a:r>
          </a:p>
        </p:txBody>
      </p:sp>
    </p:spTree>
    <p:extLst>
      <p:ext uri="{BB962C8B-B14F-4D97-AF65-F5344CB8AC3E}">
        <p14:creationId xmlns:p14="http://schemas.microsoft.com/office/powerpoint/2010/main" xmlns="" val="734793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855760" y="549924"/>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A6CB"/>
                </a:solidFill>
                <a:sym typeface="+mn-ea"/>
              </a:rPr>
              <a:t>机器人任务</a:t>
            </a:r>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14</a:t>
            </a:fld>
            <a:endParaRPr lang="en-US" dirty="0"/>
          </a:p>
        </p:txBody>
      </p:sp>
      <p:graphicFrame>
        <p:nvGraphicFramePr>
          <p:cNvPr id="3" name="图示 2">
            <a:extLst>
              <a:ext uri="{FF2B5EF4-FFF2-40B4-BE49-F238E27FC236}">
                <a16:creationId xmlns:a16="http://schemas.microsoft.com/office/drawing/2014/main" xmlns="" id="{7A127CC1-F3C6-45BA-8069-1A53A65232B0}"/>
              </a:ext>
            </a:extLst>
          </p:cNvPr>
          <p:cNvGraphicFramePr/>
          <p:nvPr>
            <p:extLst>
              <p:ext uri="{D42A27DB-BD31-4B8C-83A1-F6EECF244321}">
                <p14:modId xmlns:p14="http://schemas.microsoft.com/office/powerpoint/2010/main" xmlns="" val="1727266473"/>
              </p:ext>
            </p:extLst>
          </p:nvPr>
        </p:nvGraphicFramePr>
        <p:xfrm>
          <a:off x="2648480" y="1415885"/>
          <a:ext cx="7038805" cy="4692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 id="{919D06E2-327F-439E-9DA4-A24155E38E38}"/>
              </a:ext>
            </a:extLst>
          </p:cNvPr>
          <p:cNvSpPr txBox="1"/>
          <p:nvPr/>
        </p:nvSpPr>
        <p:spPr>
          <a:xfrm>
            <a:off x="690428" y="6062723"/>
            <a:ext cx="5286659" cy="646331"/>
          </a:xfrm>
          <a:prstGeom prst="rect">
            <a:avLst/>
          </a:prstGeom>
          <a:noFill/>
        </p:spPr>
        <p:txBody>
          <a:bodyPr wrap="square" rtlCol="0">
            <a:spAutoFit/>
          </a:bodyPr>
          <a:lstStyle/>
          <a:p>
            <a:r>
              <a:rPr lang="zh-CN" altLang="en-US" dirty="0"/>
              <a:t>为便于了解，机器人任务将分不同小节来介绍。</a:t>
            </a:r>
          </a:p>
          <a:p>
            <a:r>
              <a:rPr lang="zh-CN" altLang="en-US" dirty="0"/>
              <a:t>但是，队伍仍可以决定完成任务的顺序。</a:t>
            </a:r>
          </a:p>
        </p:txBody>
      </p:sp>
    </p:spTree>
    <p:extLst>
      <p:ext uri="{BB962C8B-B14F-4D97-AF65-F5344CB8AC3E}">
        <p14:creationId xmlns:p14="http://schemas.microsoft.com/office/powerpoint/2010/main" xmlns="" val="1867155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50"/>
                </a:solidFill>
                <a:sym typeface="+mn-ea"/>
              </a:rPr>
              <a:t>清除主干道倒下树木</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15</a:t>
            </a:fld>
            <a:endParaRPr lang="en-US" dirty="0"/>
          </a:p>
        </p:txBody>
      </p:sp>
      <p:sp>
        <p:nvSpPr>
          <p:cNvPr id="14" name="文本框 13">
            <a:extLst>
              <a:ext uri="{FF2B5EF4-FFF2-40B4-BE49-F238E27FC236}">
                <a16:creationId xmlns:a16="http://schemas.microsoft.com/office/drawing/2014/main" xmlns="" id="{7AACB158-7CE9-4034-B015-46D264419AAC}"/>
              </a:ext>
            </a:extLst>
          </p:cNvPr>
          <p:cNvSpPr txBox="1"/>
          <p:nvPr/>
        </p:nvSpPr>
        <p:spPr>
          <a:xfrm>
            <a:off x="5903979" y="3621022"/>
            <a:ext cx="5376597" cy="830997"/>
          </a:xfrm>
          <a:prstGeom prst="rect">
            <a:avLst/>
          </a:prstGeom>
          <a:noFill/>
        </p:spPr>
        <p:txBody>
          <a:bodyPr wrap="square" rtlCol="0">
            <a:spAutoFit/>
          </a:bodyPr>
          <a:lstStyle/>
          <a:p>
            <a:endParaRPr lang="en-US" altLang="zh-CN" sz="2400" dirty="0"/>
          </a:p>
          <a:p>
            <a:endParaRPr lang="zh-CN" altLang="en-US" sz="2400"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9564" y="1388043"/>
            <a:ext cx="9334802" cy="584775"/>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树木的放置</a:t>
            </a:r>
            <a:endParaRPr lang="en-US" altLang="zh-CN" sz="2400" b="1" dirty="0">
              <a:solidFill>
                <a:prstClr val="black"/>
              </a:solidFill>
              <a:latin typeface="微软雅黑" panose="020B0503020204020204" pitchFamily="34" charset="-122"/>
              <a:ea typeface="微软雅黑" panose="020B0503020204020204" pitchFamily="34" charset="-122"/>
            </a:endParaRPr>
          </a:p>
          <a:p>
            <a:endParaRPr lang="en-US" altLang="zh-CN" sz="800" dirty="0">
              <a:latin typeface="微软雅黑" panose="020B0503020204020204" pitchFamily="34" charset="-122"/>
              <a:ea typeface="微软雅黑" panose="020B0503020204020204" pitchFamily="34" charset="-122"/>
            </a:endParaRPr>
          </a:p>
        </p:txBody>
      </p:sp>
      <p:pic>
        <p:nvPicPr>
          <p:cNvPr id="24" name="Grafik 12">
            <a:extLst>
              <a:ext uri="{FF2B5EF4-FFF2-40B4-BE49-F238E27FC236}">
                <a16:creationId xmlns:a16="http://schemas.microsoft.com/office/drawing/2014/main" xmlns="" id="{90BDD54B-5A08-4192-8066-8047AA544094}"/>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77148" y="2117708"/>
            <a:ext cx="4059033" cy="2698470"/>
          </a:xfrm>
          <a:prstGeom prst="rect">
            <a:avLst/>
          </a:prstGeom>
          <a:noFill/>
          <a:ln>
            <a:noFill/>
          </a:ln>
        </p:spPr>
      </p:pic>
      <p:pic>
        <p:nvPicPr>
          <p:cNvPr id="25" name="Grafik 61">
            <a:extLst>
              <a:ext uri="{FF2B5EF4-FFF2-40B4-BE49-F238E27FC236}">
                <a16:creationId xmlns:a16="http://schemas.microsoft.com/office/drawing/2014/main" xmlns="" id="{86F36149-9628-4FD1-BB2B-7A457218807F}"/>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10396" y="2117707"/>
            <a:ext cx="4059034" cy="2698471"/>
          </a:xfrm>
          <a:prstGeom prst="rect">
            <a:avLst/>
          </a:prstGeom>
          <a:noFill/>
          <a:ln>
            <a:noFill/>
          </a:ln>
        </p:spPr>
      </p:pic>
      <p:sp>
        <p:nvSpPr>
          <p:cNvPr id="3" name="文本框 2">
            <a:extLst>
              <a:ext uri="{FF2B5EF4-FFF2-40B4-BE49-F238E27FC236}">
                <a16:creationId xmlns:a16="http://schemas.microsoft.com/office/drawing/2014/main" xmlns="" id="{CF7DF92E-9B40-4BD1-A20D-2A1F41135D27}"/>
              </a:ext>
            </a:extLst>
          </p:cNvPr>
          <p:cNvSpPr txBox="1"/>
          <p:nvPr/>
        </p:nvSpPr>
        <p:spPr>
          <a:xfrm>
            <a:off x="1842150" y="5057882"/>
            <a:ext cx="4029717" cy="369332"/>
          </a:xfrm>
          <a:prstGeom prst="rect">
            <a:avLst/>
          </a:prstGeom>
          <a:noFill/>
        </p:spPr>
        <p:txBody>
          <a:bodyPr wrap="square" rtlCol="0">
            <a:spAutoFit/>
          </a:bodyPr>
          <a:lstStyle/>
          <a:p>
            <a:r>
              <a:rPr lang="zh-CN" altLang="zh-CN" dirty="0"/>
              <a:t>在风暴中有一颗树被吹倒（需要移开）</a:t>
            </a:r>
            <a:endParaRPr lang="zh-CN" altLang="en-US" dirty="0"/>
          </a:p>
        </p:txBody>
      </p:sp>
      <p:sp>
        <p:nvSpPr>
          <p:cNvPr id="4" name="文本框 3">
            <a:extLst>
              <a:ext uri="{FF2B5EF4-FFF2-40B4-BE49-F238E27FC236}">
                <a16:creationId xmlns:a16="http://schemas.microsoft.com/office/drawing/2014/main" xmlns="" id="{FA312502-4641-4A78-ADB5-64DA068D300A}"/>
              </a:ext>
            </a:extLst>
          </p:cNvPr>
          <p:cNvSpPr txBox="1"/>
          <p:nvPr/>
        </p:nvSpPr>
        <p:spPr>
          <a:xfrm>
            <a:off x="6394511" y="5057882"/>
            <a:ext cx="3890803" cy="369332"/>
          </a:xfrm>
          <a:prstGeom prst="rect">
            <a:avLst/>
          </a:prstGeom>
          <a:noFill/>
        </p:spPr>
        <p:txBody>
          <a:bodyPr wrap="square" rtlCol="0">
            <a:spAutoFit/>
          </a:bodyPr>
          <a:lstStyle/>
          <a:p>
            <a:r>
              <a:rPr lang="zh-CN" altLang="zh-CN" dirty="0"/>
              <a:t>被吹倒的树木被放在黑色街道的中间</a:t>
            </a:r>
            <a:endParaRPr lang="zh-CN" altLang="en-US" dirty="0"/>
          </a:p>
        </p:txBody>
      </p:sp>
    </p:spTree>
    <p:extLst>
      <p:ext uri="{BB962C8B-B14F-4D97-AF65-F5344CB8AC3E}">
        <p14:creationId xmlns:p14="http://schemas.microsoft.com/office/powerpoint/2010/main" xmlns="" val="3166972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50"/>
                </a:solidFill>
                <a:sym typeface="+mn-ea"/>
              </a:rPr>
              <a:t>清除主干道倒下树木</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16</a:t>
            </a:fld>
            <a:endParaRPr lang="en-US" dirty="0"/>
          </a:p>
        </p:txBody>
      </p:sp>
      <p:sp>
        <p:nvSpPr>
          <p:cNvPr id="14" name="文本框 13">
            <a:extLst>
              <a:ext uri="{FF2B5EF4-FFF2-40B4-BE49-F238E27FC236}">
                <a16:creationId xmlns:a16="http://schemas.microsoft.com/office/drawing/2014/main" xmlns="" id="{7AACB158-7CE9-4034-B015-46D264419AAC}"/>
              </a:ext>
            </a:extLst>
          </p:cNvPr>
          <p:cNvSpPr txBox="1"/>
          <p:nvPr/>
        </p:nvSpPr>
        <p:spPr>
          <a:xfrm>
            <a:off x="5903979" y="3621022"/>
            <a:ext cx="5376597" cy="830997"/>
          </a:xfrm>
          <a:prstGeom prst="rect">
            <a:avLst/>
          </a:prstGeom>
          <a:noFill/>
        </p:spPr>
        <p:txBody>
          <a:bodyPr wrap="square" rtlCol="0">
            <a:spAutoFit/>
          </a:bodyPr>
          <a:lstStyle/>
          <a:p>
            <a:endParaRPr lang="en-US" altLang="zh-CN" sz="2400" dirty="0"/>
          </a:p>
          <a:p>
            <a:endParaRPr lang="zh-CN" altLang="en-US" sz="2400"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9564" y="1223526"/>
            <a:ext cx="9334802" cy="1200329"/>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任务内容</a:t>
            </a:r>
            <a:endParaRPr lang="en-US" altLang="zh-CN" sz="2400" b="1" dirty="0">
              <a:solidFill>
                <a:prstClr val="black"/>
              </a:solidFill>
              <a:latin typeface="微软雅黑" panose="020B0503020204020204" pitchFamily="34" charset="-122"/>
              <a:ea typeface="微软雅黑" panose="020B0503020204020204" pitchFamily="34" charset="-122"/>
            </a:endParaRPr>
          </a:p>
          <a:p>
            <a:endParaRPr lang="en-US" altLang="zh-CN" sz="8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机器人必须从主干街道上把倒下的树木移开。如果树木不再接触任何黑线，则可以获得该任务的满分。</a:t>
            </a:r>
          </a:p>
        </p:txBody>
      </p:sp>
      <p:pic>
        <p:nvPicPr>
          <p:cNvPr id="25" name="Grafik 61">
            <a:extLst>
              <a:ext uri="{FF2B5EF4-FFF2-40B4-BE49-F238E27FC236}">
                <a16:creationId xmlns:a16="http://schemas.microsoft.com/office/drawing/2014/main" xmlns="" id="{86F36149-9628-4FD1-BB2B-7A457218807F}"/>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4203" y="2836302"/>
            <a:ext cx="3633734" cy="2415729"/>
          </a:xfrm>
          <a:prstGeom prst="rect">
            <a:avLst/>
          </a:prstGeom>
          <a:noFill/>
          <a:ln>
            <a:noFill/>
          </a:ln>
        </p:spPr>
      </p:pic>
      <p:pic>
        <p:nvPicPr>
          <p:cNvPr id="21" name="Grafik 23">
            <a:extLst>
              <a:ext uri="{FF2B5EF4-FFF2-40B4-BE49-F238E27FC236}">
                <a16:creationId xmlns:a16="http://schemas.microsoft.com/office/drawing/2014/main" xmlns="" id="{94F7E638-C091-479D-961C-E09A2021A10B}"/>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37178" y="2838201"/>
            <a:ext cx="3608768" cy="2413829"/>
          </a:xfrm>
          <a:prstGeom prst="rect">
            <a:avLst/>
          </a:prstGeom>
          <a:noFill/>
          <a:ln>
            <a:noFill/>
          </a:ln>
        </p:spPr>
      </p:pic>
    </p:spTree>
    <p:extLst>
      <p:ext uri="{BB962C8B-B14F-4D97-AF65-F5344CB8AC3E}">
        <p14:creationId xmlns:p14="http://schemas.microsoft.com/office/powerpoint/2010/main" xmlns="" val="3418016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50"/>
                </a:solidFill>
                <a:sym typeface="+mn-ea"/>
              </a:rPr>
              <a:t>清除主干道倒下树木</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17</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75107"/>
            <a:ext cx="8535378" cy="938719"/>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计分说明</a:t>
            </a:r>
            <a:endParaRPr lang="en-US" altLang="zh-CN" sz="2400" b="1" dirty="0">
              <a:latin typeface="微软雅黑" panose="020B0503020204020204" pitchFamily="34" charset="-122"/>
              <a:ea typeface="微软雅黑" panose="020B0503020204020204" pitchFamily="34" charset="-122"/>
            </a:endParaRPr>
          </a:p>
          <a:p>
            <a:endParaRPr lang="en-US" altLang="zh-CN" sz="1000" dirty="0"/>
          </a:p>
          <a:p>
            <a:r>
              <a:rPr lang="zh-CN" altLang="zh-CN" sz="2000" dirty="0">
                <a:latin typeface="微软雅黑" panose="020B0503020204020204" pitchFamily="34" charset="-122"/>
                <a:ea typeface="微软雅黑" panose="020B0503020204020204" pitchFamily="34" charset="-122"/>
              </a:rPr>
              <a:t>树木被移开且没有接触任何黑色线</a:t>
            </a:r>
            <a:r>
              <a:rPr lang="en-US" altLang="zh-CN" sz="2000" dirty="0">
                <a:latin typeface="微软雅黑" panose="020B0503020204020204" pitchFamily="34" charset="-122"/>
                <a:ea typeface="微软雅黑" panose="020B0503020204020204" pitchFamily="34" charset="-122"/>
              </a:rPr>
              <a:t>➔11</a:t>
            </a:r>
            <a:r>
              <a:rPr lang="zh-CN" altLang="zh-CN" sz="2000" dirty="0">
                <a:latin typeface="微软雅黑" panose="020B0503020204020204" pitchFamily="34" charset="-122"/>
                <a:ea typeface="微软雅黑" panose="020B0503020204020204" pitchFamily="34" charset="-122"/>
              </a:rPr>
              <a:t>分</a:t>
            </a:r>
          </a:p>
        </p:txBody>
      </p:sp>
      <p:sp>
        <p:nvSpPr>
          <p:cNvPr id="3" name="文本框 2">
            <a:extLst>
              <a:ext uri="{FF2B5EF4-FFF2-40B4-BE49-F238E27FC236}">
                <a16:creationId xmlns:a16="http://schemas.microsoft.com/office/drawing/2014/main" xmlns="" id="{CF7DF92E-9B40-4BD1-A20D-2A1F41135D27}"/>
              </a:ext>
            </a:extLst>
          </p:cNvPr>
          <p:cNvSpPr txBox="1"/>
          <p:nvPr/>
        </p:nvSpPr>
        <p:spPr>
          <a:xfrm>
            <a:off x="2145984" y="5172295"/>
            <a:ext cx="3607489" cy="369332"/>
          </a:xfrm>
          <a:prstGeom prst="rect">
            <a:avLst/>
          </a:prstGeom>
          <a:noFill/>
        </p:spPr>
        <p:txBody>
          <a:bodyPr wrap="square" rtlCol="0">
            <a:spAutoFit/>
          </a:bodyPr>
          <a:lstStyle/>
          <a:p>
            <a:pPr algn="ctr"/>
            <a:r>
              <a:rPr lang="en-US" altLang="zh-CN" dirty="0"/>
              <a:t>11</a:t>
            </a:r>
            <a:r>
              <a:rPr lang="zh-CN" altLang="en-US" dirty="0"/>
              <a:t>分</a:t>
            </a:r>
          </a:p>
        </p:txBody>
      </p:sp>
      <p:sp>
        <p:nvSpPr>
          <p:cNvPr id="4" name="文本框 3">
            <a:extLst>
              <a:ext uri="{FF2B5EF4-FFF2-40B4-BE49-F238E27FC236}">
                <a16:creationId xmlns:a16="http://schemas.microsoft.com/office/drawing/2014/main" xmlns="" id="{FA312502-4641-4A78-ADB5-64DA068D300A}"/>
              </a:ext>
            </a:extLst>
          </p:cNvPr>
          <p:cNvSpPr txBox="1"/>
          <p:nvPr/>
        </p:nvSpPr>
        <p:spPr>
          <a:xfrm>
            <a:off x="6583817" y="5172295"/>
            <a:ext cx="3238735" cy="369332"/>
          </a:xfrm>
          <a:prstGeom prst="rect">
            <a:avLst/>
          </a:prstGeom>
          <a:noFill/>
        </p:spPr>
        <p:txBody>
          <a:bodyPr wrap="square" rtlCol="0">
            <a:spAutoFit/>
          </a:bodyPr>
          <a:lstStyle/>
          <a:p>
            <a:pPr algn="ctr"/>
            <a:r>
              <a:rPr lang="en-US" altLang="zh-CN" dirty="0"/>
              <a:t>0 </a:t>
            </a:r>
            <a:r>
              <a:rPr lang="zh-CN" altLang="zh-CN" dirty="0"/>
              <a:t>分</a:t>
            </a:r>
            <a:r>
              <a:rPr lang="en-US" altLang="zh-CN" dirty="0"/>
              <a:t> (</a:t>
            </a:r>
            <a:r>
              <a:rPr lang="zh-CN" altLang="zh-CN" dirty="0"/>
              <a:t>仍然接触</a:t>
            </a:r>
            <a:r>
              <a:rPr lang="en-US" altLang="zh-CN" dirty="0"/>
              <a:t>)</a:t>
            </a:r>
            <a:endParaRPr lang="zh-CN" altLang="en-US" dirty="0"/>
          </a:p>
        </p:txBody>
      </p:sp>
      <p:pic>
        <p:nvPicPr>
          <p:cNvPr id="21" name="Grafik 23">
            <a:extLst>
              <a:ext uri="{FF2B5EF4-FFF2-40B4-BE49-F238E27FC236}">
                <a16:creationId xmlns:a16="http://schemas.microsoft.com/office/drawing/2014/main" xmlns="" id="{DA62D7DA-4A48-4200-AA7E-ECB4B6DDB0C8}"/>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9124" y="2565782"/>
            <a:ext cx="3563891" cy="2383812"/>
          </a:xfrm>
          <a:prstGeom prst="rect">
            <a:avLst/>
          </a:prstGeom>
          <a:noFill/>
          <a:ln>
            <a:noFill/>
          </a:ln>
        </p:spPr>
      </p:pic>
      <p:pic>
        <p:nvPicPr>
          <p:cNvPr id="22" name="Grafik 24">
            <a:extLst>
              <a:ext uri="{FF2B5EF4-FFF2-40B4-BE49-F238E27FC236}">
                <a16:creationId xmlns:a16="http://schemas.microsoft.com/office/drawing/2014/main" xmlns="" id="{9B8D971B-884D-405E-BDBD-1A25D64F63EA}"/>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2680" y="2565782"/>
            <a:ext cx="3563891" cy="2383812"/>
          </a:xfrm>
          <a:prstGeom prst="rect">
            <a:avLst/>
          </a:prstGeom>
          <a:noFill/>
          <a:ln>
            <a:noFill/>
          </a:ln>
        </p:spPr>
      </p:pic>
    </p:spTree>
    <p:extLst>
      <p:ext uri="{BB962C8B-B14F-4D97-AF65-F5344CB8AC3E}">
        <p14:creationId xmlns:p14="http://schemas.microsoft.com/office/powerpoint/2010/main" xmlns="" val="3405168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sym typeface="+mn-ea"/>
              </a:rPr>
              <a:t>将应急物资送到指定区域</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18</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156280"/>
            <a:ext cx="9006878" cy="1200329"/>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应急物资</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r>
              <a:rPr lang="zh-CN" altLang="en-US" sz="2000" dirty="0">
                <a:latin typeface="微软雅黑" panose="020B0503020204020204" pitchFamily="34" charset="-122"/>
                <a:ea typeface="微软雅黑" panose="020B0503020204020204" pitchFamily="34" charset="-122"/>
              </a:rPr>
              <a:t>有</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个医疗箱，</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个水箱，</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个超级电源和</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个旧发电机）。 注意：在一轮比赛中，并非所有应急物资都会被用到。</a:t>
            </a:r>
            <a:endParaRPr lang="zh-CN" altLang="zh-CN" sz="2000" dirty="0">
              <a:latin typeface="微软雅黑" panose="020B0503020204020204" pitchFamily="34" charset="-122"/>
              <a:ea typeface="微软雅黑" panose="020B0503020204020204" pitchFamily="34" charset="-122"/>
            </a:endParaRPr>
          </a:p>
        </p:txBody>
      </p:sp>
      <p:graphicFrame>
        <p:nvGraphicFramePr>
          <p:cNvPr id="7" name="对象 6">
            <a:extLst>
              <a:ext uri="{FF2B5EF4-FFF2-40B4-BE49-F238E27FC236}">
                <a16:creationId xmlns:a16="http://schemas.microsoft.com/office/drawing/2014/main" xmlns="" id="{FD8B1AD7-B284-4496-A1F5-12E480623A2B}"/>
              </a:ext>
            </a:extLst>
          </p:cNvPr>
          <p:cNvGraphicFramePr>
            <a:graphicFrameLocks noChangeAspect="1"/>
          </p:cNvGraphicFramePr>
          <p:nvPr>
            <p:extLst>
              <p:ext uri="{D42A27DB-BD31-4B8C-83A1-F6EECF244321}">
                <p14:modId xmlns:p14="http://schemas.microsoft.com/office/powerpoint/2010/main" xmlns="" val="2028415294"/>
              </p:ext>
            </p:extLst>
          </p:nvPr>
        </p:nvGraphicFramePr>
        <p:xfrm>
          <a:off x="2813474" y="2390775"/>
          <a:ext cx="6357937" cy="3965575"/>
        </p:xfrm>
        <a:graphic>
          <a:graphicData uri="http://schemas.openxmlformats.org/presentationml/2006/ole">
            <p:oleObj spid="_x0000_s1052" name="Document" r:id="rId5" imgW="6373434" imgH="3946429" progId="Word.Document.12">
              <p:embed/>
            </p:oleObj>
          </a:graphicData>
        </a:graphic>
      </p:graphicFrame>
    </p:spTree>
    <p:extLst>
      <p:ext uri="{BB962C8B-B14F-4D97-AF65-F5344CB8AC3E}">
        <p14:creationId xmlns:p14="http://schemas.microsoft.com/office/powerpoint/2010/main" xmlns="" val="2249853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sym typeface="+mn-ea"/>
              </a:rPr>
              <a:t>将应急物资送到指定区域</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19</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882353" y="1345900"/>
            <a:ext cx="4320765" cy="400109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应急物资的随机放置</a:t>
            </a:r>
            <a:endParaRPr lang="en-US" altLang="zh-CN" sz="2400" b="1" dirty="0">
              <a:latin typeface="微软雅黑" panose="020B0503020204020204" pitchFamily="34" charset="-122"/>
              <a:ea typeface="微软雅黑" panose="020B0503020204020204" pitchFamily="34" charset="-122"/>
            </a:endParaRPr>
          </a:p>
          <a:p>
            <a:endParaRPr lang="en-US" altLang="zh-CN" sz="2000" dirty="0"/>
          </a:p>
          <a:p>
            <a:r>
              <a:rPr lang="zh-CN" altLang="en-US" sz="2000" dirty="0">
                <a:latin typeface="微软雅黑" panose="020B0503020204020204" pitchFamily="34" charset="-122"/>
                <a:ea typeface="微软雅黑" panose="020B0503020204020204" pitchFamily="34" charset="-122"/>
              </a:rPr>
              <a:t>应急物资的随机放置分两个步骤进行：</a:t>
            </a:r>
            <a:endParaRPr lang="en-US" altLang="zh-CN" sz="2000"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发电机：将发电机随机安装在应急物资起始区域的四个位置之一上。</a:t>
            </a:r>
            <a:endParaRPr lang="en-US" altLang="zh-CN" sz="2000" dirty="0">
              <a:latin typeface="微软雅黑" panose="020B0503020204020204" pitchFamily="34" charset="-122"/>
              <a:ea typeface="微软雅黑" panose="020B0503020204020204" pitchFamily="34" charset="-122"/>
            </a:endParaRPr>
          </a:p>
          <a:p>
            <a:endParaRPr lang="zh-CN" altLang="en-US" sz="8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其他物资：将</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个应急物资中的</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个随机安装在应急物资起始区域的其他</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个位置上。可以选择</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个相同类型的物资。</a:t>
            </a:r>
          </a:p>
          <a:p>
            <a:endParaRPr lang="en-US" altLang="zh-CN" sz="2400" dirty="0"/>
          </a:p>
          <a:p>
            <a:r>
              <a:rPr lang="zh-CN" altLang="en-US" sz="2000" i="1" dirty="0"/>
              <a:t>右侧展示了两种随机设置的案例</a:t>
            </a:r>
            <a:endParaRPr lang="zh-CN" altLang="zh-CN" sz="2000" i="1" dirty="0"/>
          </a:p>
        </p:txBody>
      </p:sp>
      <p:sp>
        <p:nvSpPr>
          <p:cNvPr id="3" name="文本框 2">
            <a:extLst>
              <a:ext uri="{FF2B5EF4-FFF2-40B4-BE49-F238E27FC236}">
                <a16:creationId xmlns:a16="http://schemas.microsoft.com/office/drawing/2014/main" xmlns="" id="{3790161C-E43A-40F8-9F9C-781232C48FFA}"/>
              </a:ext>
            </a:extLst>
          </p:cNvPr>
          <p:cNvSpPr txBox="1"/>
          <p:nvPr/>
        </p:nvSpPr>
        <p:spPr>
          <a:xfrm>
            <a:off x="6315600" y="984224"/>
            <a:ext cx="2600685" cy="369332"/>
          </a:xfrm>
          <a:prstGeom prst="rect">
            <a:avLst/>
          </a:prstGeom>
          <a:noFill/>
        </p:spPr>
        <p:txBody>
          <a:bodyPr wrap="square" rtlCol="0">
            <a:spAutoFit/>
          </a:bodyPr>
          <a:lstStyle/>
          <a:p>
            <a:r>
              <a:rPr lang="zh-CN" altLang="en-US" dirty="0"/>
              <a:t>随机设置范例 </a:t>
            </a:r>
            <a:r>
              <a:rPr lang="en-US" altLang="zh-CN" dirty="0"/>
              <a:t>1:</a:t>
            </a:r>
            <a:endParaRPr lang="zh-CN" altLang="en-US" dirty="0"/>
          </a:p>
        </p:txBody>
      </p:sp>
      <p:sp>
        <p:nvSpPr>
          <p:cNvPr id="21" name="文本框 20">
            <a:extLst>
              <a:ext uri="{FF2B5EF4-FFF2-40B4-BE49-F238E27FC236}">
                <a16:creationId xmlns:a16="http://schemas.microsoft.com/office/drawing/2014/main" xmlns="" id="{C273E25F-9310-4474-8DCB-BBBE9434093F}"/>
              </a:ext>
            </a:extLst>
          </p:cNvPr>
          <p:cNvSpPr txBox="1"/>
          <p:nvPr/>
        </p:nvSpPr>
        <p:spPr>
          <a:xfrm>
            <a:off x="6315599" y="3504595"/>
            <a:ext cx="2600685" cy="369332"/>
          </a:xfrm>
          <a:prstGeom prst="rect">
            <a:avLst/>
          </a:prstGeom>
          <a:noFill/>
        </p:spPr>
        <p:txBody>
          <a:bodyPr wrap="square" rtlCol="0">
            <a:spAutoFit/>
          </a:bodyPr>
          <a:lstStyle/>
          <a:p>
            <a:r>
              <a:rPr lang="zh-CN" altLang="en-US" dirty="0"/>
              <a:t>随机设置范例 </a:t>
            </a:r>
            <a:r>
              <a:rPr lang="en-US" altLang="zh-CN" dirty="0"/>
              <a:t>2:</a:t>
            </a:r>
            <a:endParaRPr lang="zh-CN" altLang="en-US" dirty="0"/>
          </a:p>
        </p:txBody>
      </p:sp>
      <p:pic>
        <p:nvPicPr>
          <p:cNvPr id="22" name="Grafik 10">
            <a:extLst>
              <a:ext uri="{FF2B5EF4-FFF2-40B4-BE49-F238E27FC236}">
                <a16:creationId xmlns:a16="http://schemas.microsoft.com/office/drawing/2014/main" xmlns="" id="{FF898192-0D00-465D-AFFD-FD24E0D9ABF4}"/>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66108" y="1375284"/>
            <a:ext cx="5557956" cy="1991403"/>
          </a:xfrm>
          <a:prstGeom prst="rect">
            <a:avLst/>
          </a:prstGeom>
          <a:noFill/>
          <a:ln>
            <a:noFill/>
          </a:ln>
        </p:spPr>
      </p:pic>
      <p:pic>
        <p:nvPicPr>
          <p:cNvPr id="24" name="Grafik 11">
            <a:extLst>
              <a:ext uri="{FF2B5EF4-FFF2-40B4-BE49-F238E27FC236}">
                <a16:creationId xmlns:a16="http://schemas.microsoft.com/office/drawing/2014/main" xmlns="" id="{B2CD61A4-C7E6-43DA-9E21-E9EE9D2DD055}"/>
              </a:ext>
            </a:extLst>
          </p:cNvPr>
          <p:cNvPicPr/>
          <p:nvPr/>
        </p:nvPicPr>
        <p:blipFill rotWithShape="1">
          <a:blip r:embed="rId5" cstate="print">
            <a:extLst>
              <a:ext uri="{28A0092B-C50C-407E-A947-70E740481C1C}">
                <a14:useLocalDpi xmlns:a14="http://schemas.microsoft.com/office/drawing/2010/main" xmlns="" val="0"/>
              </a:ext>
            </a:extLst>
          </a:blip>
          <a:srcRect b="9038"/>
          <a:stretch/>
        </p:blipFill>
        <p:spPr bwMode="auto">
          <a:xfrm>
            <a:off x="6066107" y="3910459"/>
            <a:ext cx="5557956" cy="1879910"/>
          </a:xfrm>
          <a:prstGeom prst="rect">
            <a:avLst/>
          </a:prstGeom>
          <a:noFill/>
          <a:ln>
            <a:noFill/>
          </a:ln>
        </p:spPr>
      </p:pic>
    </p:spTree>
    <p:extLst>
      <p:ext uri="{BB962C8B-B14F-4D97-AF65-F5344CB8AC3E}">
        <p14:creationId xmlns:p14="http://schemas.microsoft.com/office/powerpoint/2010/main" xmlns="" val="16525423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5715411" cy="584775"/>
          </a:xfrm>
          <a:prstGeom prst="rect">
            <a:avLst/>
          </a:prstGeom>
        </p:spPr>
        <p:txBody>
          <a:bodyPr wrap="none">
            <a:spAutoFit/>
          </a:bodyPr>
          <a:lstStyle/>
          <a:p>
            <a:pPr algn="l"/>
            <a:r>
              <a:rPr lang="en-US" altLang="zh-CN"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WRO</a:t>
            </a:r>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常规赛赛台和场地纸规格</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2</a:t>
            </a:fld>
            <a:endParaRPr lang="en-US" dirty="0"/>
          </a:p>
        </p:txBody>
      </p:sp>
      <p:sp>
        <p:nvSpPr>
          <p:cNvPr id="47" name="文本框 46"/>
          <p:cNvSpPr txBox="1"/>
          <p:nvPr/>
        </p:nvSpPr>
        <p:spPr>
          <a:xfrm>
            <a:off x="1175290" y="1772314"/>
            <a:ext cx="9785999" cy="3119700"/>
          </a:xfrm>
          <a:prstGeom prst="rect">
            <a:avLst/>
          </a:prstGeom>
          <a:noFill/>
        </p:spPr>
        <p:txBody>
          <a:bodyPr wrap="square" rtlCol="0" anchor="t">
            <a:spAutoFit/>
          </a:bodyPr>
          <a:lstStyle/>
          <a:p>
            <a:pPr algn="just" fontAlgn="auto">
              <a:lnSpc>
                <a:spcPct val="114000"/>
              </a:lnSpc>
              <a:buNone/>
            </a:pPr>
            <a:endPar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赛台内部尺寸为 </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2362mm×1143mm</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赛台外部尺寸为 </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2438mm×1219mm</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边界高度为 </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70±20mm</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黑线宽度至少为 </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20mm</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比赛场地纸必须印有哑光饰面或覆盖层（无反射）。首选印刷材料为 </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510 g/m2</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的 </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PVC</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防水布。</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比赛场地</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纸的材料不应太软（例如无网状横幅材料）。</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rPr>
              <a:t>将应急物资送到指定区域</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20</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13746"/>
            <a:ext cx="9656657" cy="2431435"/>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任务内容</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a:endParaRPr lang="en-US" altLang="zh-CN" sz="800" dirty="0">
              <a:solidFill>
                <a:prstClr val="black"/>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机器人必须将每个应急物资移动到其目标区域，但旧发电机仍将停留在其起始位置：</a:t>
            </a:r>
            <a:endParaRPr lang="en-US" altLang="zh-CN" sz="2000" dirty="0">
              <a:latin typeface="微软雅黑" panose="020B0503020204020204" pitchFamily="34" charset="-122"/>
              <a:ea typeface="微软雅黑" panose="020B0503020204020204" pitchFamily="34" charset="-122"/>
            </a:endParaRPr>
          </a:p>
          <a:p>
            <a:endParaRPr lang="zh-CN" altLang="en-US" sz="1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医疗包➔医院区            </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水箱➔学校区            </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超级电源➔居住区</a:t>
            </a:r>
          </a:p>
          <a:p>
            <a:endParaRPr lang="en-US" altLang="zh-CN" sz="1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为了获得最高分，机器人需要将每个物资完全带到目标区域内。在目标区域中有两个目标位置（灰色区域）。例如，每个目标位置只有一个应急物资可以得分：如果现场有两个医疗包，而两者都带到一个目标位置，则只有一个可以得分。</a:t>
            </a:r>
          </a:p>
        </p:txBody>
      </p:sp>
      <p:pic>
        <p:nvPicPr>
          <p:cNvPr id="21" name="Grafik 16">
            <a:extLst>
              <a:ext uri="{FF2B5EF4-FFF2-40B4-BE49-F238E27FC236}">
                <a16:creationId xmlns:a16="http://schemas.microsoft.com/office/drawing/2014/main" xmlns="" id="{1B0A7E24-0AA9-4213-8A97-E8480B8827DF}"/>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74693" y="3922329"/>
            <a:ext cx="2405339" cy="1649495"/>
          </a:xfrm>
          <a:prstGeom prst="rect">
            <a:avLst/>
          </a:prstGeom>
          <a:noFill/>
          <a:ln>
            <a:noFill/>
          </a:ln>
        </p:spPr>
      </p:pic>
      <p:pic>
        <p:nvPicPr>
          <p:cNvPr id="25" name="Grafik 18">
            <a:extLst>
              <a:ext uri="{FF2B5EF4-FFF2-40B4-BE49-F238E27FC236}">
                <a16:creationId xmlns:a16="http://schemas.microsoft.com/office/drawing/2014/main" xmlns="" id="{59077E1E-2413-4C20-8B0F-3D69BED684F9}"/>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8654" y="3922329"/>
            <a:ext cx="2464552" cy="1649496"/>
          </a:xfrm>
          <a:prstGeom prst="rect">
            <a:avLst/>
          </a:prstGeom>
          <a:noFill/>
          <a:ln>
            <a:noFill/>
          </a:ln>
        </p:spPr>
      </p:pic>
      <p:pic>
        <p:nvPicPr>
          <p:cNvPr id="26" name="Grafik 19">
            <a:extLst>
              <a:ext uri="{FF2B5EF4-FFF2-40B4-BE49-F238E27FC236}">
                <a16:creationId xmlns:a16="http://schemas.microsoft.com/office/drawing/2014/main" xmlns="" id="{ECF118E6-36DD-48EC-A813-DE35FE6D244E}"/>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41828" y="3922329"/>
            <a:ext cx="2464551" cy="1649495"/>
          </a:xfrm>
          <a:prstGeom prst="rect">
            <a:avLst/>
          </a:prstGeom>
          <a:noFill/>
          <a:ln>
            <a:noFill/>
          </a:ln>
        </p:spPr>
      </p:pic>
      <p:sp>
        <p:nvSpPr>
          <p:cNvPr id="3" name="文本框 2">
            <a:extLst>
              <a:ext uri="{FF2B5EF4-FFF2-40B4-BE49-F238E27FC236}">
                <a16:creationId xmlns:a16="http://schemas.microsoft.com/office/drawing/2014/main" xmlns="" id="{6D5DC903-1FB0-410C-9902-5D868AE88C90}"/>
              </a:ext>
            </a:extLst>
          </p:cNvPr>
          <p:cNvSpPr txBox="1"/>
          <p:nvPr/>
        </p:nvSpPr>
        <p:spPr>
          <a:xfrm>
            <a:off x="4079566" y="5746038"/>
            <a:ext cx="4032867" cy="369332"/>
          </a:xfrm>
          <a:prstGeom prst="rect">
            <a:avLst/>
          </a:prstGeom>
          <a:noFill/>
        </p:spPr>
        <p:txBody>
          <a:bodyPr wrap="square" rtlCol="0">
            <a:spAutoFit/>
          </a:bodyPr>
          <a:lstStyle/>
          <a:p>
            <a:r>
              <a:rPr lang="zh-CN" altLang="en-US" dirty="0"/>
              <a:t>目标区域是白色的区域（不含黑线）</a:t>
            </a:r>
          </a:p>
        </p:txBody>
      </p:sp>
    </p:spTree>
    <p:extLst>
      <p:ext uri="{BB962C8B-B14F-4D97-AF65-F5344CB8AC3E}">
        <p14:creationId xmlns:p14="http://schemas.microsoft.com/office/powerpoint/2010/main" xmlns="" val="171376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rPr>
              <a:t>将应急物资送到指定区域</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21</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13746"/>
            <a:ext cx="9656657" cy="892552"/>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计分说明</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a:endParaRPr lang="en-US" altLang="zh-CN" sz="800" dirty="0">
              <a:solidFill>
                <a:prstClr val="black"/>
              </a:solidFill>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、物资被完全送入正确的目标区域内➔</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分</a:t>
            </a:r>
          </a:p>
        </p:txBody>
      </p:sp>
      <p:sp>
        <p:nvSpPr>
          <p:cNvPr id="3" name="文本框 2">
            <a:extLst>
              <a:ext uri="{FF2B5EF4-FFF2-40B4-BE49-F238E27FC236}">
                <a16:creationId xmlns:a16="http://schemas.microsoft.com/office/drawing/2014/main" xmlns="" id="{6D5DC903-1FB0-410C-9902-5D868AE88C90}"/>
              </a:ext>
            </a:extLst>
          </p:cNvPr>
          <p:cNvSpPr txBox="1"/>
          <p:nvPr/>
        </p:nvSpPr>
        <p:spPr>
          <a:xfrm>
            <a:off x="4482742" y="4665717"/>
            <a:ext cx="2916135" cy="923330"/>
          </a:xfrm>
          <a:prstGeom prst="rect">
            <a:avLst/>
          </a:prstGeom>
          <a:noFill/>
        </p:spPr>
        <p:txBody>
          <a:bodyPr wrap="square" rtlCol="0">
            <a:spAutoFit/>
          </a:bodyPr>
          <a:lstStyle/>
          <a:p>
            <a:r>
              <a:rPr lang="zh-CN" altLang="en-US" dirty="0"/>
              <a:t>满分的所有情况。不论物体是站立还是平躺。只能与白色区域接触。</a:t>
            </a:r>
          </a:p>
        </p:txBody>
      </p:sp>
      <p:pic>
        <p:nvPicPr>
          <p:cNvPr id="22" name="Grafik 26">
            <a:extLst>
              <a:ext uri="{FF2B5EF4-FFF2-40B4-BE49-F238E27FC236}">
                <a16:creationId xmlns:a16="http://schemas.microsoft.com/office/drawing/2014/main" xmlns="" id="{6B217B9E-6B2F-4EF0-B908-709A58EF8703}"/>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2197" y="2284473"/>
            <a:ext cx="2591247" cy="1733231"/>
          </a:xfrm>
          <a:prstGeom prst="rect">
            <a:avLst/>
          </a:prstGeom>
          <a:noFill/>
          <a:ln>
            <a:noFill/>
          </a:ln>
        </p:spPr>
      </p:pic>
      <p:pic>
        <p:nvPicPr>
          <p:cNvPr id="24" name="Grafik 27">
            <a:extLst>
              <a:ext uri="{FF2B5EF4-FFF2-40B4-BE49-F238E27FC236}">
                <a16:creationId xmlns:a16="http://schemas.microsoft.com/office/drawing/2014/main" xmlns="" id="{9CE55D81-BCCA-4A6F-BEEE-74F8E4CB6D56}"/>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29402" y="2284473"/>
            <a:ext cx="2591247" cy="1733231"/>
          </a:xfrm>
          <a:prstGeom prst="rect">
            <a:avLst/>
          </a:prstGeom>
          <a:noFill/>
          <a:ln>
            <a:noFill/>
          </a:ln>
        </p:spPr>
      </p:pic>
      <p:pic>
        <p:nvPicPr>
          <p:cNvPr id="27" name="Grafik 29">
            <a:extLst>
              <a:ext uri="{FF2B5EF4-FFF2-40B4-BE49-F238E27FC236}">
                <a16:creationId xmlns:a16="http://schemas.microsoft.com/office/drawing/2014/main" xmlns="" id="{6863B234-FD6A-4721-B82B-0D21A793595C}"/>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32197" y="4389711"/>
            <a:ext cx="2591247" cy="1733231"/>
          </a:xfrm>
          <a:prstGeom prst="rect">
            <a:avLst/>
          </a:prstGeom>
          <a:noFill/>
          <a:ln>
            <a:noFill/>
          </a:ln>
        </p:spPr>
      </p:pic>
      <p:pic>
        <p:nvPicPr>
          <p:cNvPr id="28" name="Grafik 32">
            <a:extLst>
              <a:ext uri="{FF2B5EF4-FFF2-40B4-BE49-F238E27FC236}">
                <a16:creationId xmlns:a16="http://schemas.microsoft.com/office/drawing/2014/main" xmlns="" id="{B31933E6-C844-4599-9D08-9B6B89CD55E8}"/>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40853" y="2284472"/>
            <a:ext cx="2591247" cy="1733231"/>
          </a:xfrm>
          <a:prstGeom prst="rect">
            <a:avLst/>
          </a:prstGeom>
          <a:noFill/>
          <a:ln>
            <a:noFill/>
          </a:ln>
        </p:spPr>
      </p:pic>
      <p:sp>
        <p:nvSpPr>
          <p:cNvPr id="5" name="文本框 4">
            <a:extLst>
              <a:ext uri="{FF2B5EF4-FFF2-40B4-BE49-F238E27FC236}">
                <a16:creationId xmlns:a16="http://schemas.microsoft.com/office/drawing/2014/main" xmlns="" id="{A3379660-182E-42F1-BB57-7524EF149E47}"/>
              </a:ext>
            </a:extLst>
          </p:cNvPr>
          <p:cNvSpPr txBox="1"/>
          <p:nvPr/>
        </p:nvSpPr>
        <p:spPr>
          <a:xfrm>
            <a:off x="8577709" y="4481051"/>
            <a:ext cx="2354391" cy="646331"/>
          </a:xfrm>
          <a:prstGeom prst="rect">
            <a:avLst/>
          </a:prstGeom>
          <a:noFill/>
        </p:spPr>
        <p:txBody>
          <a:bodyPr wrap="square" rtlCol="0">
            <a:spAutoFit/>
          </a:bodyPr>
          <a:lstStyle/>
          <a:p>
            <a:r>
              <a:rPr lang="zh-CN" altLang="en-US" dirty="0"/>
              <a:t>这种情况下，只能有一个物体获得分数。</a:t>
            </a:r>
          </a:p>
        </p:txBody>
      </p:sp>
      <p:cxnSp>
        <p:nvCxnSpPr>
          <p:cNvPr id="8" name="直接连接符 7">
            <a:extLst>
              <a:ext uri="{FF2B5EF4-FFF2-40B4-BE49-F238E27FC236}">
                <a16:creationId xmlns:a16="http://schemas.microsoft.com/office/drawing/2014/main" xmlns="" id="{6C153052-F16E-4A00-B29C-72D4A8B1F866}"/>
              </a:ext>
            </a:extLst>
          </p:cNvPr>
          <p:cNvCxnSpPr>
            <a:cxnSpLocks/>
          </p:cNvCxnSpPr>
          <p:nvPr/>
        </p:nvCxnSpPr>
        <p:spPr>
          <a:xfrm>
            <a:off x="7711440" y="1946787"/>
            <a:ext cx="0" cy="4391865"/>
          </a:xfrm>
          <a:prstGeom prst="line">
            <a:avLst/>
          </a:prstGeom>
          <a:ln w="571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872225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rPr>
              <a:t>将应急物资送到指定区域</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22</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315259"/>
            <a:ext cx="9656657" cy="1015663"/>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计分说明</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a:endParaRPr lang="en-US" altLang="zh-CN" sz="800" dirty="0">
              <a:solidFill>
                <a:prstClr val="black"/>
              </a:solidFill>
              <a:latin typeface="微软雅黑" panose="020B0503020204020204" pitchFamily="34" charset="-122"/>
              <a:ea typeface="微软雅黑" panose="020B0503020204020204" pitchFamily="34" charset="-122"/>
            </a:endParaRPr>
          </a:p>
          <a:p>
            <a:pPr lvl="0"/>
            <a:endParaRPr lang="en-US" altLang="zh-CN" sz="800" dirty="0">
              <a:solidFill>
                <a:prstClr val="black"/>
              </a:solidFill>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、物资被部分送入正确的目标区域内➔</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分</a:t>
            </a:r>
          </a:p>
        </p:txBody>
      </p:sp>
      <p:pic>
        <p:nvPicPr>
          <p:cNvPr id="25" name="Grafik 30">
            <a:extLst>
              <a:ext uri="{FF2B5EF4-FFF2-40B4-BE49-F238E27FC236}">
                <a16:creationId xmlns:a16="http://schemas.microsoft.com/office/drawing/2014/main" xmlns="" id="{2DD5C56C-DD74-43C9-9AFA-0FF228FB6A75}"/>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95558" y="2671258"/>
            <a:ext cx="4320512" cy="2889900"/>
          </a:xfrm>
          <a:prstGeom prst="rect">
            <a:avLst/>
          </a:prstGeom>
          <a:noFill/>
          <a:ln>
            <a:noFill/>
          </a:ln>
        </p:spPr>
      </p:pic>
      <p:pic>
        <p:nvPicPr>
          <p:cNvPr id="26" name="Grafik 31">
            <a:extLst>
              <a:ext uri="{FF2B5EF4-FFF2-40B4-BE49-F238E27FC236}">
                <a16:creationId xmlns:a16="http://schemas.microsoft.com/office/drawing/2014/main" xmlns="" id="{38297D61-BF49-40D4-B4ED-76B45E8BEE7A}"/>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93281" y="2671258"/>
            <a:ext cx="4320512" cy="2889900"/>
          </a:xfrm>
          <a:prstGeom prst="rect">
            <a:avLst/>
          </a:prstGeom>
          <a:noFill/>
          <a:ln>
            <a:noFill/>
          </a:ln>
        </p:spPr>
      </p:pic>
    </p:spTree>
    <p:extLst>
      <p:ext uri="{BB962C8B-B14F-4D97-AF65-F5344CB8AC3E}">
        <p14:creationId xmlns:p14="http://schemas.microsoft.com/office/powerpoint/2010/main" xmlns="" val="899745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rPr>
              <a:t>将应急物资送到指定区域</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23</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315259"/>
            <a:ext cx="9656657" cy="1015663"/>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计分说明</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a:endParaRPr lang="en-US" altLang="zh-CN" sz="800" dirty="0">
              <a:solidFill>
                <a:prstClr val="black"/>
              </a:solidFill>
              <a:latin typeface="微软雅黑" panose="020B0503020204020204" pitchFamily="34" charset="-122"/>
              <a:ea typeface="微软雅黑" panose="020B0503020204020204" pitchFamily="34" charset="-122"/>
            </a:endParaRPr>
          </a:p>
          <a:p>
            <a:pPr lvl="0"/>
            <a:endParaRPr lang="en-US" altLang="zh-CN" sz="800" dirty="0">
              <a:solidFill>
                <a:prstClr val="black"/>
              </a:solidFill>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、物资被完全或部分送入错误的目标区域内➔</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分</a:t>
            </a:r>
          </a:p>
        </p:txBody>
      </p:sp>
      <p:pic>
        <p:nvPicPr>
          <p:cNvPr id="21" name="Grafik 34">
            <a:extLst>
              <a:ext uri="{FF2B5EF4-FFF2-40B4-BE49-F238E27FC236}">
                <a16:creationId xmlns:a16="http://schemas.microsoft.com/office/drawing/2014/main" xmlns="" id="{6D5A7436-96DD-4F29-811A-5932836C014F}"/>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46301" y="2794352"/>
            <a:ext cx="3346296" cy="2238267"/>
          </a:xfrm>
          <a:prstGeom prst="rect">
            <a:avLst/>
          </a:prstGeom>
          <a:noFill/>
          <a:ln>
            <a:noFill/>
          </a:ln>
        </p:spPr>
      </p:pic>
      <p:pic>
        <p:nvPicPr>
          <p:cNvPr id="22" name="Grafik 35">
            <a:extLst>
              <a:ext uri="{FF2B5EF4-FFF2-40B4-BE49-F238E27FC236}">
                <a16:creationId xmlns:a16="http://schemas.microsoft.com/office/drawing/2014/main" xmlns="" id="{9913E8DF-DAF5-4C7C-950C-404E11EED89A}"/>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84260" y="2798808"/>
            <a:ext cx="3346296" cy="2238267"/>
          </a:xfrm>
          <a:prstGeom prst="rect">
            <a:avLst/>
          </a:prstGeom>
          <a:noFill/>
          <a:ln>
            <a:noFill/>
          </a:ln>
        </p:spPr>
      </p:pic>
      <p:pic>
        <p:nvPicPr>
          <p:cNvPr id="24" name="Grafik 36">
            <a:extLst>
              <a:ext uri="{FF2B5EF4-FFF2-40B4-BE49-F238E27FC236}">
                <a16:creationId xmlns:a16="http://schemas.microsoft.com/office/drawing/2014/main" xmlns="" id="{C7C48436-D476-42EC-BAD2-070A45825004}"/>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22219" y="2798807"/>
            <a:ext cx="3346296" cy="2238267"/>
          </a:xfrm>
          <a:prstGeom prst="rect">
            <a:avLst/>
          </a:prstGeom>
          <a:noFill/>
          <a:ln>
            <a:noFill/>
          </a:ln>
        </p:spPr>
      </p:pic>
    </p:spTree>
    <p:extLst>
      <p:ext uri="{BB962C8B-B14F-4D97-AF65-F5344CB8AC3E}">
        <p14:creationId xmlns:p14="http://schemas.microsoft.com/office/powerpoint/2010/main" xmlns="" val="547848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C000"/>
                </a:solidFill>
                <a:sym typeface="+mn-ea"/>
              </a:rPr>
              <a:t>恢复电力</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24</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360047"/>
            <a:ext cx="9006878" cy="5847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电缆的放置</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p:txBody>
      </p:sp>
      <p:pic>
        <p:nvPicPr>
          <p:cNvPr id="21" name="Grafik 14">
            <a:extLst>
              <a:ext uri="{FF2B5EF4-FFF2-40B4-BE49-F238E27FC236}">
                <a16:creationId xmlns:a16="http://schemas.microsoft.com/office/drawing/2014/main" xmlns="" id="{332828B0-5203-4939-A9E8-037BB4AA7EE7}"/>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6517" y="2068788"/>
            <a:ext cx="4079442" cy="2720423"/>
          </a:xfrm>
          <a:prstGeom prst="rect">
            <a:avLst/>
          </a:prstGeom>
          <a:noFill/>
          <a:ln>
            <a:noFill/>
          </a:ln>
        </p:spPr>
      </p:pic>
      <p:pic>
        <p:nvPicPr>
          <p:cNvPr id="22" name="Grafik 15">
            <a:extLst>
              <a:ext uri="{FF2B5EF4-FFF2-40B4-BE49-F238E27FC236}">
                <a16:creationId xmlns:a16="http://schemas.microsoft.com/office/drawing/2014/main" xmlns="" id="{A1DF117C-5806-46D0-9AD5-EB2A2989000C}"/>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83174" y="2068788"/>
            <a:ext cx="4079442" cy="2720423"/>
          </a:xfrm>
          <a:prstGeom prst="rect">
            <a:avLst/>
          </a:prstGeom>
          <a:noFill/>
          <a:ln>
            <a:noFill/>
          </a:ln>
        </p:spPr>
      </p:pic>
      <p:sp>
        <p:nvSpPr>
          <p:cNvPr id="4" name="文本框 3">
            <a:extLst>
              <a:ext uri="{FF2B5EF4-FFF2-40B4-BE49-F238E27FC236}">
                <a16:creationId xmlns:a16="http://schemas.microsoft.com/office/drawing/2014/main" xmlns="" id="{2DED9025-2C62-4F3E-8894-67098E69116A}"/>
              </a:ext>
            </a:extLst>
          </p:cNvPr>
          <p:cNvSpPr txBox="1"/>
          <p:nvPr/>
        </p:nvSpPr>
        <p:spPr>
          <a:xfrm>
            <a:off x="2352297" y="5074920"/>
            <a:ext cx="3345367" cy="369332"/>
          </a:xfrm>
          <a:prstGeom prst="rect">
            <a:avLst/>
          </a:prstGeom>
          <a:noFill/>
        </p:spPr>
        <p:txBody>
          <a:bodyPr wrap="square" rtlCol="0">
            <a:spAutoFit/>
          </a:bodyPr>
          <a:lstStyle/>
          <a:p>
            <a:r>
              <a:rPr lang="zh-CN" altLang="en-US" dirty="0"/>
              <a:t>场地中有两个备用电缆</a:t>
            </a:r>
          </a:p>
        </p:txBody>
      </p:sp>
      <p:sp>
        <p:nvSpPr>
          <p:cNvPr id="5" name="文本框 4">
            <a:extLst>
              <a:ext uri="{FF2B5EF4-FFF2-40B4-BE49-F238E27FC236}">
                <a16:creationId xmlns:a16="http://schemas.microsoft.com/office/drawing/2014/main" xmlns="" id="{808E4E5B-2DF2-43E4-A5ED-968004C7211E}"/>
              </a:ext>
            </a:extLst>
          </p:cNvPr>
          <p:cNvSpPr txBox="1"/>
          <p:nvPr/>
        </p:nvSpPr>
        <p:spPr>
          <a:xfrm>
            <a:off x="6643640" y="5074920"/>
            <a:ext cx="3637640" cy="369332"/>
          </a:xfrm>
          <a:prstGeom prst="rect">
            <a:avLst/>
          </a:prstGeom>
          <a:noFill/>
        </p:spPr>
        <p:txBody>
          <a:bodyPr wrap="square" rtlCol="0">
            <a:spAutoFit/>
          </a:bodyPr>
          <a:lstStyle/>
          <a:p>
            <a:r>
              <a:rPr lang="zh-CN" altLang="en-US" dirty="0"/>
              <a:t>电缆被放在备用电缆的位置上</a:t>
            </a:r>
          </a:p>
        </p:txBody>
      </p:sp>
    </p:spTree>
    <p:extLst>
      <p:ext uri="{BB962C8B-B14F-4D97-AF65-F5344CB8AC3E}">
        <p14:creationId xmlns:p14="http://schemas.microsoft.com/office/powerpoint/2010/main" xmlns="" val="3454915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C000"/>
                </a:solidFill>
                <a:sym typeface="+mn-ea"/>
              </a:rPr>
              <a:t>恢复电力</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25</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66830"/>
            <a:ext cx="9006878" cy="1323439"/>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任务内容</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endParaRPr lang="en-US" altLang="zh-CN" sz="800" dirty="0"/>
          </a:p>
          <a:p>
            <a:r>
              <a:rPr lang="zh-CN" altLang="en-US" sz="2000" dirty="0">
                <a:latin typeface="微软雅黑" panose="020B0503020204020204" pitchFamily="34" charset="-122"/>
                <a:ea typeface="微软雅黑" panose="020B0503020204020204" pitchFamily="34" charset="-122"/>
              </a:rPr>
              <a:t>为了恢复村庄的通电，机器人需要安装两条备用电缆。每条电缆的两个白色底座都必须与目标区域（灰色区域）接触方可被认为是完全有效的。</a:t>
            </a:r>
            <a:endParaRPr lang="zh-CN" altLang="zh-CN" sz="2000" dirty="0">
              <a:latin typeface="微软雅黑" panose="020B0503020204020204" pitchFamily="34" charset="-122"/>
              <a:ea typeface="微软雅黑" panose="020B0503020204020204" pitchFamily="34" charset="-122"/>
            </a:endParaRPr>
          </a:p>
        </p:txBody>
      </p:sp>
      <p:pic>
        <p:nvPicPr>
          <p:cNvPr id="21" name="Grafik 37">
            <a:extLst>
              <a:ext uri="{FF2B5EF4-FFF2-40B4-BE49-F238E27FC236}">
                <a16:creationId xmlns:a16="http://schemas.microsoft.com/office/drawing/2014/main" xmlns="" id="{FEE54FE4-ADFE-4BA6-9589-DF5B1362F585}"/>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2355" y="2843399"/>
            <a:ext cx="4287131" cy="2848665"/>
          </a:xfrm>
          <a:prstGeom prst="rect">
            <a:avLst/>
          </a:prstGeom>
          <a:noFill/>
          <a:ln>
            <a:noFill/>
          </a:ln>
        </p:spPr>
      </p:pic>
    </p:spTree>
    <p:extLst>
      <p:ext uri="{BB962C8B-B14F-4D97-AF65-F5344CB8AC3E}">
        <p14:creationId xmlns:p14="http://schemas.microsoft.com/office/powerpoint/2010/main" xmlns="" val="3535855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C000"/>
                </a:solidFill>
                <a:sym typeface="+mn-ea"/>
              </a:rPr>
              <a:t>恢复电力</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26</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66830"/>
            <a:ext cx="9006878" cy="1015663"/>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endParaRPr lang="en-US" altLang="zh-CN" sz="800" dirty="0"/>
          </a:p>
          <a:p>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、电缆的每个白色底座都接触目标区域 ➔ </a:t>
            </a:r>
            <a:r>
              <a:rPr lang="en-US" altLang="zh-CN" sz="2000" dirty="0">
                <a:latin typeface="微软雅黑" panose="020B0503020204020204" pitchFamily="34" charset="-122"/>
                <a:ea typeface="微软雅黑" panose="020B0503020204020204" pitchFamily="34" charset="-122"/>
              </a:rPr>
              <a:t>14</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pic>
        <p:nvPicPr>
          <p:cNvPr id="22" name="Grafik 37">
            <a:extLst>
              <a:ext uri="{FF2B5EF4-FFF2-40B4-BE49-F238E27FC236}">
                <a16:creationId xmlns:a16="http://schemas.microsoft.com/office/drawing/2014/main" xmlns="" id="{1116ADDD-9090-4917-827E-DD860605D4F8}"/>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73273" y="2602476"/>
            <a:ext cx="3820549" cy="2538636"/>
          </a:xfrm>
          <a:prstGeom prst="rect">
            <a:avLst/>
          </a:prstGeom>
          <a:noFill/>
          <a:ln>
            <a:noFill/>
          </a:ln>
        </p:spPr>
      </p:pic>
      <p:pic>
        <p:nvPicPr>
          <p:cNvPr id="24" name="Grafik 40">
            <a:extLst>
              <a:ext uri="{FF2B5EF4-FFF2-40B4-BE49-F238E27FC236}">
                <a16:creationId xmlns:a16="http://schemas.microsoft.com/office/drawing/2014/main" xmlns="" id="{49A43A74-5603-44D0-8E09-C01039208ABA}"/>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6736" y="2602475"/>
            <a:ext cx="3820549" cy="2538636"/>
          </a:xfrm>
          <a:prstGeom prst="rect">
            <a:avLst/>
          </a:prstGeom>
          <a:noFill/>
          <a:ln>
            <a:noFill/>
          </a:ln>
        </p:spPr>
      </p:pic>
      <p:sp>
        <p:nvSpPr>
          <p:cNvPr id="3" name="文本框 2">
            <a:extLst>
              <a:ext uri="{FF2B5EF4-FFF2-40B4-BE49-F238E27FC236}">
                <a16:creationId xmlns:a16="http://schemas.microsoft.com/office/drawing/2014/main" xmlns="" id="{2CB25856-CE3F-498E-8DC2-37B20346A2ED}"/>
              </a:ext>
            </a:extLst>
          </p:cNvPr>
          <p:cNvSpPr txBox="1"/>
          <p:nvPr/>
        </p:nvSpPr>
        <p:spPr>
          <a:xfrm>
            <a:off x="2131830" y="5406504"/>
            <a:ext cx="8122920" cy="369332"/>
          </a:xfrm>
          <a:prstGeom prst="rect">
            <a:avLst/>
          </a:prstGeom>
          <a:noFill/>
        </p:spPr>
        <p:txBody>
          <a:bodyPr wrap="square" rtlCol="0">
            <a:spAutoFit/>
          </a:bodyPr>
          <a:lstStyle/>
          <a:p>
            <a:r>
              <a:rPr lang="zh-CN" altLang="en-US" dirty="0"/>
              <a:t>满分的所有情况。物体可以平躺，但白色底座仍需要接触到目标区域。</a:t>
            </a:r>
          </a:p>
        </p:txBody>
      </p:sp>
    </p:spTree>
    <p:extLst>
      <p:ext uri="{BB962C8B-B14F-4D97-AF65-F5344CB8AC3E}">
        <p14:creationId xmlns:p14="http://schemas.microsoft.com/office/powerpoint/2010/main" xmlns="" val="4104106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C000"/>
                </a:solidFill>
                <a:sym typeface="+mn-ea"/>
              </a:rPr>
              <a:t>恢复电力</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27</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342494"/>
            <a:ext cx="9006878" cy="1015663"/>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endParaRPr lang="en-US" altLang="zh-CN" sz="800" dirty="0"/>
          </a:p>
          <a:p>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、电缆只有一个白色底座接触目标区域➔ </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pic>
        <p:nvPicPr>
          <p:cNvPr id="21" name="Grafik 41">
            <a:extLst>
              <a:ext uri="{FF2B5EF4-FFF2-40B4-BE49-F238E27FC236}">
                <a16:creationId xmlns:a16="http://schemas.microsoft.com/office/drawing/2014/main" xmlns="" id="{254CCA5F-7322-4C57-9F4F-DF2A113E82F6}"/>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08547" y="2818438"/>
            <a:ext cx="3795887" cy="2522249"/>
          </a:xfrm>
          <a:prstGeom prst="rect">
            <a:avLst/>
          </a:prstGeom>
          <a:noFill/>
          <a:ln>
            <a:noFill/>
          </a:ln>
        </p:spPr>
      </p:pic>
      <p:pic>
        <p:nvPicPr>
          <p:cNvPr id="25" name="Grafik 42">
            <a:extLst>
              <a:ext uri="{FF2B5EF4-FFF2-40B4-BE49-F238E27FC236}">
                <a16:creationId xmlns:a16="http://schemas.microsoft.com/office/drawing/2014/main" xmlns="" id="{16D0915B-862B-4949-8AA2-70D76DFD6586}"/>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3473" y="2818438"/>
            <a:ext cx="3795887" cy="2522249"/>
          </a:xfrm>
          <a:prstGeom prst="rect">
            <a:avLst/>
          </a:prstGeom>
          <a:noFill/>
          <a:ln>
            <a:noFill/>
          </a:ln>
        </p:spPr>
      </p:pic>
    </p:spTree>
    <p:extLst>
      <p:ext uri="{BB962C8B-B14F-4D97-AF65-F5344CB8AC3E}">
        <p14:creationId xmlns:p14="http://schemas.microsoft.com/office/powerpoint/2010/main" xmlns="" val="3929531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E848BE"/>
                </a:solidFill>
                <a:sym typeface="+mn-ea"/>
              </a:rPr>
              <a:t>停靠机器人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28</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66830"/>
            <a:ext cx="9006878" cy="1323439"/>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任务内容</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endParaRPr lang="en-US" altLang="zh-CN" sz="800" dirty="0"/>
          </a:p>
          <a:p>
            <a:r>
              <a:rPr lang="zh-CN" altLang="en-US" sz="2000" dirty="0">
                <a:latin typeface="微软雅黑" panose="020B0503020204020204" pitchFamily="34" charset="-122"/>
                <a:ea typeface="微软雅黑" panose="020B0503020204020204" pitchFamily="34" charset="-122"/>
              </a:rPr>
              <a:t>当机器人返回</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个起始区域的其中一个并停止，机器人的底盘从俯视角度看完全在起始区域内（连接线允许在起始区域之外），方可认为完成此任务。</a:t>
            </a:r>
            <a:endParaRPr lang="zh-CN" altLang="zh-CN" sz="2000" dirty="0">
              <a:latin typeface="微软雅黑" panose="020B0503020204020204" pitchFamily="34" charset="-122"/>
              <a:ea typeface="微软雅黑" panose="020B0503020204020204" pitchFamily="34" charset="-122"/>
            </a:endParaRPr>
          </a:p>
        </p:txBody>
      </p:sp>
      <p:pic>
        <p:nvPicPr>
          <p:cNvPr id="22" name="图片 21">
            <a:extLst>
              <a:ext uri="{FF2B5EF4-FFF2-40B4-BE49-F238E27FC236}">
                <a16:creationId xmlns:a16="http://schemas.microsoft.com/office/drawing/2014/main" xmlns="" id="{4A9C41EE-8691-4539-AED1-8DDB1A12C85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30461" y="3014723"/>
            <a:ext cx="2747217" cy="2273558"/>
          </a:xfrm>
          <a:prstGeom prst="rect">
            <a:avLst/>
          </a:prstGeom>
        </p:spPr>
      </p:pic>
      <p:pic>
        <p:nvPicPr>
          <p:cNvPr id="24" name="图片 23">
            <a:extLst>
              <a:ext uri="{FF2B5EF4-FFF2-40B4-BE49-F238E27FC236}">
                <a16:creationId xmlns:a16="http://schemas.microsoft.com/office/drawing/2014/main" xmlns="" id="{49A30CDC-81AA-4C86-B128-DDAAD8C64CD4}"/>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19818" y="3014722"/>
            <a:ext cx="2747217" cy="2273558"/>
          </a:xfrm>
          <a:prstGeom prst="rect">
            <a:avLst/>
          </a:prstGeom>
        </p:spPr>
      </p:pic>
      <p:sp>
        <p:nvSpPr>
          <p:cNvPr id="25" name="文本框 24">
            <a:extLst>
              <a:ext uri="{FF2B5EF4-FFF2-40B4-BE49-F238E27FC236}">
                <a16:creationId xmlns:a16="http://schemas.microsoft.com/office/drawing/2014/main" xmlns="" id="{5A8F42E4-839E-4522-8C07-15A5A0AD294D}"/>
              </a:ext>
            </a:extLst>
          </p:cNvPr>
          <p:cNvSpPr txBox="1"/>
          <p:nvPr/>
        </p:nvSpPr>
        <p:spPr>
          <a:xfrm>
            <a:off x="3084286" y="5419876"/>
            <a:ext cx="1881390" cy="369332"/>
          </a:xfrm>
          <a:prstGeom prst="rect">
            <a:avLst/>
          </a:prstGeom>
          <a:noFill/>
        </p:spPr>
        <p:txBody>
          <a:bodyPr wrap="square" rtlCol="0">
            <a:spAutoFit/>
          </a:bodyPr>
          <a:lstStyle/>
          <a:p>
            <a:r>
              <a:rPr lang="zh-CN" altLang="en-US" dirty="0"/>
              <a:t>左下起始区</a:t>
            </a:r>
          </a:p>
        </p:txBody>
      </p:sp>
      <p:sp>
        <p:nvSpPr>
          <p:cNvPr id="26" name="文本框 25">
            <a:extLst>
              <a:ext uri="{FF2B5EF4-FFF2-40B4-BE49-F238E27FC236}">
                <a16:creationId xmlns:a16="http://schemas.microsoft.com/office/drawing/2014/main" xmlns="" id="{DF6E93A7-0EA9-4586-8DA0-66F776272831}"/>
              </a:ext>
            </a:extLst>
          </p:cNvPr>
          <p:cNvSpPr txBox="1"/>
          <p:nvPr/>
        </p:nvSpPr>
        <p:spPr>
          <a:xfrm>
            <a:off x="6973362" y="5452983"/>
            <a:ext cx="1881390" cy="369332"/>
          </a:xfrm>
          <a:prstGeom prst="rect">
            <a:avLst/>
          </a:prstGeom>
          <a:noFill/>
        </p:spPr>
        <p:txBody>
          <a:bodyPr wrap="square" rtlCol="0">
            <a:spAutoFit/>
          </a:bodyPr>
          <a:lstStyle/>
          <a:p>
            <a:r>
              <a:rPr lang="zh-CN" altLang="en-US" dirty="0"/>
              <a:t>右下起始区</a:t>
            </a:r>
          </a:p>
        </p:txBody>
      </p:sp>
    </p:spTree>
    <p:extLst>
      <p:ext uri="{BB962C8B-B14F-4D97-AF65-F5344CB8AC3E}">
        <p14:creationId xmlns:p14="http://schemas.microsoft.com/office/powerpoint/2010/main" xmlns="" val="270053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E848BE"/>
                </a:solidFill>
                <a:sym typeface="+mn-ea"/>
              </a:rPr>
              <a:t>停靠机器人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29</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66830"/>
            <a:ext cx="9006878" cy="1015663"/>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endParaRPr lang="en-US" altLang="zh-CN" sz="800" dirty="0"/>
          </a:p>
          <a:p>
            <a:r>
              <a:rPr lang="zh-CN" altLang="en-US" sz="2000" dirty="0">
                <a:latin typeface="微软雅黑" panose="020B0503020204020204" pitchFamily="34" charset="-122"/>
                <a:ea typeface="微软雅黑" panose="020B0503020204020204" pitchFamily="34" charset="-122"/>
              </a:rPr>
              <a:t>机器人完全停靠在起始</a:t>
            </a:r>
            <a:r>
              <a:rPr lang="en-US" altLang="zh-CN" sz="2000" dirty="0">
                <a:latin typeface="微软雅黑" panose="020B0503020204020204" pitchFamily="34" charset="-122"/>
                <a:ea typeface="微软雅黑" panose="020B0503020204020204" pitchFamily="34" charset="-122"/>
              </a:rPr>
              <a:t>&amp;</a:t>
            </a:r>
            <a:r>
              <a:rPr lang="zh-CN" altLang="en-US" sz="2000" dirty="0">
                <a:latin typeface="微软雅黑" panose="020B0503020204020204" pitchFamily="34" charset="-122"/>
                <a:ea typeface="微软雅黑" panose="020B0503020204020204" pitchFamily="34" charset="-122"/>
              </a:rPr>
              <a:t>结束区域内➔</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5A8F42E4-839E-4522-8C07-15A5A0AD294D}"/>
              </a:ext>
            </a:extLst>
          </p:cNvPr>
          <p:cNvSpPr txBox="1"/>
          <p:nvPr/>
        </p:nvSpPr>
        <p:spPr>
          <a:xfrm>
            <a:off x="1537204" y="5126624"/>
            <a:ext cx="2511892" cy="646331"/>
          </a:xfrm>
          <a:prstGeom prst="rect">
            <a:avLst/>
          </a:prstGeom>
          <a:noFill/>
        </p:spPr>
        <p:txBody>
          <a:bodyPr wrap="square" rtlCol="0">
            <a:spAutoFit/>
          </a:bodyPr>
          <a:lstStyle/>
          <a:p>
            <a:r>
              <a:rPr lang="zh-CN" altLang="en-US" dirty="0"/>
              <a:t>机器人的垂直投影完全在起始</a:t>
            </a:r>
            <a:r>
              <a:rPr lang="en-US" altLang="zh-CN" dirty="0"/>
              <a:t>&amp;</a:t>
            </a:r>
            <a:r>
              <a:rPr lang="zh-CN" altLang="en-US" dirty="0"/>
              <a:t>结束区域内</a:t>
            </a:r>
          </a:p>
        </p:txBody>
      </p:sp>
      <p:sp>
        <p:nvSpPr>
          <p:cNvPr id="26" name="文本框 25">
            <a:extLst>
              <a:ext uri="{FF2B5EF4-FFF2-40B4-BE49-F238E27FC236}">
                <a16:creationId xmlns:a16="http://schemas.microsoft.com/office/drawing/2014/main" xmlns="" id="{DF6E93A7-0EA9-4586-8DA0-66F776272831}"/>
              </a:ext>
            </a:extLst>
          </p:cNvPr>
          <p:cNvSpPr txBox="1"/>
          <p:nvPr/>
        </p:nvSpPr>
        <p:spPr>
          <a:xfrm>
            <a:off x="8200903" y="5039282"/>
            <a:ext cx="2439179" cy="923330"/>
          </a:xfrm>
          <a:prstGeom prst="rect">
            <a:avLst/>
          </a:prstGeom>
          <a:noFill/>
        </p:spPr>
        <p:txBody>
          <a:bodyPr wrap="square" rtlCol="0">
            <a:spAutoFit/>
          </a:bodyPr>
          <a:lstStyle/>
          <a:p>
            <a:r>
              <a:rPr lang="zh-CN" altLang="en-US" dirty="0"/>
              <a:t>如果机器人垂直投影没有在起始</a:t>
            </a:r>
            <a:r>
              <a:rPr lang="en-US" altLang="zh-CN" dirty="0"/>
              <a:t>&amp;</a:t>
            </a:r>
            <a:r>
              <a:rPr lang="zh-CN" altLang="en-US" dirty="0"/>
              <a:t>结束区域内则</a:t>
            </a:r>
            <a:r>
              <a:rPr lang="zh-CN" altLang="en-US" b="1" u="sng" dirty="0"/>
              <a:t>不能得分</a:t>
            </a:r>
          </a:p>
        </p:txBody>
      </p:sp>
      <p:pic>
        <p:nvPicPr>
          <p:cNvPr id="21" name="图片 20" descr="wro_robot_basepositions 1">
            <a:extLst>
              <a:ext uri="{FF2B5EF4-FFF2-40B4-BE49-F238E27FC236}">
                <a16:creationId xmlns:a16="http://schemas.microsoft.com/office/drawing/2014/main" xmlns="" id="{B35B096D-E0F9-49ED-82D4-293292395F64}"/>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3620" y="2379917"/>
            <a:ext cx="2559060" cy="2559060"/>
          </a:xfrm>
          <a:prstGeom prst="rect">
            <a:avLst/>
          </a:prstGeom>
          <a:noFill/>
          <a:ln>
            <a:noFill/>
          </a:ln>
        </p:spPr>
      </p:pic>
      <p:pic>
        <p:nvPicPr>
          <p:cNvPr id="27" name="图片 26" descr="wro_robot_basepositions 2">
            <a:extLst>
              <a:ext uri="{FF2B5EF4-FFF2-40B4-BE49-F238E27FC236}">
                <a16:creationId xmlns:a16="http://schemas.microsoft.com/office/drawing/2014/main" xmlns="" id="{28971B30-F75A-4E86-B4FF-3A22325AE2CD}"/>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8494" y="2379917"/>
            <a:ext cx="2559060" cy="2559060"/>
          </a:xfrm>
          <a:prstGeom prst="rect">
            <a:avLst/>
          </a:prstGeom>
          <a:noFill/>
          <a:ln>
            <a:noFill/>
          </a:ln>
        </p:spPr>
      </p:pic>
      <p:pic>
        <p:nvPicPr>
          <p:cNvPr id="28" name="图片 27" descr="wro_robot_basepositions 3">
            <a:extLst>
              <a:ext uri="{FF2B5EF4-FFF2-40B4-BE49-F238E27FC236}">
                <a16:creationId xmlns:a16="http://schemas.microsoft.com/office/drawing/2014/main" xmlns="" id="{01FF0F32-1903-4CA3-BF97-AD49D0B930C4}"/>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3368" y="2379917"/>
            <a:ext cx="2559060" cy="2559060"/>
          </a:xfrm>
          <a:prstGeom prst="rect">
            <a:avLst/>
          </a:prstGeom>
          <a:noFill/>
          <a:ln>
            <a:noFill/>
          </a:ln>
        </p:spPr>
      </p:pic>
      <p:sp>
        <p:nvSpPr>
          <p:cNvPr id="29" name="文本框 28">
            <a:extLst>
              <a:ext uri="{FF2B5EF4-FFF2-40B4-BE49-F238E27FC236}">
                <a16:creationId xmlns:a16="http://schemas.microsoft.com/office/drawing/2014/main" xmlns="" id="{32C717A1-0FED-4518-91BB-6C7D8019498E}"/>
              </a:ext>
            </a:extLst>
          </p:cNvPr>
          <p:cNvSpPr txBox="1"/>
          <p:nvPr/>
        </p:nvSpPr>
        <p:spPr>
          <a:xfrm>
            <a:off x="4989050" y="5039282"/>
            <a:ext cx="2271898" cy="923330"/>
          </a:xfrm>
          <a:prstGeom prst="rect">
            <a:avLst/>
          </a:prstGeom>
          <a:noFill/>
        </p:spPr>
        <p:txBody>
          <a:bodyPr wrap="square" rtlCol="0">
            <a:spAutoFit/>
          </a:bodyPr>
          <a:lstStyle/>
          <a:p>
            <a:r>
              <a:rPr lang="zh-CN" altLang="en-US" dirty="0"/>
              <a:t>机器人垂直投影完全在区域内，连接线在外面，也得分。</a:t>
            </a:r>
          </a:p>
        </p:txBody>
      </p:sp>
    </p:spTree>
    <p:extLst>
      <p:ext uri="{BB962C8B-B14F-4D97-AF65-F5344CB8AC3E}">
        <p14:creationId xmlns:p14="http://schemas.microsoft.com/office/powerpoint/2010/main" xmlns="" val="4136468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4073936" cy="584775"/>
          </a:xfrm>
          <a:prstGeom prst="rect">
            <a:avLst/>
          </a:prstGeom>
        </p:spPr>
        <p:txBody>
          <a:bodyPr wrap="none">
            <a:spAutoFit/>
          </a:bodyPr>
          <a:lstStyle/>
          <a:p>
            <a:r>
              <a:rPr lang="en-US" altLang="zh-CN"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WRO</a:t>
            </a:r>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常规赛</a:t>
            </a:r>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器材</a:t>
            </a:r>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限制</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3</a:t>
            </a:fld>
            <a:endParaRPr lang="en-US" dirty="0"/>
          </a:p>
        </p:txBody>
      </p:sp>
      <p:sp>
        <p:nvSpPr>
          <p:cNvPr id="47" name="文本框 46"/>
          <p:cNvSpPr txBox="1"/>
          <p:nvPr/>
        </p:nvSpPr>
        <p:spPr>
          <a:xfrm>
            <a:off x="1129108" y="1458278"/>
            <a:ext cx="3258165" cy="4734822"/>
          </a:xfrm>
          <a:prstGeom prst="rect">
            <a:avLst/>
          </a:prstGeom>
          <a:noFill/>
        </p:spPr>
        <p:txBody>
          <a:bodyPr wrap="square" rtlCol="0" anchor="t">
            <a:spAutoFit/>
          </a:bodyPr>
          <a:lstStyle/>
          <a:p>
            <a:pPr algn="just" fontAlgn="auto">
              <a:lnSpc>
                <a:spcPct val="114000"/>
              </a:lnSpc>
              <a:buNone/>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组装机器人的控制器、电机和传感器必须使用</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LEGO®MINDSTORMS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套装中的组件</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NXT </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或 </a:t>
            </a: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EV3</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sz="1200" b="1" dirty="0" err="1"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HiTechnic</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颜色传感器是唯一可以添加到此配置的第三方元件</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只限使用 </a:t>
            </a: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LEGO</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商标的积木件组装机器人其余部分。</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WRO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建议使用 </a:t>
            </a: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LEGO®MINDSTORM </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的教育版</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不得使用螺丝、胶水、胶带或任何其它非乐高器材将任何部件固定在机器人上。</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违反本规则将被</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取消参赛</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资格</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机器人电机和传感器由 </a:t>
            </a: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LEGO®</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和 </a:t>
            </a:r>
            <a:r>
              <a:rPr lang="en-US" altLang="zh-CN" sz="1200" b="1" dirty="0" err="1"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HiTechnic</a:t>
            </a: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提供。不得使用任何其它产品。参赛队不得改造任何</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原始</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零件（例如：</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EV3</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NXT</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、电机和传感器等</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改造机器人零件将被取消比赛资格。</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pic>
        <p:nvPicPr>
          <p:cNvPr id="31746" name="Picture 2"/>
          <p:cNvPicPr>
            <a:picLocks noChangeAspect="1" noChangeArrowheads="1"/>
          </p:cNvPicPr>
          <p:nvPr/>
        </p:nvPicPr>
        <p:blipFill>
          <a:blip r:embed="rId4"/>
          <a:srcRect/>
          <a:stretch>
            <a:fillRect/>
          </a:stretch>
        </p:blipFill>
        <p:spPr bwMode="auto">
          <a:xfrm>
            <a:off x="6066849" y="168564"/>
            <a:ext cx="4046969" cy="148854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5"/>
          <a:srcRect/>
          <a:stretch>
            <a:fillRect/>
          </a:stretch>
        </p:blipFill>
        <p:spPr bwMode="auto">
          <a:xfrm>
            <a:off x="6056457" y="1562223"/>
            <a:ext cx="4131252" cy="492632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0000"/>
                </a:solidFill>
                <a:sym typeface="+mn-ea"/>
              </a:rPr>
              <a:t>加分与罚分</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30</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176980"/>
            <a:ext cx="9006878" cy="892552"/>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加分说明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r>
              <a:rPr lang="zh-CN" altLang="en-US" sz="2000" dirty="0">
                <a:latin typeface="微软雅黑" panose="020B0503020204020204" pitchFamily="34" charset="-122"/>
                <a:ea typeface="微软雅黑" panose="020B0503020204020204" pitchFamily="34" charset="-122"/>
              </a:rPr>
              <a:t>发电机没有被从起始位置移动或损坏，则可以获得加分➔</a:t>
            </a:r>
            <a:r>
              <a:rPr lang="en-US" altLang="zh-CN" sz="2000" dirty="0">
                <a:latin typeface="微软雅黑" panose="020B0503020204020204" pitchFamily="34" charset="-122"/>
                <a:ea typeface="微软雅黑" panose="020B0503020204020204" pitchFamily="34" charset="-122"/>
              </a:rPr>
              <a:t>14</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5A8F42E4-839E-4522-8C07-15A5A0AD294D}"/>
              </a:ext>
            </a:extLst>
          </p:cNvPr>
          <p:cNvSpPr txBox="1"/>
          <p:nvPr/>
        </p:nvSpPr>
        <p:spPr>
          <a:xfrm>
            <a:off x="4594409" y="3157331"/>
            <a:ext cx="2511892" cy="677108"/>
          </a:xfrm>
          <a:prstGeom prst="rect">
            <a:avLst/>
          </a:prstGeom>
          <a:noFill/>
        </p:spPr>
        <p:txBody>
          <a:bodyPr wrap="square" rtlCol="0">
            <a:spAutoFit/>
          </a:bodyPr>
          <a:lstStyle/>
          <a:p>
            <a:r>
              <a:rPr lang="en-US" altLang="zh-CN" dirty="0"/>
              <a:t>&lt;&lt;&lt; </a:t>
            </a:r>
            <a:endParaRPr lang="en-US" altLang="zh-CN" sz="2000" dirty="0"/>
          </a:p>
          <a:p>
            <a:r>
              <a:rPr lang="en-US" altLang="zh-CN" sz="2000" dirty="0"/>
              <a:t>14</a:t>
            </a:r>
            <a:r>
              <a:rPr lang="zh-CN" altLang="en-US" sz="2000" dirty="0"/>
              <a:t>分</a:t>
            </a:r>
          </a:p>
        </p:txBody>
      </p:sp>
      <p:sp>
        <p:nvSpPr>
          <p:cNvPr id="26" name="文本框 25">
            <a:extLst>
              <a:ext uri="{FF2B5EF4-FFF2-40B4-BE49-F238E27FC236}">
                <a16:creationId xmlns:a16="http://schemas.microsoft.com/office/drawing/2014/main" xmlns="" id="{DF6E93A7-0EA9-4586-8DA0-66F776272831}"/>
              </a:ext>
            </a:extLst>
          </p:cNvPr>
          <p:cNvSpPr txBox="1"/>
          <p:nvPr/>
        </p:nvSpPr>
        <p:spPr>
          <a:xfrm>
            <a:off x="9482520" y="2580189"/>
            <a:ext cx="1339695" cy="1292662"/>
          </a:xfrm>
          <a:prstGeom prst="rect">
            <a:avLst/>
          </a:prstGeom>
          <a:noFill/>
        </p:spPr>
        <p:txBody>
          <a:bodyPr wrap="square" rtlCol="0">
            <a:spAutoFit/>
          </a:bodyPr>
          <a:lstStyle/>
          <a:p>
            <a:r>
              <a:rPr lang="en-US" altLang="zh-CN" dirty="0"/>
              <a:t>&lt;&lt;&lt; </a:t>
            </a:r>
            <a:endParaRPr lang="en-US" altLang="zh-CN" sz="2000" dirty="0"/>
          </a:p>
          <a:p>
            <a:r>
              <a:rPr lang="en-US" altLang="zh-CN" sz="2000" dirty="0"/>
              <a:t>0</a:t>
            </a:r>
            <a:r>
              <a:rPr lang="zh-CN" altLang="en-US" sz="2000" dirty="0"/>
              <a:t>分，已被移出白色区域</a:t>
            </a:r>
            <a:endParaRPr lang="zh-CN" altLang="en-US" sz="2000" b="1" u="sng" dirty="0"/>
          </a:p>
        </p:txBody>
      </p:sp>
      <p:sp>
        <p:nvSpPr>
          <p:cNvPr id="29" name="文本框 28">
            <a:extLst>
              <a:ext uri="{FF2B5EF4-FFF2-40B4-BE49-F238E27FC236}">
                <a16:creationId xmlns:a16="http://schemas.microsoft.com/office/drawing/2014/main" xmlns="" id="{32C717A1-0FED-4518-91BB-6C7D8019498E}"/>
              </a:ext>
            </a:extLst>
          </p:cNvPr>
          <p:cNvSpPr txBox="1"/>
          <p:nvPr/>
        </p:nvSpPr>
        <p:spPr>
          <a:xfrm>
            <a:off x="4536245" y="4648356"/>
            <a:ext cx="1488447" cy="1292662"/>
          </a:xfrm>
          <a:prstGeom prst="rect">
            <a:avLst/>
          </a:prstGeom>
          <a:noFill/>
        </p:spPr>
        <p:txBody>
          <a:bodyPr wrap="square" rtlCol="0">
            <a:spAutoFit/>
          </a:bodyPr>
          <a:lstStyle/>
          <a:p>
            <a:r>
              <a:rPr lang="en-US" altLang="zh-CN" dirty="0"/>
              <a:t>&lt;&lt;&lt; </a:t>
            </a:r>
            <a:endParaRPr lang="en-US" altLang="zh-CN" sz="2000" dirty="0"/>
          </a:p>
          <a:p>
            <a:r>
              <a:rPr lang="en-US" altLang="zh-CN" sz="2000" dirty="0"/>
              <a:t>14</a:t>
            </a:r>
            <a:r>
              <a:rPr lang="zh-CN" altLang="en-US" sz="2000" dirty="0"/>
              <a:t>分，略有移动但仍在白色区域内</a:t>
            </a:r>
          </a:p>
        </p:txBody>
      </p:sp>
      <p:pic>
        <p:nvPicPr>
          <p:cNvPr id="22" name="Grafik 49">
            <a:extLst>
              <a:ext uri="{FF2B5EF4-FFF2-40B4-BE49-F238E27FC236}">
                <a16:creationId xmlns:a16="http://schemas.microsoft.com/office/drawing/2014/main" xmlns="" id="{DE66238A-7071-4C34-AC61-7B9057D439F4}"/>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1393" y="2128553"/>
            <a:ext cx="2743201" cy="1834870"/>
          </a:xfrm>
          <a:prstGeom prst="rect">
            <a:avLst/>
          </a:prstGeom>
          <a:noFill/>
          <a:ln>
            <a:noFill/>
          </a:ln>
        </p:spPr>
      </p:pic>
      <p:pic>
        <p:nvPicPr>
          <p:cNvPr id="24" name="Grafik 50">
            <a:extLst>
              <a:ext uri="{FF2B5EF4-FFF2-40B4-BE49-F238E27FC236}">
                <a16:creationId xmlns:a16="http://schemas.microsoft.com/office/drawing/2014/main" xmlns="" id="{611587A5-465F-4D0C-8F33-22AFE60B5913}"/>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1392" y="4195667"/>
            <a:ext cx="2743201" cy="1834870"/>
          </a:xfrm>
          <a:prstGeom prst="rect">
            <a:avLst/>
          </a:prstGeom>
          <a:noFill/>
          <a:ln>
            <a:noFill/>
          </a:ln>
        </p:spPr>
      </p:pic>
      <p:pic>
        <p:nvPicPr>
          <p:cNvPr id="30" name="Grafik 51">
            <a:extLst>
              <a:ext uri="{FF2B5EF4-FFF2-40B4-BE49-F238E27FC236}">
                <a16:creationId xmlns:a16="http://schemas.microsoft.com/office/drawing/2014/main" xmlns="" id="{E5FED4B0-2AA3-454F-B2B3-6A44F47BCE4B}"/>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32312" y="2128553"/>
            <a:ext cx="2743201" cy="1834870"/>
          </a:xfrm>
          <a:prstGeom prst="rect">
            <a:avLst/>
          </a:prstGeom>
          <a:noFill/>
          <a:ln>
            <a:noFill/>
          </a:ln>
        </p:spPr>
      </p:pic>
      <p:pic>
        <p:nvPicPr>
          <p:cNvPr id="31" name="Grafik 52">
            <a:extLst>
              <a:ext uri="{FF2B5EF4-FFF2-40B4-BE49-F238E27FC236}">
                <a16:creationId xmlns:a16="http://schemas.microsoft.com/office/drawing/2014/main" xmlns="" id="{9FD5C6D0-AB4E-4C83-9C87-7FDDAE3C3E63}"/>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32312" y="4195667"/>
            <a:ext cx="2743201" cy="1834870"/>
          </a:xfrm>
          <a:prstGeom prst="rect">
            <a:avLst/>
          </a:prstGeom>
          <a:noFill/>
          <a:ln>
            <a:noFill/>
          </a:ln>
        </p:spPr>
      </p:pic>
      <p:sp>
        <p:nvSpPr>
          <p:cNvPr id="32" name="文本框 31">
            <a:extLst>
              <a:ext uri="{FF2B5EF4-FFF2-40B4-BE49-F238E27FC236}">
                <a16:creationId xmlns:a16="http://schemas.microsoft.com/office/drawing/2014/main" xmlns="" id="{E16700A6-5BBD-4C53-8D12-EA822E1013ED}"/>
              </a:ext>
            </a:extLst>
          </p:cNvPr>
          <p:cNvSpPr txBox="1"/>
          <p:nvPr/>
        </p:nvSpPr>
        <p:spPr>
          <a:xfrm>
            <a:off x="9447165" y="4956133"/>
            <a:ext cx="1339695" cy="984885"/>
          </a:xfrm>
          <a:prstGeom prst="rect">
            <a:avLst/>
          </a:prstGeom>
          <a:noFill/>
        </p:spPr>
        <p:txBody>
          <a:bodyPr wrap="square" rtlCol="0">
            <a:spAutoFit/>
          </a:bodyPr>
          <a:lstStyle/>
          <a:p>
            <a:r>
              <a:rPr lang="en-US" altLang="zh-CN" dirty="0"/>
              <a:t>&lt;&lt;&lt; </a:t>
            </a:r>
            <a:endParaRPr lang="en-US" altLang="zh-CN" sz="2000" dirty="0"/>
          </a:p>
          <a:p>
            <a:r>
              <a:rPr lang="en-US" altLang="zh-CN" sz="2000" dirty="0"/>
              <a:t>0</a:t>
            </a:r>
            <a:r>
              <a:rPr lang="zh-CN" altLang="en-US" sz="2000" dirty="0"/>
              <a:t>分，已被破坏</a:t>
            </a:r>
            <a:endParaRPr lang="zh-CN" altLang="en-US" sz="2000" b="1" u="sng" dirty="0"/>
          </a:p>
        </p:txBody>
      </p:sp>
    </p:spTree>
    <p:extLst>
      <p:ext uri="{BB962C8B-B14F-4D97-AF65-F5344CB8AC3E}">
        <p14:creationId xmlns:p14="http://schemas.microsoft.com/office/powerpoint/2010/main" xmlns="" val="1459065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0000"/>
                </a:solidFill>
                <a:sym typeface="+mn-ea"/>
              </a:rPr>
              <a:t>加分与罚分</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31</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192" y="1238667"/>
            <a:ext cx="9006878" cy="5847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罚分说明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p:txBody>
      </p:sp>
      <p:sp>
        <p:nvSpPr>
          <p:cNvPr id="29" name="文本框 28">
            <a:extLst>
              <a:ext uri="{FF2B5EF4-FFF2-40B4-BE49-F238E27FC236}">
                <a16:creationId xmlns:a16="http://schemas.microsoft.com/office/drawing/2014/main" xmlns="" id="{32C717A1-0FED-4518-91BB-6C7D8019498E}"/>
              </a:ext>
            </a:extLst>
          </p:cNvPr>
          <p:cNvSpPr txBox="1"/>
          <p:nvPr/>
        </p:nvSpPr>
        <p:spPr>
          <a:xfrm>
            <a:off x="2205593" y="4648356"/>
            <a:ext cx="3170953" cy="369332"/>
          </a:xfrm>
          <a:prstGeom prst="rect">
            <a:avLst/>
          </a:prstGeom>
          <a:noFill/>
        </p:spPr>
        <p:txBody>
          <a:bodyPr wrap="square" rtlCol="0">
            <a:spAutoFit/>
          </a:bodyPr>
          <a:lstStyle/>
          <a:p>
            <a:r>
              <a:rPr lang="zh-CN" altLang="en-US" dirty="0"/>
              <a:t>道路两旁还有四棵完好的树木</a:t>
            </a:r>
            <a:endParaRPr lang="zh-CN" altLang="en-US" sz="2000" dirty="0"/>
          </a:p>
        </p:txBody>
      </p:sp>
      <p:sp>
        <p:nvSpPr>
          <p:cNvPr id="32" name="文本框 31">
            <a:extLst>
              <a:ext uri="{FF2B5EF4-FFF2-40B4-BE49-F238E27FC236}">
                <a16:creationId xmlns:a16="http://schemas.microsoft.com/office/drawing/2014/main" xmlns="" id="{E16700A6-5BBD-4C53-8D12-EA822E1013ED}"/>
              </a:ext>
            </a:extLst>
          </p:cNvPr>
          <p:cNvSpPr txBox="1"/>
          <p:nvPr/>
        </p:nvSpPr>
        <p:spPr>
          <a:xfrm>
            <a:off x="7009813" y="4648356"/>
            <a:ext cx="3010793" cy="923330"/>
          </a:xfrm>
          <a:prstGeom prst="rect">
            <a:avLst/>
          </a:prstGeom>
          <a:noFill/>
        </p:spPr>
        <p:txBody>
          <a:bodyPr wrap="square" rtlCol="0">
            <a:spAutoFit/>
          </a:bodyPr>
          <a:lstStyle/>
          <a:p>
            <a:r>
              <a:rPr lang="zh-CN" altLang="en-US" dirty="0"/>
              <a:t>这些树木被放在灰色区域中黑色方块上，不能被移出灰色区域也不能被破坏</a:t>
            </a:r>
            <a:endParaRPr lang="zh-CN" altLang="en-US" sz="2000" b="1" u="sng" dirty="0"/>
          </a:p>
        </p:txBody>
      </p:sp>
      <p:pic>
        <p:nvPicPr>
          <p:cNvPr id="27" name="Grafik 13">
            <a:extLst>
              <a:ext uri="{FF2B5EF4-FFF2-40B4-BE49-F238E27FC236}">
                <a16:creationId xmlns:a16="http://schemas.microsoft.com/office/drawing/2014/main" xmlns="" id="{F18B38E5-C1EB-44DF-B2A1-0C45C2D4E81B}"/>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4671" y="1849449"/>
            <a:ext cx="3870960" cy="2581394"/>
          </a:xfrm>
          <a:prstGeom prst="rect">
            <a:avLst/>
          </a:prstGeom>
          <a:noFill/>
          <a:ln>
            <a:noFill/>
          </a:ln>
        </p:spPr>
      </p:pic>
      <p:pic>
        <p:nvPicPr>
          <p:cNvPr id="28" name="Grafik 60">
            <a:extLst>
              <a:ext uri="{FF2B5EF4-FFF2-40B4-BE49-F238E27FC236}">
                <a16:creationId xmlns:a16="http://schemas.microsoft.com/office/drawing/2014/main" xmlns="" id="{1F010F43-43C5-4EA6-87B9-6AB289E14C06}"/>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79730" y="1881214"/>
            <a:ext cx="3870960" cy="2581394"/>
          </a:xfrm>
          <a:prstGeom prst="rect">
            <a:avLst/>
          </a:prstGeom>
          <a:noFill/>
          <a:ln>
            <a:noFill/>
          </a:ln>
        </p:spPr>
      </p:pic>
    </p:spTree>
    <p:extLst>
      <p:ext uri="{BB962C8B-B14F-4D97-AF65-F5344CB8AC3E}">
        <p14:creationId xmlns:p14="http://schemas.microsoft.com/office/powerpoint/2010/main" xmlns="" val="41295363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0000"/>
                </a:solidFill>
                <a:sym typeface="+mn-ea"/>
              </a:rPr>
              <a:t>加分与罚分</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32</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176980"/>
            <a:ext cx="9006878" cy="892552"/>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罚分说明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r>
              <a:rPr lang="zh-CN" altLang="en-US" sz="2000" dirty="0">
                <a:latin typeface="微软雅黑" panose="020B0503020204020204" pitchFamily="34" charset="-122"/>
                <a:ea typeface="微软雅黑" panose="020B0503020204020204" pitchFamily="34" charset="-122"/>
              </a:rPr>
              <a:t>树木被移动或损坏➔ </a:t>
            </a:r>
            <a:r>
              <a:rPr lang="en-US" altLang="zh-CN" sz="2000" dirty="0">
                <a:latin typeface="微软雅黑" panose="020B0503020204020204" pitchFamily="34" charset="-122"/>
                <a:ea typeface="微软雅黑" panose="020B0503020204020204" pitchFamily="34" charset="-122"/>
              </a:rPr>
              <a:t>-4 </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5A8F42E4-839E-4522-8C07-15A5A0AD294D}"/>
              </a:ext>
            </a:extLst>
          </p:cNvPr>
          <p:cNvSpPr txBox="1"/>
          <p:nvPr/>
        </p:nvSpPr>
        <p:spPr>
          <a:xfrm>
            <a:off x="4447773" y="3054411"/>
            <a:ext cx="2511892" cy="677108"/>
          </a:xfrm>
          <a:prstGeom prst="rect">
            <a:avLst/>
          </a:prstGeom>
          <a:noFill/>
        </p:spPr>
        <p:txBody>
          <a:bodyPr wrap="square" rtlCol="0">
            <a:spAutoFit/>
          </a:bodyPr>
          <a:lstStyle/>
          <a:p>
            <a:r>
              <a:rPr lang="en-US" altLang="zh-CN" dirty="0"/>
              <a:t>&lt;&lt;&lt; </a:t>
            </a:r>
            <a:endParaRPr lang="en-US" altLang="zh-CN" sz="2000" dirty="0"/>
          </a:p>
          <a:p>
            <a:r>
              <a:rPr lang="en-US" altLang="zh-CN" sz="2000" dirty="0"/>
              <a:t>OK, </a:t>
            </a:r>
            <a:r>
              <a:rPr lang="zh-CN" altLang="en-US" sz="2000" dirty="0"/>
              <a:t>没被移动</a:t>
            </a:r>
          </a:p>
        </p:txBody>
      </p:sp>
      <p:sp>
        <p:nvSpPr>
          <p:cNvPr id="26" name="文本框 25">
            <a:extLst>
              <a:ext uri="{FF2B5EF4-FFF2-40B4-BE49-F238E27FC236}">
                <a16:creationId xmlns:a16="http://schemas.microsoft.com/office/drawing/2014/main" xmlns="" id="{DF6E93A7-0EA9-4586-8DA0-66F776272831}"/>
              </a:ext>
            </a:extLst>
          </p:cNvPr>
          <p:cNvSpPr txBox="1"/>
          <p:nvPr/>
        </p:nvSpPr>
        <p:spPr>
          <a:xfrm>
            <a:off x="9482520" y="2580189"/>
            <a:ext cx="1339695" cy="1292662"/>
          </a:xfrm>
          <a:prstGeom prst="rect">
            <a:avLst/>
          </a:prstGeom>
          <a:noFill/>
        </p:spPr>
        <p:txBody>
          <a:bodyPr wrap="square" rtlCol="0">
            <a:spAutoFit/>
          </a:bodyPr>
          <a:lstStyle/>
          <a:p>
            <a:r>
              <a:rPr lang="en-US" altLang="zh-CN" dirty="0"/>
              <a:t>&lt;&lt;&lt; </a:t>
            </a:r>
            <a:endParaRPr lang="en-US" altLang="zh-CN" sz="2000" dirty="0"/>
          </a:p>
          <a:p>
            <a:r>
              <a:rPr lang="en-US" altLang="zh-CN" sz="2000" dirty="0"/>
              <a:t>OK, </a:t>
            </a:r>
            <a:r>
              <a:rPr lang="zh-CN" altLang="en-US" sz="2000" dirty="0"/>
              <a:t>移动但仍在灰色区域内</a:t>
            </a:r>
            <a:endParaRPr lang="zh-CN" altLang="en-US" sz="2000" b="1" u="sng" dirty="0"/>
          </a:p>
        </p:txBody>
      </p:sp>
      <p:sp>
        <p:nvSpPr>
          <p:cNvPr id="29" name="文本框 28">
            <a:extLst>
              <a:ext uri="{FF2B5EF4-FFF2-40B4-BE49-F238E27FC236}">
                <a16:creationId xmlns:a16="http://schemas.microsoft.com/office/drawing/2014/main" xmlns="" id="{32C717A1-0FED-4518-91BB-6C7D8019498E}"/>
              </a:ext>
            </a:extLst>
          </p:cNvPr>
          <p:cNvSpPr txBox="1"/>
          <p:nvPr/>
        </p:nvSpPr>
        <p:spPr>
          <a:xfrm>
            <a:off x="4447773" y="4937393"/>
            <a:ext cx="1559755" cy="984885"/>
          </a:xfrm>
          <a:prstGeom prst="rect">
            <a:avLst/>
          </a:prstGeom>
          <a:noFill/>
        </p:spPr>
        <p:txBody>
          <a:bodyPr wrap="square" rtlCol="0">
            <a:spAutoFit/>
          </a:bodyPr>
          <a:lstStyle/>
          <a:p>
            <a:r>
              <a:rPr lang="en-US" altLang="zh-CN" dirty="0"/>
              <a:t>&lt;&lt;&lt; </a:t>
            </a:r>
            <a:endParaRPr lang="en-US" altLang="zh-CN" sz="2000" dirty="0"/>
          </a:p>
          <a:p>
            <a:r>
              <a:rPr lang="en-US" altLang="zh-CN" sz="2000" dirty="0"/>
              <a:t>-4</a:t>
            </a:r>
            <a:r>
              <a:rPr lang="zh-CN" altLang="en-US" sz="2000" dirty="0"/>
              <a:t>分</a:t>
            </a:r>
            <a:r>
              <a:rPr lang="en-US" altLang="zh-CN" sz="2000" dirty="0"/>
              <a:t>, </a:t>
            </a:r>
            <a:r>
              <a:rPr lang="zh-CN" altLang="en-US" sz="2000" dirty="0"/>
              <a:t>被移出灰色区域</a:t>
            </a:r>
          </a:p>
        </p:txBody>
      </p:sp>
      <p:sp>
        <p:nvSpPr>
          <p:cNvPr id="32" name="文本框 31">
            <a:extLst>
              <a:ext uri="{FF2B5EF4-FFF2-40B4-BE49-F238E27FC236}">
                <a16:creationId xmlns:a16="http://schemas.microsoft.com/office/drawing/2014/main" xmlns="" id="{E16700A6-5BBD-4C53-8D12-EA822E1013ED}"/>
              </a:ext>
            </a:extLst>
          </p:cNvPr>
          <p:cNvSpPr txBox="1"/>
          <p:nvPr/>
        </p:nvSpPr>
        <p:spPr>
          <a:xfrm>
            <a:off x="9447165" y="4956133"/>
            <a:ext cx="1339695" cy="984885"/>
          </a:xfrm>
          <a:prstGeom prst="rect">
            <a:avLst/>
          </a:prstGeom>
          <a:noFill/>
        </p:spPr>
        <p:txBody>
          <a:bodyPr wrap="square" rtlCol="0">
            <a:spAutoFit/>
          </a:bodyPr>
          <a:lstStyle/>
          <a:p>
            <a:r>
              <a:rPr lang="en-US" altLang="zh-CN" dirty="0"/>
              <a:t>&lt;&lt;&lt; </a:t>
            </a:r>
            <a:endParaRPr lang="en-US" altLang="zh-CN" sz="2000" dirty="0"/>
          </a:p>
          <a:p>
            <a:r>
              <a:rPr lang="en-US" altLang="zh-CN" sz="2000" dirty="0"/>
              <a:t>-4</a:t>
            </a:r>
            <a:r>
              <a:rPr lang="zh-CN" altLang="en-US" sz="2000" dirty="0"/>
              <a:t>分，已被破坏</a:t>
            </a:r>
            <a:endParaRPr lang="zh-CN" altLang="en-US" sz="2000" b="1" u="sng" dirty="0"/>
          </a:p>
        </p:txBody>
      </p:sp>
      <p:pic>
        <p:nvPicPr>
          <p:cNvPr id="27" name="Grafik 53">
            <a:extLst>
              <a:ext uri="{FF2B5EF4-FFF2-40B4-BE49-F238E27FC236}">
                <a16:creationId xmlns:a16="http://schemas.microsoft.com/office/drawing/2014/main" xmlns="" id="{9A32D3B9-6BBD-4167-AF8C-02B6BF2FBC57}"/>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81197" y="2143233"/>
            <a:ext cx="2743201" cy="1834870"/>
          </a:xfrm>
          <a:prstGeom prst="rect">
            <a:avLst/>
          </a:prstGeom>
          <a:noFill/>
          <a:ln>
            <a:noFill/>
          </a:ln>
        </p:spPr>
      </p:pic>
      <p:pic>
        <p:nvPicPr>
          <p:cNvPr id="28" name="Grafik 57">
            <a:extLst>
              <a:ext uri="{FF2B5EF4-FFF2-40B4-BE49-F238E27FC236}">
                <a16:creationId xmlns:a16="http://schemas.microsoft.com/office/drawing/2014/main" xmlns="" id="{D6121B2C-884E-4351-81CE-E10D72DA9826}"/>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32312" y="2143232"/>
            <a:ext cx="2743200" cy="1834869"/>
          </a:xfrm>
          <a:prstGeom prst="rect">
            <a:avLst/>
          </a:prstGeom>
          <a:noFill/>
          <a:ln>
            <a:noFill/>
          </a:ln>
        </p:spPr>
      </p:pic>
      <p:pic>
        <p:nvPicPr>
          <p:cNvPr id="33" name="Grafik 58">
            <a:extLst>
              <a:ext uri="{FF2B5EF4-FFF2-40B4-BE49-F238E27FC236}">
                <a16:creationId xmlns:a16="http://schemas.microsoft.com/office/drawing/2014/main" xmlns="" id="{10A813CC-13F1-4863-AACE-57F6038566FB}"/>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81197" y="4195666"/>
            <a:ext cx="2743200" cy="1834869"/>
          </a:xfrm>
          <a:prstGeom prst="rect">
            <a:avLst/>
          </a:prstGeom>
          <a:noFill/>
          <a:ln>
            <a:noFill/>
          </a:ln>
        </p:spPr>
      </p:pic>
      <p:pic>
        <p:nvPicPr>
          <p:cNvPr id="34" name="Grafik 59">
            <a:extLst>
              <a:ext uri="{FF2B5EF4-FFF2-40B4-BE49-F238E27FC236}">
                <a16:creationId xmlns:a16="http://schemas.microsoft.com/office/drawing/2014/main" xmlns="" id="{F2771D95-5E29-4E36-AED9-095ECAC1A2E1}"/>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32312" y="4195665"/>
            <a:ext cx="2743200" cy="1834869"/>
          </a:xfrm>
          <a:prstGeom prst="rect">
            <a:avLst/>
          </a:prstGeom>
          <a:noFill/>
          <a:ln>
            <a:noFill/>
          </a:ln>
        </p:spPr>
      </p:pic>
    </p:spTree>
    <p:extLst>
      <p:ext uri="{BB962C8B-B14F-4D97-AF65-F5344CB8AC3E}">
        <p14:creationId xmlns:p14="http://schemas.microsoft.com/office/powerpoint/2010/main" xmlns="" val="3464524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5446106" cy="584775"/>
          </a:xfrm>
          <a:prstGeom prst="rect">
            <a:avLst/>
          </a:prstGeom>
        </p:spPr>
        <p:txBody>
          <a:bodyPr wrap="none">
            <a:spAutoFit/>
          </a:bodyPr>
          <a:lstStyle/>
          <a:p>
            <a:pPr algn="l"/>
            <a:r>
              <a:rPr 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WRO2020</a:t>
            </a:r>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常规</a:t>
            </a:r>
            <a:r>
              <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赛初中组主题</a:t>
            </a:r>
          </a:p>
        </p:txBody>
      </p:sp>
      <p:sp>
        <p:nvSpPr>
          <p:cNvPr id="31" name="矩形 30"/>
          <p:cNvSpPr/>
          <p:nvPr/>
        </p:nvSpPr>
        <p:spPr>
          <a:xfrm>
            <a:off x="5234225" y="1603897"/>
            <a:ext cx="2236510" cy="707886"/>
          </a:xfrm>
          <a:prstGeom prst="rect">
            <a:avLst/>
          </a:prstGeom>
        </p:spPr>
        <p:txBody>
          <a:bodyPr wrap="none">
            <a:spAutoFit/>
          </a:bodyPr>
          <a:lstStyle/>
          <a:p>
            <a:pPr algn="l"/>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雪后城市</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33</a:t>
            </a:fld>
            <a:endParaRPr lang="en-US" dirty="0"/>
          </a:p>
        </p:txBody>
      </p:sp>
      <p:sp>
        <p:nvSpPr>
          <p:cNvPr id="47" name="文本框 46"/>
          <p:cNvSpPr txBox="1"/>
          <p:nvPr/>
        </p:nvSpPr>
        <p:spPr>
          <a:xfrm>
            <a:off x="1612263" y="2177203"/>
            <a:ext cx="9208137" cy="3526991"/>
          </a:xfrm>
          <a:prstGeom prst="rect">
            <a:avLst/>
          </a:prstGeom>
          <a:noFill/>
        </p:spPr>
        <p:txBody>
          <a:bodyPr wrap="square" rtlCol="0" anchor="t">
            <a:spAutoFit/>
          </a:bodyPr>
          <a:lstStyle/>
          <a:p>
            <a:pPr algn="just" fontAlgn="auto">
              <a:lnSpc>
                <a:spcPct val="114000"/>
              </a:lnSpc>
              <a:buNone/>
            </a:pPr>
            <a:endPar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暴风雪刚刚袭击了一座从未经历过寒冷冬季的城市。城市的居民还没来得及做好准备，冰雪使街道变得湿滑，车辆被困在街道上。市政府刚刚致电你们的气候小队寻求帮助，希望尽快帮助城市恢复正常。</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a:lnSpc>
                <a:spcPct val="150000"/>
              </a:lnSpc>
            </a:pP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今年，初中组的任务是设计一个有助于恢复城市正常运转的机器人。机器人将要扫除积雪，拖走两辆卡住的汽车，并在结冰的街道上投放防滑剂。 注意不要在途中损坏任何树木。 </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C3ACFCE-FE2A-4FCE-A5C6-83911044C9ED}"/>
              </a:ext>
            </a:extLst>
          </p:cNvPr>
          <p:cNvPicPr/>
          <p:nvPr/>
        </p:nvPicPr>
        <p:blipFill>
          <a:blip r:embed="rId3"/>
          <a:stretch>
            <a:fillRect/>
          </a:stretch>
        </p:blipFill>
        <p:spPr>
          <a:xfrm>
            <a:off x="1593234" y="856533"/>
            <a:ext cx="8370211" cy="5882640"/>
          </a:xfrm>
          <a:prstGeom prst="rect">
            <a:avLst/>
          </a:prstGeom>
        </p:spPr>
      </p:pic>
      <p:sp>
        <p:nvSpPr>
          <p:cNvPr id="30" name="矩形 29"/>
          <p:cNvSpPr/>
          <p:nvPr/>
        </p:nvSpPr>
        <p:spPr>
          <a:xfrm>
            <a:off x="502690" y="479218"/>
            <a:ext cx="3057247"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雪</a:t>
            </a:r>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后城市</a:t>
            </a:r>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场地</a:t>
            </a:r>
            <a:r>
              <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图</a:t>
            </a: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34</a:t>
            </a:fld>
            <a:endParaRPr lang="en-US" dirty="0"/>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extLst>
      <p:ext uri="{BB962C8B-B14F-4D97-AF65-F5344CB8AC3E}">
        <p14:creationId xmlns:p14="http://schemas.microsoft.com/office/powerpoint/2010/main" xmlns="" val="143329347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A6CB"/>
                </a:solidFill>
                <a:sym typeface="+mn-ea"/>
              </a:rPr>
              <a:t>任务起始区域</a:t>
            </a:r>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35</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65558" y="1308272"/>
            <a:ext cx="9075722" cy="1938992"/>
          </a:xfrm>
          <a:prstGeom prst="rect">
            <a:avLst/>
          </a:prstGeom>
          <a:noFill/>
        </p:spPr>
        <p:txBody>
          <a:bodyPr wrap="square" rtlCol="0">
            <a:spAutoFit/>
          </a:bodyPr>
          <a:lstStyle/>
          <a:p>
            <a:pPr>
              <a:spcAft>
                <a:spcPts val="0"/>
              </a:spcAft>
            </a:pPr>
            <a:r>
              <a:rPr lang="en-US" altLang="zh-CN" sz="2000" dirty="0">
                <a:latin typeface="Arial" panose="020B0604020202020204" pitchFamily="34" charset="0"/>
                <a:ea typeface="微软雅黑" panose="020B0503020204020204" pitchFamily="34" charset="-122"/>
                <a:cs typeface="微软雅黑" panose="020B0503020204020204" pitchFamily="34" charset="-122"/>
              </a:rPr>
              <a:t>       </a:t>
            </a:r>
            <a:r>
              <a:rPr lang="zh-CN" altLang="en-US" sz="2000" dirty="0">
                <a:latin typeface="Arial" panose="020B0604020202020204" pitchFamily="34" charset="0"/>
                <a:ea typeface="微软雅黑" panose="020B0503020204020204" pitchFamily="34" charset="-122"/>
                <a:cs typeface="微软雅黑" panose="020B0503020204020204" pitchFamily="34" charset="-122"/>
              </a:rPr>
              <a:t>有两个起始区域（一个在左下角，一个在右上角）。在每轮比赛开始前，裁判会随机设置一个起始位置，所有队伍都使用这个起始位置且在该轮比赛中保持不变。</a:t>
            </a:r>
            <a:r>
              <a:rPr lang="en-US" altLang="zh-CN" sz="2000" b="1" dirty="0">
                <a:latin typeface="微软雅黑" panose="020B0503020204020204" pitchFamily="34" charset="-122"/>
              </a:rPr>
              <a:t> </a:t>
            </a:r>
            <a:endParaRPr lang="zh-CN" altLang="zh-CN" sz="2000" dirty="0">
              <a:latin typeface="Arial" panose="020B0604020202020204" pitchFamily="34" charset="0"/>
            </a:endParaRPr>
          </a:p>
          <a:p>
            <a:r>
              <a:rPr lang="en-US" altLang="zh-CN" sz="2000" kern="0" dirty="0">
                <a:ea typeface="微软雅黑" panose="020B0503020204020204" pitchFamily="34" charset="-122"/>
                <a:cs typeface="Arial" panose="020B0604020202020204" pitchFamily="34" charset="0"/>
              </a:rPr>
              <a:t>        </a:t>
            </a:r>
            <a:r>
              <a:rPr lang="zh-CN" altLang="zh-CN" sz="2000" kern="0" dirty="0">
                <a:ea typeface="微软雅黑" panose="020B0503020204020204" pitchFamily="34" charset="-122"/>
                <a:cs typeface="Arial" panose="020B0604020202020204" pitchFamily="34" charset="0"/>
              </a:rPr>
              <a:t>在比赛开始前，机器人必须完全从起始区域内（按上述定义）开始，周围的线条不算为起始区域。开始时，连接线将被计入机器人的最大尺寸，所以也需要在起始区域内。</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A2A6F2A8-5946-4280-B636-DB9D1CA47F26}"/>
              </a:ext>
            </a:extLst>
          </p:cNvPr>
          <p:cNvSpPr txBox="1"/>
          <p:nvPr/>
        </p:nvSpPr>
        <p:spPr>
          <a:xfrm>
            <a:off x="3038949" y="5545394"/>
            <a:ext cx="1553497" cy="369332"/>
          </a:xfrm>
          <a:prstGeom prst="rect">
            <a:avLst/>
          </a:prstGeom>
          <a:noFill/>
        </p:spPr>
        <p:txBody>
          <a:bodyPr wrap="square" rtlCol="0">
            <a:spAutoFit/>
          </a:bodyPr>
          <a:lstStyle/>
          <a:p>
            <a:r>
              <a:rPr lang="zh-CN" altLang="en-US" dirty="0"/>
              <a:t>左下起始区</a:t>
            </a:r>
          </a:p>
        </p:txBody>
      </p:sp>
      <p:sp>
        <p:nvSpPr>
          <p:cNvPr id="22" name="文本框 21">
            <a:extLst>
              <a:ext uri="{FF2B5EF4-FFF2-40B4-BE49-F238E27FC236}">
                <a16:creationId xmlns:a16="http://schemas.microsoft.com/office/drawing/2014/main" xmlns="" id="{48A6A6B9-C130-42AF-8359-F39668684D1B}"/>
              </a:ext>
            </a:extLst>
          </p:cNvPr>
          <p:cNvSpPr txBox="1"/>
          <p:nvPr/>
        </p:nvSpPr>
        <p:spPr>
          <a:xfrm>
            <a:off x="7124567" y="5545394"/>
            <a:ext cx="1553497" cy="369332"/>
          </a:xfrm>
          <a:prstGeom prst="rect">
            <a:avLst/>
          </a:prstGeom>
          <a:noFill/>
        </p:spPr>
        <p:txBody>
          <a:bodyPr wrap="square" rtlCol="0">
            <a:spAutoFit/>
          </a:bodyPr>
          <a:lstStyle/>
          <a:p>
            <a:r>
              <a:rPr lang="zh-CN" altLang="en-US" dirty="0"/>
              <a:t>右上起始区</a:t>
            </a:r>
          </a:p>
        </p:txBody>
      </p:sp>
      <p:pic>
        <p:nvPicPr>
          <p:cNvPr id="5" name="图片 4">
            <a:extLst>
              <a:ext uri="{FF2B5EF4-FFF2-40B4-BE49-F238E27FC236}">
                <a16:creationId xmlns:a16="http://schemas.microsoft.com/office/drawing/2014/main" xmlns="" id="{599AA269-6243-45E6-8A94-90E69091C84F}"/>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5502"/>
          <a:stretch/>
        </p:blipFill>
        <p:spPr>
          <a:xfrm>
            <a:off x="2316292" y="3397015"/>
            <a:ext cx="2453828" cy="1998627"/>
          </a:xfrm>
          <a:prstGeom prst="rect">
            <a:avLst/>
          </a:prstGeom>
        </p:spPr>
      </p:pic>
      <p:pic>
        <p:nvPicPr>
          <p:cNvPr id="14" name="图片 13">
            <a:extLst>
              <a:ext uri="{FF2B5EF4-FFF2-40B4-BE49-F238E27FC236}">
                <a16:creationId xmlns:a16="http://schemas.microsoft.com/office/drawing/2014/main" xmlns="" id="{64F6CE89-24C6-4A28-A392-19E7D886ACDE}"/>
              </a:ext>
            </a:extLst>
          </p:cNvPr>
          <p:cNvPicPr>
            <a:picLocks noChangeAspect="1"/>
          </p:cNvPicPr>
          <p:nvPr/>
        </p:nvPicPr>
        <p:blipFill rotWithShape="1">
          <a:blip r:embed="rId5">
            <a:extLst>
              <a:ext uri="{28A0092B-C50C-407E-A947-70E740481C1C}">
                <a14:useLocalDpi xmlns:a14="http://schemas.microsoft.com/office/drawing/2010/main" xmlns="" val="0"/>
              </a:ext>
            </a:extLst>
          </a:blip>
          <a:srcRect t="10381" r="11914"/>
          <a:stretch/>
        </p:blipFill>
        <p:spPr>
          <a:xfrm>
            <a:off x="6550166" y="3397015"/>
            <a:ext cx="2210077" cy="1936986"/>
          </a:xfrm>
          <a:prstGeom prst="rect">
            <a:avLst/>
          </a:prstGeom>
        </p:spPr>
      </p:pic>
    </p:spTree>
    <p:extLst>
      <p:ext uri="{BB962C8B-B14F-4D97-AF65-F5344CB8AC3E}">
        <p14:creationId xmlns:p14="http://schemas.microsoft.com/office/powerpoint/2010/main" xmlns="" val="734793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855760" y="549924"/>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A6CB"/>
                </a:solidFill>
                <a:sym typeface="+mn-ea"/>
              </a:rPr>
              <a:t>机器人任务</a:t>
            </a:r>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36</a:t>
            </a:fld>
            <a:endParaRPr lang="en-US" dirty="0"/>
          </a:p>
        </p:txBody>
      </p:sp>
      <p:graphicFrame>
        <p:nvGraphicFramePr>
          <p:cNvPr id="3" name="图示 2">
            <a:extLst>
              <a:ext uri="{FF2B5EF4-FFF2-40B4-BE49-F238E27FC236}">
                <a16:creationId xmlns:a16="http://schemas.microsoft.com/office/drawing/2014/main" xmlns="" id="{7A127CC1-F3C6-45BA-8069-1A53A65232B0}"/>
              </a:ext>
            </a:extLst>
          </p:cNvPr>
          <p:cNvGraphicFramePr/>
          <p:nvPr>
            <p:extLst>
              <p:ext uri="{D42A27DB-BD31-4B8C-83A1-F6EECF244321}">
                <p14:modId xmlns:p14="http://schemas.microsoft.com/office/powerpoint/2010/main" xmlns="" val="1001726703"/>
              </p:ext>
            </p:extLst>
          </p:nvPr>
        </p:nvGraphicFramePr>
        <p:xfrm>
          <a:off x="2648480" y="1251064"/>
          <a:ext cx="7038805" cy="4692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 id="{919D06E2-327F-439E-9DA4-A24155E38E38}"/>
              </a:ext>
            </a:extLst>
          </p:cNvPr>
          <p:cNvSpPr txBox="1"/>
          <p:nvPr/>
        </p:nvSpPr>
        <p:spPr>
          <a:xfrm>
            <a:off x="690428" y="6062723"/>
            <a:ext cx="5286659" cy="646331"/>
          </a:xfrm>
          <a:prstGeom prst="rect">
            <a:avLst/>
          </a:prstGeom>
          <a:noFill/>
        </p:spPr>
        <p:txBody>
          <a:bodyPr wrap="square" rtlCol="0">
            <a:spAutoFit/>
          </a:bodyPr>
          <a:lstStyle/>
          <a:p>
            <a:r>
              <a:rPr lang="zh-CN" altLang="en-US" dirty="0"/>
              <a:t>为便于了解，机器人任务将分不同小节来介绍。</a:t>
            </a:r>
          </a:p>
          <a:p>
            <a:r>
              <a:rPr lang="zh-CN" altLang="en-US" dirty="0"/>
              <a:t>但是，队伍仍可以决定完成任务的顺序。</a:t>
            </a:r>
          </a:p>
        </p:txBody>
      </p:sp>
      <p:sp>
        <p:nvSpPr>
          <p:cNvPr id="5" name="矩形: 圆角 4">
            <a:extLst>
              <a:ext uri="{FF2B5EF4-FFF2-40B4-BE49-F238E27FC236}">
                <a16:creationId xmlns:a16="http://schemas.microsoft.com/office/drawing/2014/main" xmlns="" id="{D5F28D17-4CCB-4867-A3AD-DAF878D16A75}"/>
              </a:ext>
            </a:extLst>
          </p:cNvPr>
          <p:cNvSpPr/>
          <p:nvPr/>
        </p:nvSpPr>
        <p:spPr>
          <a:xfrm>
            <a:off x="2648480" y="1127760"/>
            <a:ext cx="6495520" cy="251460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6" name="标注: 线形 5">
            <a:extLst>
              <a:ext uri="{FF2B5EF4-FFF2-40B4-BE49-F238E27FC236}">
                <a16:creationId xmlns:a16="http://schemas.microsoft.com/office/drawing/2014/main" xmlns="" id="{1F30B96A-60CC-43EC-87C9-83C5A4DC2D83}"/>
              </a:ext>
            </a:extLst>
          </p:cNvPr>
          <p:cNvSpPr/>
          <p:nvPr/>
        </p:nvSpPr>
        <p:spPr>
          <a:xfrm>
            <a:off x="9453374" y="2308860"/>
            <a:ext cx="1810280" cy="1043940"/>
          </a:xfrm>
          <a:prstGeom prst="borderCallout1">
            <a:avLst>
              <a:gd name="adj1" fmla="val 655"/>
              <a:gd name="adj2" fmla="val 148"/>
              <a:gd name="adj3" fmla="val -19882"/>
              <a:gd name="adj4" fmla="val -16804"/>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zh-CN" altLang="en-US" dirty="0"/>
              <a:t>通过二进制编码决定任务位置</a:t>
            </a:r>
          </a:p>
        </p:txBody>
      </p:sp>
    </p:spTree>
    <p:extLst>
      <p:ext uri="{BB962C8B-B14F-4D97-AF65-F5344CB8AC3E}">
        <p14:creationId xmlns:p14="http://schemas.microsoft.com/office/powerpoint/2010/main" xmlns="" val="1867155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50"/>
                </a:solidFill>
                <a:sym typeface="+mn-ea"/>
              </a:rPr>
              <a:t>清除积雪将积雪带到雪场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37</a:t>
            </a:fld>
            <a:endParaRPr lang="en-US" dirty="0"/>
          </a:p>
        </p:txBody>
      </p:sp>
      <p:sp>
        <p:nvSpPr>
          <p:cNvPr id="14" name="文本框 13">
            <a:extLst>
              <a:ext uri="{FF2B5EF4-FFF2-40B4-BE49-F238E27FC236}">
                <a16:creationId xmlns:a16="http://schemas.microsoft.com/office/drawing/2014/main" xmlns="" id="{7AACB158-7CE9-4034-B015-46D264419AAC}"/>
              </a:ext>
            </a:extLst>
          </p:cNvPr>
          <p:cNvSpPr txBox="1"/>
          <p:nvPr/>
        </p:nvSpPr>
        <p:spPr>
          <a:xfrm>
            <a:off x="5903979" y="3621022"/>
            <a:ext cx="5376597" cy="830997"/>
          </a:xfrm>
          <a:prstGeom prst="rect">
            <a:avLst/>
          </a:prstGeom>
          <a:noFill/>
        </p:spPr>
        <p:txBody>
          <a:bodyPr wrap="square" rtlCol="0">
            <a:spAutoFit/>
          </a:bodyPr>
          <a:lstStyle/>
          <a:p>
            <a:endParaRPr lang="en-US" altLang="zh-CN" sz="2400" dirty="0"/>
          </a:p>
          <a:p>
            <a:endParaRPr lang="zh-CN" altLang="en-US" sz="2400"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41414"/>
            <a:ext cx="10168094" cy="1508105"/>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二进制代码的设置</a:t>
            </a:r>
            <a:endParaRPr lang="en-US" altLang="zh-CN" sz="2400" b="1" dirty="0">
              <a:solidFill>
                <a:prstClr val="black"/>
              </a:solidFill>
              <a:latin typeface="微软雅黑" panose="020B0503020204020204" pitchFamily="34" charset="-122"/>
              <a:ea typeface="微软雅黑" panose="020B0503020204020204" pitchFamily="34" charset="-122"/>
            </a:endParaRPr>
          </a:p>
          <a:p>
            <a:endParaRPr lang="en-US" altLang="zh-CN" sz="800" dirty="0">
              <a:latin typeface="微软雅黑" panose="020B0503020204020204" pitchFamily="34" charset="-122"/>
              <a:ea typeface="微软雅黑" panose="020B0503020204020204" pitchFamily="34" charset="-122"/>
            </a:endParaRPr>
          </a:p>
          <a:p>
            <a:r>
              <a:rPr lang="zh-CN" altLang="en-US" sz="2000" dirty="0">
                <a:solidFill>
                  <a:prstClr val="black"/>
                </a:solidFill>
                <a:latin typeface="微软雅黑" panose="020B0503020204020204" pitchFamily="34" charset="-122"/>
                <a:ea typeface="微软雅黑" panose="020B0503020204020204" pitchFamily="34" charset="-122"/>
              </a:rPr>
              <a:t>开始时，机器人需要读取二进制代码来判断应该做什么。二进制代码是在每条街道上使用两个数字来指示该条街道是需要清除积雪还是需要投放防滑剂。每个数字是</a:t>
            </a:r>
            <a:r>
              <a:rPr lang="en-US" altLang="zh-CN" sz="2000" dirty="0">
                <a:solidFill>
                  <a:prstClr val="black"/>
                </a:solidFill>
                <a:latin typeface="微软雅黑" panose="020B0503020204020204" pitchFamily="34" charset="-122"/>
                <a:ea typeface="微软雅黑" panose="020B0503020204020204" pitchFamily="34" charset="-122"/>
              </a:rPr>
              <a:t>0</a:t>
            </a:r>
            <a:r>
              <a:rPr lang="zh-CN" altLang="en-US" sz="2000" dirty="0">
                <a:solidFill>
                  <a:prstClr val="black"/>
                </a:solidFill>
                <a:latin typeface="微软雅黑" panose="020B0503020204020204" pitchFamily="34" charset="-122"/>
                <a:ea typeface="微软雅黑" panose="020B0503020204020204" pitchFamily="34" charset="-122"/>
              </a:rPr>
              <a:t>（黑色）或</a:t>
            </a:r>
            <a:r>
              <a:rPr lang="en-US" altLang="zh-CN" sz="2000" dirty="0">
                <a:solidFill>
                  <a:prstClr val="black"/>
                </a:solidFill>
                <a:latin typeface="微软雅黑" panose="020B0503020204020204" pitchFamily="34" charset="-122"/>
                <a:ea typeface="微软雅黑" panose="020B0503020204020204" pitchFamily="34" charset="-122"/>
              </a:rPr>
              <a:t>1</a:t>
            </a:r>
            <a:r>
              <a:rPr lang="zh-CN" altLang="en-US" sz="2000" dirty="0">
                <a:solidFill>
                  <a:prstClr val="black"/>
                </a:solidFill>
                <a:latin typeface="微软雅黑" panose="020B0503020204020204" pitchFamily="34" charset="-122"/>
                <a:ea typeface="微软雅黑" panose="020B0503020204020204" pitchFamily="34" charset="-122"/>
              </a:rPr>
              <a:t>（白色），代码的背景是黑色表示全是</a:t>
            </a:r>
            <a:r>
              <a:rPr lang="en-US" altLang="zh-CN" sz="2000" dirty="0">
                <a:solidFill>
                  <a:prstClr val="black"/>
                </a:solidFill>
                <a:latin typeface="微软雅黑" panose="020B0503020204020204" pitchFamily="34" charset="-122"/>
                <a:ea typeface="微软雅黑" panose="020B0503020204020204" pitchFamily="34" charset="-122"/>
              </a:rPr>
              <a:t>0</a:t>
            </a:r>
            <a:r>
              <a:rPr lang="zh-CN" altLang="en-US" sz="2000" dirty="0">
                <a:solidFill>
                  <a:prstClr val="black"/>
                </a:solidFill>
                <a:latin typeface="微软雅黑" panose="020B0503020204020204" pitchFamily="34" charset="-122"/>
                <a:ea typeface="微软雅黑" panose="020B0503020204020204" pitchFamily="34" charset="-122"/>
              </a:rPr>
              <a:t>。两个白色砖块将随机放置形成二进制代码。</a:t>
            </a:r>
            <a:endParaRPr lang="en-US" altLang="zh-CN" sz="800" dirty="0">
              <a:latin typeface="微软雅黑" panose="020B0503020204020204" pitchFamily="34" charset="-122"/>
              <a:ea typeface="微软雅黑" panose="020B0503020204020204" pitchFamily="34" charset="-122"/>
            </a:endParaRPr>
          </a:p>
        </p:txBody>
      </p:sp>
      <p:graphicFrame>
        <p:nvGraphicFramePr>
          <p:cNvPr id="5" name="表格 4">
            <a:extLst>
              <a:ext uri="{FF2B5EF4-FFF2-40B4-BE49-F238E27FC236}">
                <a16:creationId xmlns:a16="http://schemas.microsoft.com/office/drawing/2014/main" xmlns="" id="{FF44AA05-9661-474F-B3D3-6BA724B487CA}"/>
              </a:ext>
            </a:extLst>
          </p:cNvPr>
          <p:cNvGraphicFramePr>
            <a:graphicFrameLocks noGrp="1"/>
          </p:cNvGraphicFramePr>
          <p:nvPr>
            <p:extLst>
              <p:ext uri="{D42A27DB-BD31-4B8C-83A1-F6EECF244321}">
                <p14:modId xmlns:p14="http://schemas.microsoft.com/office/powerpoint/2010/main" xmlns="" val="1882813334"/>
              </p:ext>
            </p:extLst>
          </p:nvPr>
        </p:nvGraphicFramePr>
        <p:xfrm>
          <a:off x="1332197" y="2941068"/>
          <a:ext cx="5641877" cy="3021901"/>
        </p:xfrm>
        <a:graphic>
          <a:graphicData uri="http://schemas.openxmlformats.org/drawingml/2006/table">
            <a:tbl>
              <a:tblPr/>
              <a:tblGrid>
                <a:gridCol w="1219779">
                  <a:extLst>
                    <a:ext uri="{9D8B030D-6E8A-4147-A177-3AD203B41FA5}">
                      <a16:colId xmlns:a16="http://schemas.microsoft.com/office/drawing/2014/main" xmlns="" val="3704971025"/>
                    </a:ext>
                  </a:extLst>
                </a:gridCol>
                <a:gridCol w="4422098">
                  <a:extLst>
                    <a:ext uri="{9D8B030D-6E8A-4147-A177-3AD203B41FA5}">
                      <a16:colId xmlns:a16="http://schemas.microsoft.com/office/drawing/2014/main" xmlns="" val="3297386904"/>
                    </a:ext>
                  </a:extLst>
                </a:gridCol>
              </a:tblGrid>
              <a:tr h="603855">
                <a:tc>
                  <a:txBody>
                    <a:bodyPr/>
                    <a:lstStyle/>
                    <a:p>
                      <a:pPr marL="67945" eaLnBrk="0" hangingPunct="0">
                        <a:spcBef>
                          <a:spcPts val="420"/>
                        </a:spcBef>
                        <a:spcAft>
                          <a:spcPts val="0"/>
                        </a:spcAft>
                      </a:pPr>
                      <a:r>
                        <a:rPr lang="zh-CN" sz="2300" b="1" kern="100">
                          <a:solidFill>
                            <a:srgbClr val="333333"/>
                          </a:solidFill>
                          <a:effectLst/>
                          <a:latin typeface="Arial" panose="020B0604020202020204" pitchFamily="34" charset="0"/>
                          <a:ea typeface="宋体" panose="02010600030101010101" pitchFamily="2" charset="-122"/>
                          <a:cs typeface="Times New Roman" panose="02020603050405020304" pitchFamily="18" charset="0"/>
                        </a:rPr>
                        <a:t>代码</a:t>
                      </a:r>
                      <a:endParaRPr lang="zh-CN" sz="2400" kern="100">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eaLnBrk="0" hangingPunct="0">
                        <a:spcBef>
                          <a:spcPts val="420"/>
                        </a:spcBef>
                        <a:spcAft>
                          <a:spcPts val="0"/>
                        </a:spcAft>
                      </a:pPr>
                      <a:r>
                        <a:rPr lang="zh-CN" sz="2300" b="1" kern="100">
                          <a:solidFill>
                            <a:srgbClr val="333333"/>
                          </a:solidFill>
                          <a:effectLst/>
                          <a:latin typeface="Arial" panose="020B0604020202020204" pitchFamily="34" charset="0"/>
                          <a:ea typeface="宋体" panose="02010600030101010101" pitchFamily="2" charset="-122"/>
                          <a:cs typeface="Times New Roman" panose="02020603050405020304" pitchFamily="18" charset="0"/>
                        </a:rPr>
                        <a:t>该条街道的任务</a:t>
                      </a:r>
                      <a:endParaRPr lang="zh-CN" sz="2400" kern="100">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7345377"/>
                  </a:ext>
                </a:extLst>
              </a:tr>
              <a:tr h="603855">
                <a:tc>
                  <a:txBody>
                    <a:bodyPr/>
                    <a:lstStyle/>
                    <a:p>
                      <a:pPr marL="67945" eaLnBrk="0" hangingPunct="0">
                        <a:spcBef>
                          <a:spcPts val="420"/>
                        </a:spcBef>
                        <a:spcAft>
                          <a:spcPts val="0"/>
                        </a:spcAft>
                      </a:pPr>
                      <a:r>
                        <a:rPr lang="en-US" sz="2300" kern="100">
                          <a:solidFill>
                            <a:srgbClr val="333333"/>
                          </a:solidFill>
                          <a:effectLst/>
                          <a:latin typeface="Arial" panose="020B0604020202020204" pitchFamily="34" charset="0"/>
                          <a:ea typeface="宋体" panose="02010600030101010101" pitchFamily="2" charset="-122"/>
                          <a:cs typeface="Times New Roman" panose="02020603050405020304" pitchFamily="18" charset="0"/>
                        </a:rPr>
                        <a:t>0-0</a:t>
                      </a:r>
                      <a:endParaRPr lang="zh-CN" sz="2400" kern="100">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eaLnBrk="0" hangingPunct="0">
                        <a:spcBef>
                          <a:spcPts val="420"/>
                        </a:spcBef>
                        <a:spcAft>
                          <a:spcPts val="0"/>
                        </a:spcAft>
                      </a:pPr>
                      <a:r>
                        <a:rPr lang="zh-CN" sz="2300" kern="100">
                          <a:solidFill>
                            <a:srgbClr val="333333"/>
                          </a:solidFill>
                          <a:effectLst/>
                          <a:latin typeface="Arial" panose="020B0604020202020204" pitchFamily="34" charset="0"/>
                          <a:ea typeface="宋体" panose="02010600030101010101" pitchFamily="2" charset="-122"/>
                          <a:cs typeface="Times New Roman" panose="02020603050405020304" pitchFamily="18" charset="0"/>
                        </a:rPr>
                        <a:t>清除积雪</a:t>
                      </a:r>
                      <a:endParaRPr lang="zh-CN" sz="2400" kern="100">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0769691"/>
                  </a:ext>
                </a:extLst>
              </a:tr>
              <a:tr h="603855">
                <a:tc>
                  <a:txBody>
                    <a:bodyPr/>
                    <a:lstStyle/>
                    <a:p>
                      <a:pPr marL="67945" eaLnBrk="0" hangingPunct="0">
                        <a:spcBef>
                          <a:spcPts val="430"/>
                        </a:spcBef>
                        <a:spcAft>
                          <a:spcPts val="0"/>
                        </a:spcAft>
                      </a:pPr>
                      <a:r>
                        <a:rPr lang="en-US" sz="2300" kern="100">
                          <a:solidFill>
                            <a:srgbClr val="333333"/>
                          </a:solidFill>
                          <a:effectLst/>
                          <a:latin typeface="Arial" panose="020B0604020202020204" pitchFamily="34" charset="0"/>
                          <a:ea typeface="宋体" panose="02010600030101010101" pitchFamily="2" charset="-122"/>
                          <a:cs typeface="Times New Roman" panose="02020603050405020304" pitchFamily="18" charset="0"/>
                        </a:rPr>
                        <a:t>0-1</a:t>
                      </a:r>
                      <a:endParaRPr lang="zh-CN" sz="2400" kern="100">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eaLnBrk="0" hangingPunct="0">
                        <a:spcBef>
                          <a:spcPts val="430"/>
                        </a:spcBef>
                        <a:spcAft>
                          <a:spcPts val="0"/>
                        </a:spcAft>
                      </a:pPr>
                      <a:r>
                        <a:rPr lang="zh-CN" sz="2300" kern="100">
                          <a:solidFill>
                            <a:srgbClr val="333333"/>
                          </a:solidFill>
                          <a:effectLst/>
                          <a:latin typeface="Arial" panose="020B0604020202020204" pitchFamily="34" charset="0"/>
                          <a:ea typeface="宋体" panose="02010600030101010101" pitchFamily="2" charset="-122"/>
                          <a:cs typeface="Times New Roman" panose="02020603050405020304" pitchFamily="18" charset="0"/>
                        </a:rPr>
                        <a:t>播撒蓝色防滑剂</a:t>
                      </a:r>
                      <a:endParaRPr lang="zh-CN" sz="2400" kern="100">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3853537"/>
                  </a:ext>
                </a:extLst>
              </a:tr>
              <a:tr h="603855">
                <a:tc>
                  <a:txBody>
                    <a:bodyPr/>
                    <a:lstStyle/>
                    <a:p>
                      <a:pPr marL="67945" eaLnBrk="0" hangingPunct="0">
                        <a:spcBef>
                          <a:spcPts val="430"/>
                        </a:spcBef>
                        <a:spcAft>
                          <a:spcPts val="0"/>
                        </a:spcAft>
                      </a:pPr>
                      <a:r>
                        <a:rPr lang="en-US" sz="2300" kern="100">
                          <a:solidFill>
                            <a:srgbClr val="333333"/>
                          </a:solidFill>
                          <a:effectLst/>
                          <a:latin typeface="Arial" panose="020B0604020202020204" pitchFamily="34" charset="0"/>
                          <a:ea typeface="宋体" panose="02010600030101010101" pitchFamily="2" charset="-122"/>
                          <a:cs typeface="Times New Roman" panose="02020603050405020304" pitchFamily="18" charset="0"/>
                        </a:rPr>
                        <a:t>1-0</a:t>
                      </a:r>
                      <a:endParaRPr lang="zh-CN" sz="2400" kern="100">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eaLnBrk="0" hangingPunct="0">
                        <a:spcBef>
                          <a:spcPts val="430"/>
                        </a:spcBef>
                        <a:spcAft>
                          <a:spcPts val="0"/>
                        </a:spcAft>
                      </a:pPr>
                      <a:r>
                        <a:rPr lang="zh-CN" sz="2300" kern="100">
                          <a:solidFill>
                            <a:srgbClr val="333333"/>
                          </a:solidFill>
                          <a:effectLst/>
                          <a:latin typeface="Arial" panose="020B0604020202020204" pitchFamily="34" charset="0"/>
                          <a:ea typeface="宋体" panose="02010600030101010101" pitchFamily="2" charset="-122"/>
                          <a:cs typeface="Times New Roman" panose="02020603050405020304" pitchFamily="18" charset="0"/>
                        </a:rPr>
                        <a:t>播撒黑色防滑剂</a:t>
                      </a:r>
                      <a:endParaRPr lang="zh-CN" sz="2400" kern="100">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2379712"/>
                  </a:ext>
                </a:extLst>
              </a:tr>
              <a:tr h="606481">
                <a:tc>
                  <a:txBody>
                    <a:bodyPr/>
                    <a:lstStyle/>
                    <a:p>
                      <a:pPr marL="67945" eaLnBrk="0" hangingPunct="0">
                        <a:spcBef>
                          <a:spcPts val="430"/>
                        </a:spcBef>
                        <a:spcAft>
                          <a:spcPts val="0"/>
                        </a:spcAft>
                      </a:pPr>
                      <a:r>
                        <a:rPr lang="en-US" sz="2300" kern="100">
                          <a:solidFill>
                            <a:srgbClr val="333333"/>
                          </a:solidFill>
                          <a:effectLst/>
                          <a:latin typeface="Arial" panose="020B0604020202020204" pitchFamily="34" charset="0"/>
                          <a:ea typeface="宋体" panose="02010600030101010101" pitchFamily="2" charset="-122"/>
                          <a:cs typeface="Times New Roman" panose="02020603050405020304" pitchFamily="18" charset="0"/>
                        </a:rPr>
                        <a:t>1-1</a:t>
                      </a:r>
                      <a:endParaRPr lang="zh-CN" sz="2400" kern="100">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eaLnBrk="0" hangingPunct="0">
                        <a:spcBef>
                          <a:spcPts val="430"/>
                        </a:spcBef>
                        <a:spcAft>
                          <a:spcPts val="0"/>
                        </a:spcAft>
                      </a:pPr>
                      <a:r>
                        <a:rPr lang="zh-CN" sz="2300" kern="100" dirty="0">
                          <a:solidFill>
                            <a:srgbClr val="333333"/>
                          </a:solidFill>
                          <a:effectLst/>
                          <a:latin typeface="Arial" panose="020B0604020202020204" pitchFamily="34" charset="0"/>
                          <a:ea typeface="宋体" panose="02010600030101010101" pitchFamily="2" charset="-122"/>
                          <a:cs typeface="Times New Roman" panose="02020603050405020304" pitchFamily="18" charset="0"/>
                        </a:rPr>
                        <a:t>不需要做任何事</a:t>
                      </a:r>
                      <a:endParaRPr lang="zh-CN" sz="2400" kern="100" dirty="0">
                        <a:effectLst/>
                        <a:latin typeface="Arial" panose="020B0604020202020204" pitchFamily="34"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6324147"/>
                  </a:ext>
                </a:extLst>
              </a:tr>
            </a:tbl>
          </a:graphicData>
        </a:graphic>
      </p:graphicFrame>
      <p:pic>
        <p:nvPicPr>
          <p:cNvPr id="21" name="图片 20">
            <a:extLst>
              <a:ext uri="{FF2B5EF4-FFF2-40B4-BE49-F238E27FC236}">
                <a16:creationId xmlns:a16="http://schemas.microsoft.com/office/drawing/2014/main" xmlns="" id="{94496411-2050-40A4-B880-E47422AF05D2}"/>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77642" y="2749519"/>
            <a:ext cx="3033907" cy="2022309"/>
          </a:xfrm>
          <a:prstGeom prst="rect">
            <a:avLst/>
          </a:prstGeom>
          <a:noFill/>
          <a:ln>
            <a:noFill/>
          </a:ln>
        </p:spPr>
      </p:pic>
      <p:sp>
        <p:nvSpPr>
          <p:cNvPr id="22" name="文本框 21">
            <a:extLst>
              <a:ext uri="{FF2B5EF4-FFF2-40B4-BE49-F238E27FC236}">
                <a16:creationId xmlns:a16="http://schemas.microsoft.com/office/drawing/2014/main" xmlns="" id="{C86DE76D-337C-4F14-A84F-F1CBF71047DD}"/>
              </a:ext>
            </a:extLst>
          </p:cNvPr>
          <p:cNvSpPr txBox="1"/>
          <p:nvPr/>
        </p:nvSpPr>
        <p:spPr>
          <a:xfrm>
            <a:off x="7680695" y="4836212"/>
            <a:ext cx="3375431" cy="1200329"/>
          </a:xfrm>
          <a:prstGeom prst="rect">
            <a:avLst/>
          </a:prstGeom>
          <a:noFill/>
        </p:spPr>
        <p:txBody>
          <a:bodyPr wrap="square" rtlCol="0">
            <a:spAutoFit/>
          </a:bodyPr>
          <a:lstStyle/>
          <a:p>
            <a:r>
              <a:rPr lang="zh-CN" altLang="en-US" dirty="0"/>
              <a:t>两个白色砖块随机放置到密码中完成二进制代码。砖块不会放到相同颜色的街道上（每个颜色的街道最多放一块）</a:t>
            </a:r>
            <a:endParaRPr lang="en-US" altLang="zh-CN" dirty="0"/>
          </a:p>
        </p:txBody>
      </p:sp>
    </p:spTree>
    <p:extLst>
      <p:ext uri="{BB962C8B-B14F-4D97-AF65-F5344CB8AC3E}">
        <p14:creationId xmlns:p14="http://schemas.microsoft.com/office/powerpoint/2010/main" xmlns="" val="435050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50"/>
                </a:solidFill>
                <a:sym typeface="+mn-ea"/>
              </a:rPr>
              <a:t>清除积雪将积雪带到雪场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38</a:t>
            </a:fld>
            <a:endParaRPr lang="en-US" dirty="0"/>
          </a:p>
        </p:txBody>
      </p:sp>
      <p:sp>
        <p:nvSpPr>
          <p:cNvPr id="14" name="文本框 13">
            <a:extLst>
              <a:ext uri="{FF2B5EF4-FFF2-40B4-BE49-F238E27FC236}">
                <a16:creationId xmlns:a16="http://schemas.microsoft.com/office/drawing/2014/main" xmlns="" id="{7AACB158-7CE9-4034-B015-46D264419AAC}"/>
              </a:ext>
            </a:extLst>
          </p:cNvPr>
          <p:cNvSpPr txBox="1"/>
          <p:nvPr/>
        </p:nvSpPr>
        <p:spPr>
          <a:xfrm>
            <a:off x="5903979" y="3621022"/>
            <a:ext cx="5376597" cy="830997"/>
          </a:xfrm>
          <a:prstGeom prst="rect">
            <a:avLst/>
          </a:prstGeom>
          <a:noFill/>
        </p:spPr>
        <p:txBody>
          <a:bodyPr wrap="square" rtlCol="0">
            <a:spAutoFit/>
          </a:bodyPr>
          <a:lstStyle/>
          <a:p>
            <a:endParaRPr lang="en-US" altLang="zh-CN" sz="2400" dirty="0"/>
          </a:p>
          <a:p>
            <a:endParaRPr lang="zh-CN" altLang="en-US" sz="2400"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41414"/>
            <a:ext cx="10168094" cy="2308324"/>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二进制代码的设置</a:t>
            </a:r>
            <a:endParaRPr lang="en-US" altLang="zh-CN" sz="2400" b="1" dirty="0">
              <a:solidFill>
                <a:prstClr val="black"/>
              </a:solidFill>
              <a:latin typeface="微软雅黑" panose="020B0503020204020204" pitchFamily="34" charset="-122"/>
              <a:ea typeface="微软雅黑" panose="020B0503020204020204" pitchFamily="34" charset="-122"/>
            </a:endParaRPr>
          </a:p>
          <a:p>
            <a:endParaRPr lang="en-US" altLang="zh-CN" sz="800" dirty="0">
              <a:latin typeface="微软雅黑" panose="020B0503020204020204" pitchFamily="34" charset="-122"/>
              <a:ea typeface="微软雅黑" panose="020B0503020204020204" pitchFamily="34" charset="-122"/>
            </a:endParaRPr>
          </a:p>
          <a:p>
            <a:r>
              <a:rPr lang="zh-CN" altLang="en-US" sz="2000" dirty="0">
                <a:solidFill>
                  <a:prstClr val="black"/>
                </a:solidFill>
                <a:latin typeface="微软雅黑" panose="020B0503020204020204" pitchFamily="34" charset="-122"/>
                <a:ea typeface="微软雅黑" panose="020B0503020204020204" pitchFamily="34" charset="-122"/>
              </a:rPr>
              <a:t>始终会有两条街道上的积雪需要清除，还有两条街道需要投放防滑剂（每条投放一种）。下图的二进制代码表示：</a:t>
            </a:r>
          </a:p>
          <a:p>
            <a:endParaRPr lang="zh-CN" altLang="en-US" sz="800" dirty="0">
              <a:solidFill>
                <a:prstClr val="black"/>
              </a:solidFill>
              <a:latin typeface="微软雅黑" panose="020B0503020204020204" pitchFamily="34" charset="-122"/>
              <a:ea typeface="微软雅黑" panose="020B0503020204020204" pitchFamily="34" charset="-122"/>
            </a:endParaRPr>
          </a:p>
          <a:p>
            <a:r>
              <a:rPr lang="zh-CN" altLang="en-US" sz="2000" dirty="0">
                <a:solidFill>
                  <a:prstClr val="black"/>
                </a:solidFill>
                <a:latin typeface="微软雅黑" panose="020B0503020204020204" pitchFamily="34" charset="-122"/>
                <a:ea typeface="微软雅黑" panose="020B0503020204020204" pitchFamily="34" charset="-122"/>
              </a:rPr>
              <a:t>清除蓝色街道和黄色街道上的积雪。这两条街道上的车辆也要被移走</a:t>
            </a:r>
          </a:p>
          <a:p>
            <a:r>
              <a:rPr lang="zh-CN" altLang="en-US" sz="2000" dirty="0">
                <a:solidFill>
                  <a:prstClr val="black"/>
                </a:solidFill>
                <a:latin typeface="微软雅黑" panose="020B0503020204020204" pitchFamily="34" charset="-122"/>
                <a:ea typeface="微软雅黑" panose="020B0503020204020204" pitchFamily="34" charset="-122"/>
              </a:rPr>
              <a:t>绿色街道上需要播撒蓝色防滑剂</a:t>
            </a:r>
          </a:p>
          <a:p>
            <a:r>
              <a:rPr lang="zh-CN" altLang="en-US" sz="2000" dirty="0">
                <a:solidFill>
                  <a:prstClr val="black"/>
                </a:solidFill>
                <a:latin typeface="微软雅黑" panose="020B0503020204020204" pitchFamily="34" charset="-122"/>
                <a:ea typeface="微软雅黑" panose="020B0503020204020204" pitchFamily="34" charset="-122"/>
              </a:rPr>
              <a:t>红色街道上需要播撒黑色防滑剂</a:t>
            </a:r>
          </a:p>
        </p:txBody>
      </p:sp>
      <p:pic>
        <p:nvPicPr>
          <p:cNvPr id="21" name="图片 20" descr="IMG_9725-">
            <a:extLst>
              <a:ext uri="{FF2B5EF4-FFF2-40B4-BE49-F238E27FC236}">
                <a16:creationId xmlns:a16="http://schemas.microsoft.com/office/drawing/2014/main" xmlns="" id="{09E774B2-65F8-4398-90B5-78FC6850D834}"/>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3118802" y="3549738"/>
            <a:ext cx="5954395" cy="2456180"/>
          </a:xfrm>
          <a:prstGeom prst="rect">
            <a:avLst/>
          </a:prstGeom>
          <a:noFill/>
          <a:ln>
            <a:noFill/>
          </a:ln>
        </p:spPr>
      </p:pic>
    </p:spTree>
    <p:extLst>
      <p:ext uri="{BB962C8B-B14F-4D97-AF65-F5344CB8AC3E}">
        <p14:creationId xmlns:p14="http://schemas.microsoft.com/office/powerpoint/2010/main" xmlns="" val="3166972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50"/>
                </a:solidFill>
                <a:sym typeface="+mn-ea"/>
              </a:rPr>
              <a:t>清除积雪将积雪带到雪场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39</a:t>
            </a:fld>
            <a:endParaRPr lang="en-US" dirty="0"/>
          </a:p>
        </p:txBody>
      </p:sp>
      <p:sp>
        <p:nvSpPr>
          <p:cNvPr id="14" name="文本框 13">
            <a:extLst>
              <a:ext uri="{FF2B5EF4-FFF2-40B4-BE49-F238E27FC236}">
                <a16:creationId xmlns:a16="http://schemas.microsoft.com/office/drawing/2014/main" xmlns="" id="{7AACB158-7CE9-4034-B015-46D264419AAC}"/>
              </a:ext>
            </a:extLst>
          </p:cNvPr>
          <p:cNvSpPr txBox="1"/>
          <p:nvPr/>
        </p:nvSpPr>
        <p:spPr>
          <a:xfrm>
            <a:off x="5903979" y="3621022"/>
            <a:ext cx="5376597" cy="830997"/>
          </a:xfrm>
          <a:prstGeom prst="rect">
            <a:avLst/>
          </a:prstGeom>
          <a:noFill/>
        </p:spPr>
        <p:txBody>
          <a:bodyPr wrap="square" rtlCol="0">
            <a:spAutoFit/>
          </a:bodyPr>
          <a:lstStyle/>
          <a:p>
            <a:endParaRPr lang="en-US" altLang="zh-CN" sz="2400" dirty="0"/>
          </a:p>
          <a:p>
            <a:endParaRPr lang="zh-CN" altLang="en-US" sz="2400"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9564" y="1388043"/>
            <a:ext cx="9334802" cy="584775"/>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积雪的放置</a:t>
            </a:r>
            <a:endParaRPr lang="en-US" altLang="zh-CN" sz="2400" b="1" dirty="0">
              <a:solidFill>
                <a:prstClr val="black"/>
              </a:solidFill>
              <a:latin typeface="微软雅黑" panose="020B0503020204020204" pitchFamily="34" charset="-122"/>
              <a:ea typeface="微软雅黑" panose="020B0503020204020204" pitchFamily="34" charset="-122"/>
            </a:endParaRPr>
          </a:p>
          <a:p>
            <a:endParaRPr lang="en-US" altLang="zh-CN" sz="8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xmlns="" id="{CF7DF92E-9B40-4BD1-A20D-2A1F41135D27}"/>
              </a:ext>
            </a:extLst>
          </p:cNvPr>
          <p:cNvSpPr txBox="1"/>
          <p:nvPr/>
        </p:nvSpPr>
        <p:spPr>
          <a:xfrm>
            <a:off x="7483152" y="2492756"/>
            <a:ext cx="2743200" cy="2308324"/>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代表雪的积木将被放在街道上的小地方，等待被清除（二进制代码为</a:t>
            </a:r>
            <a:r>
              <a:rPr lang="en-US" altLang="zh-CN" sz="2400" dirty="0">
                <a:latin typeface="微软雅黑" panose="020B0503020204020204" pitchFamily="34" charset="-122"/>
                <a:ea typeface="微软雅黑" panose="020B0503020204020204" pitchFamily="34" charset="-122"/>
              </a:rPr>
              <a:t>0-0</a:t>
            </a:r>
            <a:r>
              <a:rPr lang="zh-CN" altLang="en-US" sz="2400" dirty="0">
                <a:latin typeface="微软雅黑" panose="020B0503020204020204" pitchFamily="34" charset="-122"/>
                <a:ea typeface="微软雅黑" panose="020B0503020204020204" pitchFamily="34" charset="-122"/>
              </a:rPr>
              <a:t>，每条街道</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块积木）</a:t>
            </a:r>
          </a:p>
        </p:txBody>
      </p:sp>
      <p:pic>
        <p:nvPicPr>
          <p:cNvPr id="21" name="图片 20">
            <a:extLst>
              <a:ext uri="{FF2B5EF4-FFF2-40B4-BE49-F238E27FC236}">
                <a16:creationId xmlns:a16="http://schemas.microsoft.com/office/drawing/2014/main" xmlns="" id="{F0E6EA46-445E-4CDE-B5E8-719BA2F05731}"/>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11892" y="2141169"/>
            <a:ext cx="4993913" cy="3328788"/>
          </a:xfrm>
          <a:prstGeom prst="rect">
            <a:avLst/>
          </a:prstGeom>
          <a:noFill/>
          <a:ln>
            <a:noFill/>
          </a:ln>
        </p:spPr>
      </p:pic>
    </p:spTree>
    <p:extLst>
      <p:ext uri="{BB962C8B-B14F-4D97-AF65-F5344CB8AC3E}">
        <p14:creationId xmlns:p14="http://schemas.microsoft.com/office/powerpoint/2010/main" xmlns="" val="906089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3467616"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关于机器人的规定</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4</a:t>
            </a:fld>
            <a:endParaRPr lang="en-US" dirty="0"/>
          </a:p>
        </p:txBody>
      </p:sp>
      <p:sp>
        <p:nvSpPr>
          <p:cNvPr id="47" name="文本框 46"/>
          <p:cNvSpPr txBox="1"/>
          <p:nvPr/>
        </p:nvSpPr>
        <p:spPr>
          <a:xfrm>
            <a:off x="1129108" y="1467514"/>
            <a:ext cx="9785999" cy="3892732"/>
          </a:xfrm>
          <a:prstGeom prst="rect">
            <a:avLst/>
          </a:prstGeom>
          <a:noFill/>
        </p:spPr>
        <p:txBody>
          <a:bodyPr wrap="square" rtlCol="0" anchor="t">
            <a:spAutoFit/>
          </a:bodyPr>
          <a:lstStyle/>
          <a:p>
            <a:pPr algn="just" fontAlgn="auto">
              <a:lnSpc>
                <a:spcPct val="114000"/>
              </a:lnSpc>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在启动“任务”之前，机器人的最大尺寸必须在 </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250mm×250mm×250mm</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以内。机器人</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启动后尺寸</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无限制</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参赛</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队仅能使用</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一个控制器（</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NXT</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或 </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EV3</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。参赛队</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可携带一个以上的控制器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（以防控制器损坏</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），但</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在练习时间或机器人运行期间，仅能使用一个控制器。备用控制器必须交给教练，需要时与裁判联系</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电机</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和传感器</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使用数量不受限制</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，但仅允许使用正式的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LEGO®</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器材连接电机和传感器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在机器人启动动作（程序运行或按下中央按钮以激活机器人）完成后，参赛队不得对机器人进行</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任何干扰</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或协助机器人运动。</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违规的参赛队将在比赛中得 </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0</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机器人必须自主完成“任务”</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。机器人运行过程中，不允许使用任何射频通信、遥控和有线控制系统。</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违规的参赛队将被取消比赛资格，并立即退出比赛。 </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如果需要，</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参赛队可将机器人中不包含主要装置（控制器、电机、传感器）的任何部件留在场地上</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一旦</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零件接触到场地或比赛元件，且没有与该机器人接触，将认为该零件是不属于该机器人的自由</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乐高元件。</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允许使用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SD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卡存储程序。在检查机器人之前，必须插入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SD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卡，一旦检查完成，在比赛期间不得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取出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SD</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卡。</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50"/>
                </a:solidFill>
                <a:sym typeface="+mn-ea"/>
              </a:rPr>
              <a:t>清除积雪将积雪带到雪场</a:t>
            </a:r>
          </a:p>
          <a:p>
            <a:endParaRPr lang="zh-CN" altLang="en-US" sz="3200" dirty="0">
              <a:solidFill>
                <a:srgbClr val="00B050"/>
              </a:solidFill>
              <a:sym typeface="+mn-ea"/>
            </a:endParaRP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40</a:t>
            </a:fld>
            <a:endParaRPr lang="en-US" dirty="0"/>
          </a:p>
        </p:txBody>
      </p:sp>
      <p:sp>
        <p:nvSpPr>
          <p:cNvPr id="14" name="文本框 13">
            <a:extLst>
              <a:ext uri="{FF2B5EF4-FFF2-40B4-BE49-F238E27FC236}">
                <a16:creationId xmlns:a16="http://schemas.microsoft.com/office/drawing/2014/main" xmlns="" id="{7AACB158-7CE9-4034-B015-46D264419AAC}"/>
              </a:ext>
            </a:extLst>
          </p:cNvPr>
          <p:cNvSpPr txBox="1"/>
          <p:nvPr/>
        </p:nvSpPr>
        <p:spPr>
          <a:xfrm>
            <a:off x="5903979" y="3621022"/>
            <a:ext cx="5376597" cy="830997"/>
          </a:xfrm>
          <a:prstGeom prst="rect">
            <a:avLst/>
          </a:prstGeom>
          <a:noFill/>
        </p:spPr>
        <p:txBody>
          <a:bodyPr wrap="square" rtlCol="0">
            <a:spAutoFit/>
          </a:bodyPr>
          <a:lstStyle/>
          <a:p>
            <a:endParaRPr lang="en-US" altLang="zh-CN" sz="2400" dirty="0"/>
          </a:p>
          <a:p>
            <a:endParaRPr lang="zh-CN" altLang="en-US" sz="2400"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9564" y="1223526"/>
            <a:ext cx="9334802" cy="1200329"/>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任务内容</a:t>
            </a:r>
            <a:endParaRPr lang="en-US" altLang="zh-CN" sz="2400" b="1" dirty="0">
              <a:solidFill>
                <a:prstClr val="black"/>
              </a:solidFill>
              <a:latin typeface="微软雅黑" panose="020B0503020204020204" pitchFamily="34" charset="-122"/>
              <a:ea typeface="微软雅黑" panose="020B0503020204020204" pitchFamily="34" charset="-122"/>
            </a:endParaRPr>
          </a:p>
          <a:p>
            <a:endParaRPr lang="en-US" altLang="zh-CN" sz="8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街道上（代码为</a:t>
            </a:r>
            <a:r>
              <a:rPr lang="en-US" altLang="zh-CN" sz="2000" dirty="0">
                <a:latin typeface="微软雅黑" panose="020B0503020204020204" pitchFamily="34" charset="-122"/>
                <a:ea typeface="微软雅黑" panose="020B0503020204020204" pitchFamily="34" charset="-122"/>
              </a:rPr>
              <a:t>0-0</a:t>
            </a:r>
            <a:r>
              <a:rPr lang="zh-CN" altLang="en-US" sz="2000" dirty="0">
                <a:latin typeface="微软雅黑" panose="020B0503020204020204" pitchFamily="34" charset="-122"/>
                <a:ea typeface="微软雅黑" panose="020B0503020204020204" pitchFamily="34" charset="-122"/>
              </a:rPr>
              <a:t>）的积雪需要清除并带到雪场。如果积雪被抬起并投入高架雪场中，则可获最高分。</a:t>
            </a:r>
          </a:p>
        </p:txBody>
      </p:sp>
      <p:pic>
        <p:nvPicPr>
          <p:cNvPr id="22" name="图片 21">
            <a:extLst>
              <a:ext uri="{FF2B5EF4-FFF2-40B4-BE49-F238E27FC236}">
                <a16:creationId xmlns:a16="http://schemas.microsoft.com/office/drawing/2014/main" xmlns="" id="{38292B98-4CB7-4AD8-B314-F31A25C0AE15}"/>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4635" y="2583418"/>
            <a:ext cx="3645276" cy="2429828"/>
          </a:xfrm>
          <a:prstGeom prst="rect">
            <a:avLst/>
          </a:prstGeom>
          <a:noFill/>
          <a:ln>
            <a:noFill/>
          </a:ln>
        </p:spPr>
      </p:pic>
      <p:sp>
        <p:nvSpPr>
          <p:cNvPr id="24" name="文本框 23">
            <a:extLst>
              <a:ext uri="{FF2B5EF4-FFF2-40B4-BE49-F238E27FC236}">
                <a16:creationId xmlns:a16="http://schemas.microsoft.com/office/drawing/2014/main" xmlns="" id="{73AD4A81-FD2B-4132-A78B-47C8C8DAB3A1}"/>
              </a:ext>
            </a:extLst>
          </p:cNvPr>
          <p:cNvSpPr txBox="1"/>
          <p:nvPr/>
        </p:nvSpPr>
        <p:spPr>
          <a:xfrm>
            <a:off x="1884747" y="5172809"/>
            <a:ext cx="2853339" cy="646331"/>
          </a:xfrm>
          <a:prstGeom prst="rect">
            <a:avLst/>
          </a:prstGeom>
          <a:noFill/>
        </p:spPr>
        <p:txBody>
          <a:bodyPr wrap="square" rtlCol="0">
            <a:spAutoFit/>
          </a:bodyPr>
          <a:lstStyle/>
          <a:p>
            <a:r>
              <a:rPr lang="zh-CN" altLang="en-US" dirty="0"/>
              <a:t>使用</a:t>
            </a:r>
            <a:r>
              <a:rPr lang="en-US" altLang="zh-CN" dirty="0"/>
              <a:t>12</a:t>
            </a:r>
            <a:r>
              <a:rPr lang="zh-CN" altLang="en-US" dirty="0"/>
              <a:t>块</a:t>
            </a:r>
            <a:r>
              <a:rPr lang="en-US" altLang="zh-CN" dirty="0"/>
              <a:t>2x4</a:t>
            </a:r>
            <a:r>
              <a:rPr lang="zh-CN" altLang="en-US" dirty="0"/>
              <a:t>的乐高积木块代表雪</a:t>
            </a:r>
            <a:endParaRPr lang="en-US" altLang="zh-CN" dirty="0"/>
          </a:p>
        </p:txBody>
      </p:sp>
      <p:pic>
        <p:nvPicPr>
          <p:cNvPr id="26" name="图片 25">
            <a:extLst>
              <a:ext uri="{FF2B5EF4-FFF2-40B4-BE49-F238E27FC236}">
                <a16:creationId xmlns:a16="http://schemas.microsoft.com/office/drawing/2014/main" xmlns="" id="{2A1A00FB-B209-4908-B855-D9F53B347B92}"/>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29687" y="2583418"/>
            <a:ext cx="3646086" cy="2429828"/>
          </a:xfrm>
          <a:prstGeom prst="rect">
            <a:avLst/>
          </a:prstGeom>
          <a:noFill/>
          <a:ln>
            <a:noFill/>
          </a:ln>
        </p:spPr>
      </p:pic>
      <p:sp>
        <p:nvSpPr>
          <p:cNvPr id="27" name="文本框 26">
            <a:extLst>
              <a:ext uri="{FF2B5EF4-FFF2-40B4-BE49-F238E27FC236}">
                <a16:creationId xmlns:a16="http://schemas.microsoft.com/office/drawing/2014/main" xmlns="" id="{84AE9FFA-E137-432B-A213-4B89BE2328D7}"/>
              </a:ext>
            </a:extLst>
          </p:cNvPr>
          <p:cNvSpPr txBox="1"/>
          <p:nvPr/>
        </p:nvSpPr>
        <p:spPr>
          <a:xfrm>
            <a:off x="6400380" y="5172809"/>
            <a:ext cx="2853339" cy="369332"/>
          </a:xfrm>
          <a:prstGeom prst="rect">
            <a:avLst/>
          </a:prstGeom>
          <a:noFill/>
        </p:spPr>
        <p:txBody>
          <a:bodyPr wrap="square" rtlCol="0">
            <a:spAutoFit/>
          </a:bodyPr>
          <a:lstStyle/>
          <a:p>
            <a:r>
              <a:rPr lang="zh-CN" altLang="en-US" dirty="0"/>
              <a:t>将积雪投入高架雪场</a:t>
            </a:r>
            <a:endParaRPr lang="en-US" altLang="zh-CN" dirty="0"/>
          </a:p>
        </p:txBody>
      </p:sp>
    </p:spTree>
    <p:extLst>
      <p:ext uri="{BB962C8B-B14F-4D97-AF65-F5344CB8AC3E}">
        <p14:creationId xmlns:p14="http://schemas.microsoft.com/office/powerpoint/2010/main" xmlns="" val="3418016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50"/>
                </a:solidFill>
                <a:sym typeface="+mn-ea"/>
              </a:rPr>
              <a:t>清除积雪将积雪带到雪场</a:t>
            </a:r>
          </a:p>
          <a:p>
            <a:endParaRPr lang="zh-CN" altLang="en-US" sz="3200" dirty="0">
              <a:solidFill>
                <a:srgbClr val="00B050"/>
              </a:solidFill>
              <a:sym typeface="+mn-ea"/>
            </a:endParaRP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41</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113441"/>
            <a:ext cx="8535378" cy="938719"/>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计分说明</a:t>
            </a:r>
            <a:endParaRPr lang="en-US" altLang="zh-CN" sz="2400" b="1" dirty="0">
              <a:latin typeface="微软雅黑" panose="020B0503020204020204" pitchFamily="34" charset="-122"/>
              <a:ea typeface="微软雅黑" panose="020B0503020204020204" pitchFamily="34" charset="-122"/>
            </a:endParaRPr>
          </a:p>
          <a:p>
            <a:endParaRPr lang="en-US" altLang="zh-CN" sz="1000" dirty="0"/>
          </a:p>
          <a:p>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、代表雪的积木在高架雪场中➔</a:t>
            </a:r>
            <a:r>
              <a:rPr lang="en-US" altLang="zh-CN" sz="2000" dirty="0">
                <a:latin typeface="微软雅黑" panose="020B0503020204020204" pitchFamily="34" charset="-122"/>
                <a:ea typeface="微软雅黑" panose="020B0503020204020204" pitchFamily="34" charset="-122"/>
              </a:rPr>
              <a:t>5</a:t>
            </a:r>
            <a:r>
              <a:rPr lang="zh-CN" altLang="zh-CN" sz="2000" dirty="0">
                <a:latin typeface="微软雅黑" panose="020B0503020204020204" pitchFamily="34" charset="-122"/>
                <a:ea typeface="微软雅黑" panose="020B0503020204020204" pitchFamily="34" charset="-122"/>
              </a:rPr>
              <a:t>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个</a:t>
            </a:r>
            <a:endParaRPr lang="zh-CN" altLang="zh-CN" sz="2000" dirty="0">
              <a:latin typeface="微软雅黑" panose="020B0503020204020204" pitchFamily="34" charset="-122"/>
              <a:ea typeface="微软雅黑" panose="020B0503020204020204" pitchFamily="34" charset="-122"/>
            </a:endParaRPr>
          </a:p>
        </p:txBody>
      </p:sp>
      <p:pic>
        <p:nvPicPr>
          <p:cNvPr id="24" name="图片 23">
            <a:extLst>
              <a:ext uri="{FF2B5EF4-FFF2-40B4-BE49-F238E27FC236}">
                <a16:creationId xmlns:a16="http://schemas.microsoft.com/office/drawing/2014/main" xmlns="" id="{5040B8AB-DAFD-4B8B-99A1-6A6AD9FA2054}"/>
              </a:ext>
            </a:extLst>
          </p:cNvPr>
          <p:cNvPicPr/>
          <p:nvPr/>
        </p:nvPicPr>
        <p:blipFill rotWithShape="1">
          <a:blip r:embed="rId4" cstate="print">
            <a:extLst>
              <a:ext uri="{28A0092B-C50C-407E-A947-70E740481C1C}">
                <a14:useLocalDpi xmlns:a14="http://schemas.microsoft.com/office/drawing/2010/main" xmlns="" val="0"/>
              </a:ext>
            </a:extLst>
          </a:blip>
          <a:srcRect l="26856"/>
          <a:stretch/>
        </p:blipFill>
        <p:spPr bwMode="auto">
          <a:xfrm>
            <a:off x="1234020" y="2081553"/>
            <a:ext cx="1916550" cy="1746184"/>
          </a:xfrm>
          <a:prstGeom prst="rect">
            <a:avLst/>
          </a:prstGeom>
          <a:noFill/>
          <a:ln>
            <a:noFill/>
          </a:ln>
        </p:spPr>
      </p:pic>
      <p:pic>
        <p:nvPicPr>
          <p:cNvPr id="25" name="图片 24">
            <a:extLst>
              <a:ext uri="{FF2B5EF4-FFF2-40B4-BE49-F238E27FC236}">
                <a16:creationId xmlns:a16="http://schemas.microsoft.com/office/drawing/2014/main" xmlns="" id="{13918341-3B5B-460A-97FF-49CD7FD6C4E3}"/>
              </a:ext>
            </a:extLst>
          </p:cNvPr>
          <p:cNvPicPr/>
          <p:nvPr/>
        </p:nvPicPr>
        <p:blipFill rotWithShape="1">
          <a:blip r:embed="rId5" cstate="print">
            <a:extLst>
              <a:ext uri="{28A0092B-C50C-407E-A947-70E740481C1C}">
                <a14:useLocalDpi xmlns:a14="http://schemas.microsoft.com/office/drawing/2010/main" xmlns="" val="0"/>
              </a:ext>
            </a:extLst>
          </a:blip>
          <a:srcRect l="26856"/>
          <a:stretch/>
        </p:blipFill>
        <p:spPr bwMode="auto">
          <a:xfrm>
            <a:off x="4552261" y="2052160"/>
            <a:ext cx="1916550" cy="1746184"/>
          </a:xfrm>
          <a:prstGeom prst="rect">
            <a:avLst/>
          </a:prstGeom>
          <a:noFill/>
          <a:ln>
            <a:noFill/>
          </a:ln>
        </p:spPr>
      </p:pic>
      <p:pic>
        <p:nvPicPr>
          <p:cNvPr id="26" name="图片 25">
            <a:extLst>
              <a:ext uri="{FF2B5EF4-FFF2-40B4-BE49-F238E27FC236}">
                <a16:creationId xmlns:a16="http://schemas.microsoft.com/office/drawing/2014/main" xmlns="" id="{2D7CD7AA-8769-43B4-ADD0-19155A8795AB}"/>
              </a:ext>
            </a:extLst>
          </p:cNvPr>
          <p:cNvPicPr/>
          <p:nvPr/>
        </p:nvPicPr>
        <p:blipFill rotWithShape="1">
          <a:blip r:embed="rId6" cstate="print">
            <a:extLst>
              <a:ext uri="{28A0092B-C50C-407E-A947-70E740481C1C}">
                <a14:useLocalDpi xmlns:a14="http://schemas.microsoft.com/office/drawing/2010/main" xmlns="" val="0"/>
              </a:ext>
            </a:extLst>
          </a:blip>
          <a:srcRect l="26856"/>
          <a:stretch/>
        </p:blipFill>
        <p:spPr bwMode="auto">
          <a:xfrm>
            <a:off x="8192846" y="2052160"/>
            <a:ext cx="1916551" cy="1746184"/>
          </a:xfrm>
          <a:prstGeom prst="rect">
            <a:avLst/>
          </a:prstGeom>
          <a:noFill/>
          <a:ln>
            <a:noFill/>
          </a:ln>
        </p:spPr>
      </p:pic>
      <p:pic>
        <p:nvPicPr>
          <p:cNvPr id="27" name="图片 26">
            <a:extLst>
              <a:ext uri="{FF2B5EF4-FFF2-40B4-BE49-F238E27FC236}">
                <a16:creationId xmlns:a16="http://schemas.microsoft.com/office/drawing/2014/main" xmlns="" id="{6B649BC7-1878-4A33-BB90-858DE9D2C113}"/>
              </a:ext>
            </a:extLst>
          </p:cNvPr>
          <p:cNvPicPr/>
          <p:nvPr/>
        </p:nvPicPr>
        <p:blipFill rotWithShape="1">
          <a:blip r:embed="rId7" cstate="print">
            <a:extLst>
              <a:ext uri="{28A0092B-C50C-407E-A947-70E740481C1C}">
                <a14:useLocalDpi xmlns:a14="http://schemas.microsoft.com/office/drawing/2010/main" xmlns="" val="0"/>
              </a:ext>
            </a:extLst>
          </a:blip>
          <a:srcRect l="11888"/>
          <a:stretch/>
        </p:blipFill>
        <p:spPr bwMode="auto">
          <a:xfrm>
            <a:off x="1234020" y="4175318"/>
            <a:ext cx="2308742" cy="1746184"/>
          </a:xfrm>
          <a:prstGeom prst="rect">
            <a:avLst/>
          </a:prstGeom>
          <a:noFill/>
          <a:ln>
            <a:noFill/>
          </a:ln>
        </p:spPr>
      </p:pic>
      <p:pic>
        <p:nvPicPr>
          <p:cNvPr id="28" name="图片 27">
            <a:extLst>
              <a:ext uri="{FF2B5EF4-FFF2-40B4-BE49-F238E27FC236}">
                <a16:creationId xmlns:a16="http://schemas.microsoft.com/office/drawing/2014/main" xmlns="" id="{48BAF49D-3D5B-469A-89CB-BB6120697EFD}"/>
              </a:ext>
            </a:extLst>
          </p:cNvPr>
          <p:cNvPicPr/>
          <p:nvPr/>
        </p:nvPicPr>
        <p:blipFill rotWithShape="1">
          <a:blip r:embed="rId8" cstate="print">
            <a:extLst>
              <a:ext uri="{28A0092B-C50C-407E-A947-70E740481C1C}">
                <a14:useLocalDpi xmlns:a14="http://schemas.microsoft.com/office/drawing/2010/main" xmlns="" val="0"/>
              </a:ext>
            </a:extLst>
          </a:blip>
          <a:srcRect l="11888"/>
          <a:stretch/>
        </p:blipFill>
        <p:spPr bwMode="auto">
          <a:xfrm>
            <a:off x="5814071" y="4175318"/>
            <a:ext cx="2308741" cy="1746184"/>
          </a:xfrm>
          <a:prstGeom prst="rect">
            <a:avLst/>
          </a:prstGeom>
          <a:noFill/>
          <a:ln>
            <a:noFill/>
          </a:ln>
        </p:spPr>
      </p:pic>
      <p:sp>
        <p:nvSpPr>
          <p:cNvPr id="29" name="文本框 28">
            <a:extLst>
              <a:ext uri="{FF2B5EF4-FFF2-40B4-BE49-F238E27FC236}">
                <a16:creationId xmlns:a16="http://schemas.microsoft.com/office/drawing/2014/main" xmlns="" id="{FCBA4A11-ADDD-4771-9576-3C7D9CBD2976}"/>
              </a:ext>
            </a:extLst>
          </p:cNvPr>
          <p:cNvSpPr txBox="1"/>
          <p:nvPr/>
        </p:nvSpPr>
        <p:spPr>
          <a:xfrm>
            <a:off x="3312456" y="2791536"/>
            <a:ext cx="1046424" cy="984885"/>
          </a:xfrm>
          <a:prstGeom prst="rect">
            <a:avLst/>
          </a:prstGeom>
          <a:noFill/>
        </p:spPr>
        <p:txBody>
          <a:bodyPr wrap="square" rtlCol="0">
            <a:spAutoFit/>
          </a:bodyPr>
          <a:lstStyle/>
          <a:p>
            <a:r>
              <a:rPr lang="en-US" altLang="zh-CN" dirty="0"/>
              <a:t>&lt;&lt;&lt; </a:t>
            </a:r>
            <a:endParaRPr lang="en-US" altLang="zh-CN" sz="2000" dirty="0"/>
          </a:p>
          <a:p>
            <a:r>
              <a:rPr lang="en-US" altLang="zh-CN" sz="2000" dirty="0"/>
              <a:t>3</a:t>
            </a:r>
            <a:r>
              <a:rPr lang="zh-CN" altLang="en-US" sz="2000" dirty="0"/>
              <a:t>个雪，</a:t>
            </a:r>
            <a:r>
              <a:rPr lang="en-US" altLang="zh-CN" sz="2000" dirty="0"/>
              <a:t>15</a:t>
            </a:r>
            <a:r>
              <a:rPr lang="zh-CN" altLang="en-US" sz="2000" dirty="0"/>
              <a:t>分</a:t>
            </a:r>
          </a:p>
        </p:txBody>
      </p:sp>
      <p:sp>
        <p:nvSpPr>
          <p:cNvPr id="30" name="文本框 29">
            <a:extLst>
              <a:ext uri="{FF2B5EF4-FFF2-40B4-BE49-F238E27FC236}">
                <a16:creationId xmlns:a16="http://schemas.microsoft.com/office/drawing/2014/main" xmlns="" id="{52746256-E7AA-4FE5-8309-26791DD174C6}"/>
              </a:ext>
            </a:extLst>
          </p:cNvPr>
          <p:cNvSpPr txBox="1"/>
          <p:nvPr/>
        </p:nvSpPr>
        <p:spPr>
          <a:xfrm>
            <a:off x="3584108" y="4397365"/>
            <a:ext cx="2159929" cy="1600438"/>
          </a:xfrm>
          <a:prstGeom prst="rect">
            <a:avLst/>
          </a:prstGeom>
          <a:noFill/>
        </p:spPr>
        <p:txBody>
          <a:bodyPr wrap="square" rtlCol="0">
            <a:spAutoFit/>
          </a:bodyPr>
          <a:lstStyle/>
          <a:p>
            <a:r>
              <a:rPr lang="en-US" altLang="zh-CN" dirty="0"/>
              <a:t>&lt;&lt;&lt; </a:t>
            </a:r>
            <a:endParaRPr lang="en-US" altLang="zh-CN" sz="2000" dirty="0"/>
          </a:p>
          <a:p>
            <a:r>
              <a:rPr lang="zh-CN" altLang="en-US" sz="2000" dirty="0"/>
              <a:t>高架雪场可以在绿色区域</a:t>
            </a:r>
            <a:r>
              <a:rPr lang="zh-CN" altLang="en-US" sz="2000" dirty="0" smtClean="0"/>
              <a:t>内被移动</a:t>
            </a:r>
            <a:r>
              <a:rPr lang="zh-CN" altLang="en-US" sz="2000" dirty="0"/>
              <a:t>，但是不能移到绿色区域外。</a:t>
            </a:r>
          </a:p>
        </p:txBody>
      </p:sp>
      <p:sp>
        <p:nvSpPr>
          <p:cNvPr id="31" name="文本框 30">
            <a:extLst>
              <a:ext uri="{FF2B5EF4-FFF2-40B4-BE49-F238E27FC236}">
                <a16:creationId xmlns:a16="http://schemas.microsoft.com/office/drawing/2014/main" xmlns="" id="{BFDF2F49-F61A-4A0E-90DC-7F433E4E92D3}"/>
              </a:ext>
            </a:extLst>
          </p:cNvPr>
          <p:cNvSpPr txBox="1"/>
          <p:nvPr/>
        </p:nvSpPr>
        <p:spPr>
          <a:xfrm>
            <a:off x="6516167" y="2227299"/>
            <a:ext cx="1562863" cy="1600438"/>
          </a:xfrm>
          <a:prstGeom prst="rect">
            <a:avLst/>
          </a:prstGeom>
          <a:noFill/>
        </p:spPr>
        <p:txBody>
          <a:bodyPr wrap="square" rtlCol="0">
            <a:spAutoFit/>
          </a:bodyPr>
          <a:lstStyle/>
          <a:p>
            <a:r>
              <a:rPr lang="en-US" altLang="zh-CN" dirty="0"/>
              <a:t>&lt;&lt;&lt; </a:t>
            </a:r>
            <a:endParaRPr lang="en-US" altLang="zh-CN" sz="2000" dirty="0"/>
          </a:p>
          <a:p>
            <a:r>
              <a:rPr lang="en-US" altLang="zh-CN" sz="2000" dirty="0"/>
              <a:t>4</a:t>
            </a:r>
            <a:r>
              <a:rPr lang="zh-CN" altLang="en-US" sz="2000" dirty="0"/>
              <a:t>个雪（边框上的积木也可得分），</a:t>
            </a:r>
            <a:r>
              <a:rPr lang="en-US" altLang="zh-CN" sz="2000" dirty="0"/>
              <a:t>20</a:t>
            </a:r>
            <a:r>
              <a:rPr lang="zh-CN" altLang="en-US" sz="2000" dirty="0"/>
              <a:t>分</a:t>
            </a:r>
          </a:p>
        </p:txBody>
      </p:sp>
      <p:sp>
        <p:nvSpPr>
          <p:cNvPr id="32" name="文本框 31">
            <a:extLst>
              <a:ext uri="{FF2B5EF4-FFF2-40B4-BE49-F238E27FC236}">
                <a16:creationId xmlns:a16="http://schemas.microsoft.com/office/drawing/2014/main" xmlns="" id="{2634A38D-3124-48A9-82CB-01A10BF2DDFC}"/>
              </a:ext>
            </a:extLst>
          </p:cNvPr>
          <p:cNvSpPr txBox="1"/>
          <p:nvPr/>
        </p:nvSpPr>
        <p:spPr>
          <a:xfrm>
            <a:off x="10188961" y="2052160"/>
            <a:ext cx="1734329" cy="1908215"/>
          </a:xfrm>
          <a:prstGeom prst="rect">
            <a:avLst/>
          </a:prstGeom>
          <a:noFill/>
        </p:spPr>
        <p:txBody>
          <a:bodyPr wrap="square" rtlCol="0">
            <a:spAutoFit/>
          </a:bodyPr>
          <a:lstStyle/>
          <a:p>
            <a:r>
              <a:rPr lang="en-US" altLang="zh-CN" dirty="0"/>
              <a:t>&lt;&lt;&lt; </a:t>
            </a:r>
            <a:endParaRPr lang="en-US" altLang="zh-CN" sz="2000" dirty="0"/>
          </a:p>
          <a:p>
            <a:r>
              <a:rPr lang="zh-CN" altLang="en-US" sz="2000" dirty="0"/>
              <a:t>赛台比场地纸大时，高架雪场可以移动到靠边框放置。仍获得</a:t>
            </a:r>
            <a:r>
              <a:rPr lang="en-US" altLang="zh-CN" sz="2000" dirty="0"/>
              <a:t>15</a:t>
            </a:r>
            <a:r>
              <a:rPr lang="zh-CN" altLang="en-US" sz="2000" dirty="0"/>
              <a:t>分。</a:t>
            </a:r>
          </a:p>
        </p:txBody>
      </p:sp>
      <p:sp>
        <p:nvSpPr>
          <p:cNvPr id="33" name="文本框 32">
            <a:extLst>
              <a:ext uri="{FF2B5EF4-FFF2-40B4-BE49-F238E27FC236}">
                <a16:creationId xmlns:a16="http://schemas.microsoft.com/office/drawing/2014/main" xmlns="" id="{57325EDF-C025-4AAC-928A-DBCB2C37B5E5}"/>
              </a:ext>
            </a:extLst>
          </p:cNvPr>
          <p:cNvSpPr txBox="1"/>
          <p:nvPr/>
        </p:nvSpPr>
        <p:spPr>
          <a:xfrm>
            <a:off x="8192847" y="4391514"/>
            <a:ext cx="2743199" cy="1600438"/>
          </a:xfrm>
          <a:prstGeom prst="rect">
            <a:avLst/>
          </a:prstGeom>
          <a:noFill/>
        </p:spPr>
        <p:txBody>
          <a:bodyPr wrap="square" rtlCol="0">
            <a:spAutoFit/>
          </a:bodyPr>
          <a:lstStyle/>
          <a:p>
            <a:r>
              <a:rPr lang="en-US" altLang="zh-CN" dirty="0"/>
              <a:t>&lt;&lt;&lt; </a:t>
            </a:r>
            <a:endParaRPr lang="en-US" altLang="zh-CN" sz="2000" dirty="0"/>
          </a:p>
          <a:p>
            <a:r>
              <a:rPr lang="zh-CN" altLang="en-US" sz="2000" dirty="0"/>
              <a:t>如果雪场被移出绿色区域，只能获得仍在绿色区域内雪的分数（上图可获得</a:t>
            </a:r>
            <a:r>
              <a:rPr lang="en-US" altLang="zh-CN" sz="2000" dirty="0"/>
              <a:t>2 x 3 = 6 </a:t>
            </a:r>
            <a:r>
              <a:rPr lang="zh-CN" altLang="en-US" sz="2000" dirty="0"/>
              <a:t>分）</a:t>
            </a:r>
          </a:p>
        </p:txBody>
      </p:sp>
    </p:spTree>
    <p:extLst>
      <p:ext uri="{BB962C8B-B14F-4D97-AF65-F5344CB8AC3E}">
        <p14:creationId xmlns:p14="http://schemas.microsoft.com/office/powerpoint/2010/main" xmlns="" val="3405168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50"/>
                </a:solidFill>
                <a:sym typeface="+mn-ea"/>
              </a:rPr>
              <a:t>清除积雪将积雪带到雪场</a:t>
            </a:r>
          </a:p>
          <a:p>
            <a:endParaRPr lang="zh-CN" altLang="en-US" sz="3200" dirty="0">
              <a:solidFill>
                <a:srgbClr val="00B050"/>
              </a:solidFill>
              <a:sym typeface="+mn-ea"/>
            </a:endParaRP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42</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113441"/>
            <a:ext cx="8535378" cy="938719"/>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计分说明</a:t>
            </a:r>
            <a:endParaRPr lang="en-US" altLang="zh-CN" sz="2400" b="1" dirty="0">
              <a:latin typeface="微软雅黑" panose="020B0503020204020204" pitchFamily="34" charset="-122"/>
              <a:ea typeface="微软雅黑" panose="020B0503020204020204" pitchFamily="34" charset="-122"/>
            </a:endParaRPr>
          </a:p>
          <a:p>
            <a:endParaRPr lang="en-US" altLang="zh-CN" sz="1000" dirty="0"/>
          </a:p>
          <a:p>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、代表雪的积木在雪场区域但没有进入高架雪场➔</a:t>
            </a:r>
            <a:r>
              <a:rPr lang="en-US" altLang="zh-CN" sz="2000" dirty="0">
                <a:latin typeface="微软雅黑" panose="020B0503020204020204" pitchFamily="34" charset="-122"/>
                <a:ea typeface="微软雅黑" panose="020B0503020204020204" pitchFamily="34" charset="-122"/>
              </a:rPr>
              <a:t>3</a:t>
            </a:r>
            <a:r>
              <a:rPr lang="zh-CN" altLang="zh-CN" sz="2000" dirty="0">
                <a:latin typeface="微软雅黑" panose="020B0503020204020204" pitchFamily="34" charset="-122"/>
                <a:ea typeface="微软雅黑" panose="020B0503020204020204" pitchFamily="34" charset="-122"/>
              </a:rPr>
              <a:t>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个</a:t>
            </a:r>
            <a:endParaRPr lang="zh-CN" altLang="zh-CN" sz="2000" dirty="0">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xmlns="" id="{FCBA4A11-ADDD-4771-9576-3C7D9CBD2976}"/>
              </a:ext>
            </a:extLst>
          </p:cNvPr>
          <p:cNvSpPr txBox="1"/>
          <p:nvPr/>
        </p:nvSpPr>
        <p:spPr>
          <a:xfrm>
            <a:off x="1753228" y="4347364"/>
            <a:ext cx="2404041" cy="923330"/>
          </a:xfrm>
          <a:prstGeom prst="rect">
            <a:avLst/>
          </a:prstGeom>
          <a:noFill/>
        </p:spPr>
        <p:txBody>
          <a:bodyPr wrap="square" rtlCol="0">
            <a:spAutoFit/>
          </a:bodyPr>
          <a:lstStyle/>
          <a:p>
            <a:r>
              <a:rPr lang="en-US" altLang="zh-CN" dirty="0"/>
              <a:t>5</a:t>
            </a:r>
            <a:r>
              <a:rPr lang="zh-CN" altLang="en-US" dirty="0"/>
              <a:t>个雪在绿色区域内（不论朝上还是朝下），</a:t>
            </a:r>
            <a:r>
              <a:rPr lang="en-US" altLang="zh-CN" dirty="0"/>
              <a:t>15</a:t>
            </a:r>
            <a:r>
              <a:rPr lang="zh-CN" altLang="en-US" dirty="0"/>
              <a:t>分</a:t>
            </a:r>
            <a:endParaRPr lang="zh-CN" altLang="en-US" sz="2000" dirty="0"/>
          </a:p>
        </p:txBody>
      </p:sp>
      <p:sp>
        <p:nvSpPr>
          <p:cNvPr id="31" name="文本框 30">
            <a:extLst>
              <a:ext uri="{FF2B5EF4-FFF2-40B4-BE49-F238E27FC236}">
                <a16:creationId xmlns:a16="http://schemas.microsoft.com/office/drawing/2014/main" xmlns="" id="{BFDF2F49-F61A-4A0E-90DC-7F433E4E92D3}"/>
              </a:ext>
            </a:extLst>
          </p:cNvPr>
          <p:cNvSpPr txBox="1"/>
          <p:nvPr/>
        </p:nvSpPr>
        <p:spPr>
          <a:xfrm>
            <a:off x="4961685" y="4347364"/>
            <a:ext cx="2616747" cy="923330"/>
          </a:xfrm>
          <a:prstGeom prst="rect">
            <a:avLst/>
          </a:prstGeom>
          <a:noFill/>
        </p:spPr>
        <p:txBody>
          <a:bodyPr wrap="square" rtlCol="0">
            <a:spAutoFit/>
          </a:bodyPr>
          <a:lstStyle/>
          <a:p>
            <a:r>
              <a:rPr lang="en-US" altLang="zh-CN" dirty="0"/>
              <a:t>4</a:t>
            </a:r>
            <a:r>
              <a:rPr lang="zh-CN" altLang="en-US" dirty="0"/>
              <a:t>个雪在绿色区域内，而第</a:t>
            </a:r>
            <a:r>
              <a:rPr lang="en-US" altLang="zh-CN" dirty="0"/>
              <a:t>5</a:t>
            </a:r>
            <a:r>
              <a:rPr lang="zh-CN" altLang="en-US" dirty="0"/>
              <a:t>个没有完全进入绿色区域。</a:t>
            </a:r>
            <a:endParaRPr lang="zh-CN" altLang="en-US" sz="2000" dirty="0"/>
          </a:p>
        </p:txBody>
      </p:sp>
      <p:sp>
        <p:nvSpPr>
          <p:cNvPr id="32" name="文本框 31">
            <a:extLst>
              <a:ext uri="{FF2B5EF4-FFF2-40B4-BE49-F238E27FC236}">
                <a16:creationId xmlns:a16="http://schemas.microsoft.com/office/drawing/2014/main" xmlns="" id="{2634A38D-3124-48A9-82CB-01A10BF2DDFC}"/>
              </a:ext>
            </a:extLst>
          </p:cNvPr>
          <p:cNvSpPr txBox="1"/>
          <p:nvPr/>
        </p:nvSpPr>
        <p:spPr>
          <a:xfrm>
            <a:off x="8323030" y="4347364"/>
            <a:ext cx="3073949" cy="1200329"/>
          </a:xfrm>
          <a:prstGeom prst="rect">
            <a:avLst/>
          </a:prstGeom>
          <a:noFill/>
        </p:spPr>
        <p:txBody>
          <a:bodyPr wrap="square" rtlCol="0">
            <a:spAutoFit/>
          </a:bodyPr>
          <a:lstStyle/>
          <a:p>
            <a:r>
              <a:rPr lang="zh-CN" altLang="en-US" dirty="0"/>
              <a:t>绿色线条也属于绿色区域。这里的第</a:t>
            </a:r>
            <a:r>
              <a:rPr lang="en-US" altLang="zh-CN" dirty="0"/>
              <a:t>5</a:t>
            </a:r>
            <a:r>
              <a:rPr lang="zh-CN" altLang="en-US" dirty="0"/>
              <a:t>个雪也可视为完全进入绿色区域，因为它没有触碰黑色线。</a:t>
            </a:r>
            <a:endParaRPr lang="zh-CN" altLang="en-US" sz="2000" dirty="0"/>
          </a:p>
        </p:txBody>
      </p:sp>
      <p:pic>
        <p:nvPicPr>
          <p:cNvPr id="34" name="图片 33">
            <a:extLst>
              <a:ext uri="{FF2B5EF4-FFF2-40B4-BE49-F238E27FC236}">
                <a16:creationId xmlns:a16="http://schemas.microsoft.com/office/drawing/2014/main" xmlns="" id="{DA3D4860-5E21-4302-B57C-92E98BC29240}"/>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8497" y="2133068"/>
            <a:ext cx="3073949" cy="2048544"/>
          </a:xfrm>
          <a:prstGeom prst="rect">
            <a:avLst/>
          </a:prstGeom>
          <a:noFill/>
          <a:ln>
            <a:noFill/>
          </a:ln>
        </p:spPr>
      </p:pic>
      <p:pic>
        <p:nvPicPr>
          <p:cNvPr id="35" name="图片 34">
            <a:extLst>
              <a:ext uri="{FF2B5EF4-FFF2-40B4-BE49-F238E27FC236}">
                <a16:creationId xmlns:a16="http://schemas.microsoft.com/office/drawing/2014/main" xmlns="" id="{E9A5F329-CB4F-40B0-AB30-6FB419E0B0E8}"/>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61685" y="2133068"/>
            <a:ext cx="3073949" cy="2048544"/>
          </a:xfrm>
          <a:prstGeom prst="rect">
            <a:avLst/>
          </a:prstGeom>
          <a:noFill/>
          <a:ln>
            <a:noFill/>
          </a:ln>
        </p:spPr>
      </p:pic>
      <p:pic>
        <p:nvPicPr>
          <p:cNvPr id="36" name="图片 35">
            <a:extLst>
              <a:ext uri="{FF2B5EF4-FFF2-40B4-BE49-F238E27FC236}">
                <a16:creationId xmlns:a16="http://schemas.microsoft.com/office/drawing/2014/main" xmlns="" id="{4FD67196-AA6B-4EF6-B99F-6FAB8D3E8C6C}"/>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445225" y="2133068"/>
            <a:ext cx="3073949" cy="2048544"/>
          </a:xfrm>
          <a:prstGeom prst="rect">
            <a:avLst/>
          </a:prstGeom>
          <a:noFill/>
          <a:ln>
            <a:noFill/>
          </a:ln>
        </p:spPr>
      </p:pic>
    </p:spTree>
    <p:extLst>
      <p:ext uri="{BB962C8B-B14F-4D97-AF65-F5344CB8AC3E}">
        <p14:creationId xmlns:p14="http://schemas.microsoft.com/office/powerpoint/2010/main" xmlns="" val="5275767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sym typeface="+mn-ea"/>
              </a:rPr>
              <a:t>投放防滑剂</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43</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1" y="1156280"/>
            <a:ext cx="10105247" cy="150810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防滑剂</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r>
              <a:rPr lang="zh-CN" altLang="en-US" sz="2000" dirty="0">
                <a:latin typeface="微软雅黑" panose="020B0503020204020204" pitchFamily="34" charset="-122"/>
                <a:ea typeface="微软雅黑" panose="020B0503020204020204" pitchFamily="34" charset="-122"/>
              </a:rPr>
              <a:t>有两种类型的防滑剂。 </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号防滑剂（</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件）由矿物碎石（蓝色）制成，而</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号防滑剂（</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件）由木屑（黑色）制成。 </a:t>
            </a:r>
            <a:r>
              <a:rPr lang="zh-CN" altLang="en-US" sz="2000" b="1" dirty="0">
                <a:latin typeface="微软雅黑" panose="020B0503020204020204" pitchFamily="34" charset="-122"/>
                <a:ea typeface="微软雅黑" panose="020B0503020204020204" pitchFamily="34" charset="-122"/>
              </a:rPr>
              <a:t>初始状态，蓝色防滑剂会装入蓝色的分配器中，黑色防滑剂会装入黑色的分配器中。</a:t>
            </a:r>
            <a:endParaRPr lang="zh-CN" altLang="zh-CN" sz="2000" b="1" dirty="0">
              <a:latin typeface="微软雅黑" panose="020B0503020204020204" pitchFamily="34" charset="-122"/>
              <a:ea typeface="微软雅黑" panose="020B0503020204020204" pitchFamily="34" charset="-122"/>
            </a:endParaRPr>
          </a:p>
        </p:txBody>
      </p:sp>
      <p:graphicFrame>
        <p:nvGraphicFramePr>
          <p:cNvPr id="4" name="对象 3">
            <a:extLst>
              <a:ext uri="{FF2B5EF4-FFF2-40B4-BE49-F238E27FC236}">
                <a16:creationId xmlns:a16="http://schemas.microsoft.com/office/drawing/2014/main" xmlns="" id="{55DE17DB-6EA5-4C8E-94D5-AB08242D9B9B}"/>
              </a:ext>
            </a:extLst>
          </p:cNvPr>
          <p:cNvGraphicFramePr>
            <a:graphicFrameLocks noChangeAspect="1"/>
          </p:cNvGraphicFramePr>
          <p:nvPr>
            <p:extLst>
              <p:ext uri="{D42A27DB-BD31-4B8C-83A1-F6EECF244321}">
                <p14:modId xmlns:p14="http://schemas.microsoft.com/office/powerpoint/2010/main" xmlns="" val="3774592494"/>
              </p:ext>
            </p:extLst>
          </p:nvPr>
        </p:nvGraphicFramePr>
        <p:xfrm>
          <a:off x="1215895" y="2780919"/>
          <a:ext cx="10769899" cy="3129635"/>
        </p:xfrm>
        <a:graphic>
          <a:graphicData uri="http://schemas.openxmlformats.org/presentationml/2006/ole">
            <p:oleObj spid="_x0000_s32772" name="Document" r:id="rId5" imgW="6463983" imgH="1909690" progId="Word.Document.12">
              <p:embed/>
            </p:oleObj>
          </a:graphicData>
        </a:graphic>
      </p:graphicFrame>
    </p:spTree>
    <p:extLst>
      <p:ext uri="{BB962C8B-B14F-4D97-AF65-F5344CB8AC3E}">
        <p14:creationId xmlns:p14="http://schemas.microsoft.com/office/powerpoint/2010/main" xmlns="" val="2249853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sym typeface="+mn-ea"/>
              </a:rPr>
              <a:t>投放防滑剂</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44</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948146" y="1315526"/>
            <a:ext cx="10532299" cy="584775"/>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防滑剂分配器</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a:endParaRPr lang="en-US" altLang="zh-CN" sz="800" dirty="0">
              <a:solidFill>
                <a:prstClr val="black"/>
              </a:solidFill>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xmlns="" id="{26720ABF-3529-4D82-AC52-6F8D8CB4E9B4}"/>
              </a:ext>
            </a:extLst>
          </p:cNvPr>
          <p:cNvSpPr txBox="1"/>
          <p:nvPr/>
        </p:nvSpPr>
        <p:spPr>
          <a:xfrm>
            <a:off x="1476414" y="4376205"/>
            <a:ext cx="3116032" cy="369332"/>
          </a:xfrm>
          <a:prstGeom prst="rect">
            <a:avLst/>
          </a:prstGeom>
          <a:noFill/>
        </p:spPr>
        <p:txBody>
          <a:bodyPr wrap="square" rtlCol="0">
            <a:spAutoFit/>
          </a:bodyPr>
          <a:lstStyle/>
          <a:p>
            <a:r>
              <a:rPr lang="zh-CN" altLang="en-US" dirty="0"/>
              <a:t>场地上有两个分配器</a:t>
            </a:r>
          </a:p>
        </p:txBody>
      </p:sp>
      <p:sp>
        <p:nvSpPr>
          <p:cNvPr id="29" name="文本框 28">
            <a:extLst>
              <a:ext uri="{FF2B5EF4-FFF2-40B4-BE49-F238E27FC236}">
                <a16:creationId xmlns:a16="http://schemas.microsoft.com/office/drawing/2014/main" xmlns="" id="{4708283F-55D2-44D8-82F2-14E5EA0DBBF6}"/>
              </a:ext>
            </a:extLst>
          </p:cNvPr>
          <p:cNvSpPr txBox="1"/>
          <p:nvPr/>
        </p:nvSpPr>
        <p:spPr>
          <a:xfrm>
            <a:off x="4638164" y="4376205"/>
            <a:ext cx="3033907" cy="1200329"/>
          </a:xfrm>
          <a:prstGeom prst="rect">
            <a:avLst/>
          </a:prstGeom>
          <a:noFill/>
        </p:spPr>
        <p:txBody>
          <a:bodyPr wrap="square" rtlCol="0">
            <a:spAutoFit/>
          </a:bodyPr>
          <a:lstStyle/>
          <a:p>
            <a:r>
              <a:rPr lang="zh-CN" altLang="en-US" dirty="0"/>
              <a:t>两个防滑剂分配器分别放在分配器区域内浅灰色方形中的黑色位置</a:t>
            </a:r>
            <a:r>
              <a:rPr lang="en-US" altLang="zh-CN" dirty="0"/>
              <a:t>/</a:t>
            </a:r>
            <a:r>
              <a:rPr lang="zh-CN" altLang="en-US" dirty="0"/>
              <a:t>蓝色位置（按颜色放）</a:t>
            </a:r>
          </a:p>
        </p:txBody>
      </p:sp>
      <p:sp>
        <p:nvSpPr>
          <p:cNvPr id="30" name="文本框 29">
            <a:extLst>
              <a:ext uri="{FF2B5EF4-FFF2-40B4-BE49-F238E27FC236}">
                <a16:creationId xmlns:a16="http://schemas.microsoft.com/office/drawing/2014/main" xmlns="" id="{BFCC66C7-816E-49DB-A05D-C5F80C0D99A8}"/>
              </a:ext>
            </a:extLst>
          </p:cNvPr>
          <p:cNvSpPr txBox="1"/>
          <p:nvPr/>
        </p:nvSpPr>
        <p:spPr>
          <a:xfrm>
            <a:off x="8138397" y="4374380"/>
            <a:ext cx="3116031" cy="646331"/>
          </a:xfrm>
          <a:prstGeom prst="rect">
            <a:avLst/>
          </a:prstGeom>
          <a:noFill/>
        </p:spPr>
        <p:txBody>
          <a:bodyPr wrap="square" rtlCol="0">
            <a:spAutoFit/>
          </a:bodyPr>
          <a:lstStyle/>
          <a:p>
            <a:r>
              <a:rPr lang="zh-CN" altLang="en-US" dirty="0"/>
              <a:t>推杆后，防滑剂会从分配器中掉出</a:t>
            </a:r>
            <a:endParaRPr lang="en-US" altLang="zh-CN" dirty="0"/>
          </a:p>
        </p:txBody>
      </p:sp>
      <p:pic>
        <p:nvPicPr>
          <p:cNvPr id="21" name="图片 20">
            <a:extLst>
              <a:ext uri="{FF2B5EF4-FFF2-40B4-BE49-F238E27FC236}">
                <a16:creationId xmlns:a16="http://schemas.microsoft.com/office/drawing/2014/main" xmlns="" id="{8B00248C-06A6-4B6F-8A7F-9AA90CE1E5AD}"/>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1252" y="2023981"/>
            <a:ext cx="3234673" cy="2156133"/>
          </a:xfrm>
          <a:prstGeom prst="rect">
            <a:avLst/>
          </a:prstGeom>
          <a:noFill/>
          <a:ln>
            <a:noFill/>
          </a:ln>
        </p:spPr>
      </p:pic>
      <p:pic>
        <p:nvPicPr>
          <p:cNvPr id="22" name="图片 21">
            <a:extLst>
              <a:ext uri="{FF2B5EF4-FFF2-40B4-BE49-F238E27FC236}">
                <a16:creationId xmlns:a16="http://schemas.microsoft.com/office/drawing/2014/main" xmlns="" id="{27269493-64D8-4B45-ABDE-1231B693374A}"/>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37782" y="2023981"/>
            <a:ext cx="3234673" cy="2156133"/>
          </a:xfrm>
          <a:prstGeom prst="rect">
            <a:avLst/>
          </a:prstGeom>
          <a:noFill/>
          <a:ln>
            <a:noFill/>
          </a:ln>
        </p:spPr>
      </p:pic>
      <p:pic>
        <p:nvPicPr>
          <p:cNvPr id="24" name="图片 23">
            <a:extLst>
              <a:ext uri="{FF2B5EF4-FFF2-40B4-BE49-F238E27FC236}">
                <a16:creationId xmlns:a16="http://schemas.microsoft.com/office/drawing/2014/main" xmlns="" id="{1EE87D5D-3904-4B81-8292-D4D3D22B230C}"/>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14312" y="2023980"/>
            <a:ext cx="3234673" cy="2156133"/>
          </a:xfrm>
          <a:prstGeom prst="rect">
            <a:avLst/>
          </a:prstGeom>
          <a:noFill/>
          <a:ln>
            <a:noFill/>
          </a:ln>
        </p:spPr>
      </p:pic>
    </p:spTree>
    <p:extLst>
      <p:ext uri="{BB962C8B-B14F-4D97-AF65-F5344CB8AC3E}">
        <p14:creationId xmlns:p14="http://schemas.microsoft.com/office/powerpoint/2010/main" xmlns="" val="3436532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sym typeface="+mn-ea"/>
              </a:rPr>
              <a:t>投放防滑剂</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45</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13746"/>
            <a:ext cx="9656657" cy="2308324"/>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任务内容</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a:endParaRPr lang="en-US" altLang="zh-CN" sz="800" dirty="0">
              <a:solidFill>
                <a:prstClr val="black"/>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将防滑剂投放到街道上：</a:t>
            </a:r>
          </a:p>
          <a:p>
            <a:r>
              <a:rPr lang="zh-CN" altLang="en-US" sz="2000" dirty="0">
                <a:latin typeface="微软雅黑" panose="020B0503020204020204" pitchFamily="34" charset="-122"/>
                <a:ea typeface="微软雅黑" panose="020B0503020204020204" pitchFamily="34" charset="-122"/>
              </a:rPr>
              <a:t>蓝色防滑剂（矿物碎石）需要投放到代码为</a:t>
            </a:r>
            <a:r>
              <a:rPr lang="en-US" altLang="zh-CN" sz="2000" dirty="0">
                <a:latin typeface="微软雅黑" panose="020B0503020204020204" pitchFamily="34" charset="-122"/>
                <a:ea typeface="微软雅黑" panose="020B0503020204020204" pitchFamily="34" charset="-122"/>
              </a:rPr>
              <a:t>0-1</a:t>
            </a:r>
            <a:r>
              <a:rPr lang="zh-CN" altLang="en-US" sz="2000" dirty="0">
                <a:latin typeface="微软雅黑" panose="020B0503020204020204" pitchFamily="34" charset="-122"/>
                <a:ea typeface="微软雅黑" panose="020B0503020204020204" pitchFamily="34" charset="-122"/>
              </a:rPr>
              <a:t>的街道上</a:t>
            </a:r>
          </a:p>
          <a:p>
            <a:r>
              <a:rPr lang="zh-CN" altLang="en-US" sz="2000" dirty="0">
                <a:latin typeface="微软雅黑" panose="020B0503020204020204" pitchFamily="34" charset="-122"/>
                <a:ea typeface="微软雅黑" panose="020B0503020204020204" pitchFamily="34" charset="-122"/>
              </a:rPr>
              <a:t>黑色防滑剂（木屑）需要投放到代码为</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的街道上。</a:t>
            </a:r>
          </a:p>
          <a:p>
            <a:endParaRPr lang="zh-CN" altLang="en-US" sz="9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防滑剂应在街道上均匀散布，街道的每一个区域至少有一块材料接触。用彩色的线来分隔街道，每个街道被分成三段。每一段区域仅可获得一块材料的得分。</a:t>
            </a:r>
          </a:p>
        </p:txBody>
      </p:sp>
      <p:sp>
        <p:nvSpPr>
          <p:cNvPr id="3" name="文本框 2">
            <a:extLst>
              <a:ext uri="{FF2B5EF4-FFF2-40B4-BE49-F238E27FC236}">
                <a16:creationId xmlns:a16="http://schemas.microsoft.com/office/drawing/2014/main" xmlns="" id="{6D5DC903-1FB0-410C-9902-5D868AE88C90}"/>
              </a:ext>
            </a:extLst>
          </p:cNvPr>
          <p:cNvSpPr txBox="1"/>
          <p:nvPr/>
        </p:nvSpPr>
        <p:spPr>
          <a:xfrm>
            <a:off x="3791070" y="5922978"/>
            <a:ext cx="4032867" cy="369332"/>
          </a:xfrm>
          <a:prstGeom prst="rect">
            <a:avLst/>
          </a:prstGeom>
          <a:noFill/>
        </p:spPr>
        <p:txBody>
          <a:bodyPr wrap="square" rtlCol="0">
            <a:spAutoFit/>
          </a:bodyPr>
          <a:lstStyle/>
          <a:p>
            <a:r>
              <a:rPr lang="zh-CN" altLang="en-US" dirty="0"/>
              <a:t>图为被蓝线分成三段的蓝色街道</a:t>
            </a:r>
          </a:p>
        </p:txBody>
      </p:sp>
      <p:pic>
        <p:nvPicPr>
          <p:cNvPr id="22" name="图片 21">
            <a:extLst>
              <a:ext uri="{FF2B5EF4-FFF2-40B4-BE49-F238E27FC236}">
                <a16:creationId xmlns:a16="http://schemas.microsoft.com/office/drawing/2014/main" xmlns="" id="{FF64670B-0E93-49D5-B0A2-EAC13938DEDC}"/>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91070" y="3522070"/>
            <a:ext cx="3447930" cy="2294296"/>
          </a:xfrm>
          <a:prstGeom prst="rect">
            <a:avLst/>
          </a:prstGeom>
          <a:noFill/>
          <a:ln>
            <a:noFill/>
          </a:ln>
        </p:spPr>
      </p:pic>
    </p:spTree>
    <p:extLst>
      <p:ext uri="{BB962C8B-B14F-4D97-AF65-F5344CB8AC3E}">
        <p14:creationId xmlns:p14="http://schemas.microsoft.com/office/powerpoint/2010/main" xmlns="" val="171376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sym typeface="+mn-ea"/>
              </a:rPr>
              <a:t>投放防滑剂</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46</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899160" y="1165218"/>
            <a:ext cx="10532299" cy="1631216"/>
          </a:xfrm>
          <a:prstGeom prst="rect">
            <a:avLst/>
          </a:prstGeom>
          <a:noFill/>
        </p:spPr>
        <p:txBody>
          <a:bodyPr wrap="square" rtlCol="0">
            <a:spAutoFit/>
          </a:bodyPr>
          <a:lstStyle/>
          <a:p>
            <a:pPr lvl="0"/>
            <a:r>
              <a:rPr lang="zh-CN" altLang="en-US" sz="2400" b="1" dirty="0">
                <a:solidFill>
                  <a:prstClr val="black"/>
                </a:solidFill>
                <a:latin typeface="微软雅黑" panose="020B0503020204020204" pitchFamily="34" charset="-122"/>
                <a:ea typeface="微软雅黑" panose="020B0503020204020204" pitchFamily="34" charset="-122"/>
              </a:rPr>
              <a:t>计分说明</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a:endParaRPr lang="en-US" altLang="zh-CN" sz="800" dirty="0">
              <a:solidFill>
                <a:prstClr val="black"/>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黑色和蓝色防滑剂，我们以其中一种来举例，评分时在</a:t>
            </a:r>
            <a:r>
              <a:rPr lang="en-US" altLang="zh-CN" sz="2000" dirty="0">
                <a:latin typeface="微软雅黑" panose="020B0503020204020204" pitchFamily="34" charset="-122"/>
                <a:ea typeface="微软雅黑" panose="020B0503020204020204" pitchFamily="34" charset="-122"/>
              </a:rPr>
              <a:t>0-1</a:t>
            </a:r>
            <a:r>
              <a:rPr lang="zh-CN" altLang="en-US" sz="2000" dirty="0">
                <a:latin typeface="微软雅黑" panose="020B0503020204020204" pitchFamily="34" charset="-122"/>
                <a:ea typeface="微软雅黑" panose="020B0503020204020204" pitchFamily="34" charset="-122"/>
              </a:rPr>
              <a:t>的街道或</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的街道上都是相同的。</a:t>
            </a:r>
            <a:endParaRPr lang="en-US" altLang="zh-CN" sz="2000" dirty="0">
              <a:latin typeface="微软雅黑" panose="020B0503020204020204" pitchFamily="34" charset="-122"/>
              <a:ea typeface="微软雅黑" panose="020B0503020204020204" pitchFamily="34" charset="-122"/>
            </a:endParaRPr>
          </a:p>
          <a:p>
            <a:endParaRPr lang="en-US" altLang="zh-CN" sz="8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下图中，蓝色街道是一个</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街道，投放黑色防滑剂每段可获</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分，投放蓝色防滑剂每段可获得</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分。每条街道被不同的彩色线条分成三段，下图中展示街道的第</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段，第</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段和第</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段。</a:t>
            </a:r>
          </a:p>
        </p:txBody>
      </p:sp>
      <p:pic>
        <p:nvPicPr>
          <p:cNvPr id="25" name="图片 24">
            <a:extLst>
              <a:ext uri="{FF2B5EF4-FFF2-40B4-BE49-F238E27FC236}">
                <a16:creationId xmlns:a16="http://schemas.microsoft.com/office/drawing/2014/main" xmlns="" id="{C688AD6E-A7E1-4377-9B33-6CCF1B2BECF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2482" y="2815011"/>
            <a:ext cx="3136768" cy="2087245"/>
          </a:xfrm>
          <a:prstGeom prst="rect">
            <a:avLst/>
          </a:prstGeom>
          <a:noFill/>
          <a:ln>
            <a:noFill/>
          </a:ln>
        </p:spPr>
      </p:pic>
      <p:pic>
        <p:nvPicPr>
          <p:cNvPr id="26" name="图片 25">
            <a:extLst>
              <a:ext uri="{FF2B5EF4-FFF2-40B4-BE49-F238E27FC236}">
                <a16:creationId xmlns:a16="http://schemas.microsoft.com/office/drawing/2014/main" xmlns="" id="{9CC9E8AD-3578-4036-B4EA-49F66D87778F}"/>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86554" y="2815011"/>
            <a:ext cx="3136768" cy="2087245"/>
          </a:xfrm>
          <a:prstGeom prst="rect">
            <a:avLst/>
          </a:prstGeom>
          <a:noFill/>
          <a:ln>
            <a:noFill/>
          </a:ln>
        </p:spPr>
      </p:pic>
      <p:pic>
        <p:nvPicPr>
          <p:cNvPr id="27" name="图片 26">
            <a:extLst>
              <a:ext uri="{FF2B5EF4-FFF2-40B4-BE49-F238E27FC236}">
                <a16:creationId xmlns:a16="http://schemas.microsoft.com/office/drawing/2014/main" xmlns="" id="{02894D7D-6D9C-4C2C-BEFB-AB04C8CBA180}"/>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60626" y="2815011"/>
            <a:ext cx="3136768" cy="2087245"/>
          </a:xfrm>
          <a:prstGeom prst="rect">
            <a:avLst/>
          </a:prstGeom>
          <a:noFill/>
          <a:ln>
            <a:noFill/>
          </a:ln>
        </p:spPr>
      </p:pic>
      <p:sp>
        <p:nvSpPr>
          <p:cNvPr id="28" name="文本框 27">
            <a:extLst>
              <a:ext uri="{FF2B5EF4-FFF2-40B4-BE49-F238E27FC236}">
                <a16:creationId xmlns:a16="http://schemas.microsoft.com/office/drawing/2014/main" xmlns="" id="{26720ABF-3529-4D82-AC52-6F8D8CB4E9B4}"/>
              </a:ext>
            </a:extLst>
          </p:cNvPr>
          <p:cNvSpPr txBox="1"/>
          <p:nvPr/>
        </p:nvSpPr>
        <p:spPr>
          <a:xfrm>
            <a:off x="1112482" y="4950952"/>
            <a:ext cx="3116032" cy="923330"/>
          </a:xfrm>
          <a:prstGeom prst="rect">
            <a:avLst/>
          </a:prstGeom>
          <a:noFill/>
        </p:spPr>
        <p:txBody>
          <a:bodyPr wrap="square" rtlCol="0">
            <a:spAutoFit/>
          </a:bodyPr>
          <a:lstStyle/>
          <a:p>
            <a:r>
              <a:rPr lang="zh-CN" altLang="en-US" dirty="0"/>
              <a:t>所有黑色防滑剂都在街道第</a:t>
            </a:r>
            <a:r>
              <a:rPr lang="en-US" altLang="zh-CN" dirty="0"/>
              <a:t>1</a:t>
            </a:r>
            <a:r>
              <a:rPr lang="zh-CN" altLang="en-US" dirty="0"/>
              <a:t>段中，可获得一个防滑剂的分数：</a:t>
            </a:r>
            <a:r>
              <a:rPr lang="en-US" altLang="zh-CN" dirty="0"/>
              <a:t>9</a:t>
            </a:r>
            <a:r>
              <a:rPr lang="zh-CN" altLang="en-US" dirty="0"/>
              <a:t>分</a:t>
            </a:r>
          </a:p>
        </p:txBody>
      </p:sp>
      <p:sp>
        <p:nvSpPr>
          <p:cNvPr id="29" name="文本框 28">
            <a:extLst>
              <a:ext uri="{FF2B5EF4-FFF2-40B4-BE49-F238E27FC236}">
                <a16:creationId xmlns:a16="http://schemas.microsoft.com/office/drawing/2014/main" xmlns="" id="{4708283F-55D2-44D8-82F2-14E5EA0DBBF6}"/>
              </a:ext>
            </a:extLst>
          </p:cNvPr>
          <p:cNvSpPr txBox="1"/>
          <p:nvPr/>
        </p:nvSpPr>
        <p:spPr>
          <a:xfrm>
            <a:off x="4534375" y="4920833"/>
            <a:ext cx="3033907" cy="923330"/>
          </a:xfrm>
          <a:prstGeom prst="rect">
            <a:avLst/>
          </a:prstGeom>
          <a:noFill/>
        </p:spPr>
        <p:txBody>
          <a:bodyPr wrap="square" rtlCol="0">
            <a:spAutoFit/>
          </a:bodyPr>
          <a:lstStyle/>
          <a:p>
            <a:r>
              <a:rPr lang="zh-CN" altLang="en-US" dirty="0"/>
              <a:t>街道的每一段都有一个黑色防滑剂</a:t>
            </a:r>
          </a:p>
          <a:p>
            <a:r>
              <a:rPr lang="en-US" altLang="zh-CN" dirty="0"/>
              <a:t>3 x 9</a:t>
            </a:r>
            <a:r>
              <a:rPr lang="zh-CN" altLang="en-US" dirty="0"/>
              <a:t>分 </a:t>
            </a:r>
            <a:r>
              <a:rPr lang="en-US" altLang="zh-CN" dirty="0"/>
              <a:t>= 27 </a:t>
            </a:r>
            <a:r>
              <a:rPr lang="zh-CN" altLang="en-US" dirty="0"/>
              <a:t>分</a:t>
            </a:r>
          </a:p>
        </p:txBody>
      </p:sp>
      <p:sp>
        <p:nvSpPr>
          <p:cNvPr id="30" name="文本框 29">
            <a:extLst>
              <a:ext uri="{FF2B5EF4-FFF2-40B4-BE49-F238E27FC236}">
                <a16:creationId xmlns:a16="http://schemas.microsoft.com/office/drawing/2014/main" xmlns="" id="{BFCC66C7-816E-49DB-A05D-C5F80C0D99A8}"/>
              </a:ext>
            </a:extLst>
          </p:cNvPr>
          <p:cNvSpPr txBox="1"/>
          <p:nvPr/>
        </p:nvSpPr>
        <p:spPr>
          <a:xfrm>
            <a:off x="7881363" y="4920833"/>
            <a:ext cx="3116031" cy="1200329"/>
          </a:xfrm>
          <a:prstGeom prst="rect">
            <a:avLst/>
          </a:prstGeom>
          <a:noFill/>
        </p:spPr>
        <p:txBody>
          <a:bodyPr wrap="square" rtlCol="0">
            <a:spAutoFit/>
          </a:bodyPr>
          <a:lstStyle/>
          <a:p>
            <a:r>
              <a:rPr lang="zh-CN" altLang="en-US" dirty="0"/>
              <a:t>在其中一段上还有一些蓝色防滑剂</a:t>
            </a:r>
          </a:p>
          <a:p>
            <a:r>
              <a:rPr lang="en-US" altLang="zh-CN" dirty="0"/>
              <a:t>3 x 9</a:t>
            </a:r>
            <a:r>
              <a:rPr lang="zh-CN" altLang="en-US" dirty="0"/>
              <a:t>分</a:t>
            </a:r>
            <a:r>
              <a:rPr lang="en-US" altLang="zh-CN" dirty="0"/>
              <a:t>= 27 </a:t>
            </a:r>
            <a:r>
              <a:rPr lang="zh-CN" altLang="en-US" dirty="0"/>
              <a:t>分（黑色防滑剂）</a:t>
            </a:r>
          </a:p>
          <a:p>
            <a:r>
              <a:rPr lang="en-US" altLang="zh-CN" dirty="0"/>
              <a:t>+ 4 </a:t>
            </a:r>
            <a:r>
              <a:rPr lang="zh-CN" altLang="en-US" dirty="0"/>
              <a:t>分</a:t>
            </a:r>
            <a:r>
              <a:rPr lang="en-US" altLang="zh-CN" dirty="0"/>
              <a:t>(</a:t>
            </a:r>
            <a:r>
              <a:rPr lang="zh-CN" altLang="en-US" dirty="0"/>
              <a:t>蓝色防滑剂</a:t>
            </a:r>
            <a:r>
              <a:rPr lang="en-US" altLang="zh-CN" dirty="0"/>
              <a:t>)</a:t>
            </a:r>
          </a:p>
        </p:txBody>
      </p:sp>
    </p:spTree>
    <p:extLst>
      <p:ext uri="{BB962C8B-B14F-4D97-AF65-F5344CB8AC3E}">
        <p14:creationId xmlns:p14="http://schemas.microsoft.com/office/powerpoint/2010/main" xmlns="" val="547848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00B0F0"/>
                </a:solidFill>
                <a:sym typeface="+mn-ea"/>
              </a:rPr>
              <a:t>投放防滑剂</a:t>
            </a:r>
            <a:endParaRPr lang="zh-CN" altLang="en-US" sz="3200" dirty="0">
              <a:solidFill>
                <a:srgbClr val="00B050"/>
              </a:solidFill>
              <a:sym typeface="+mn-ea"/>
            </a:endParaRP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47</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113441"/>
            <a:ext cx="8535378" cy="938719"/>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计分说明</a:t>
            </a:r>
            <a:endParaRPr lang="en-US" altLang="zh-CN" sz="2400" b="1" dirty="0">
              <a:latin typeface="微软雅黑" panose="020B0503020204020204" pitchFamily="34" charset="-122"/>
              <a:ea typeface="微软雅黑" panose="020B0503020204020204" pitchFamily="34" charset="-122"/>
            </a:endParaRPr>
          </a:p>
          <a:p>
            <a:endParaRPr lang="en-US" altLang="zh-CN" sz="1000" dirty="0"/>
          </a:p>
          <a:p>
            <a:r>
              <a:rPr lang="zh-CN" altLang="en-US" sz="2000" dirty="0">
                <a:latin typeface="微软雅黑" panose="020B0503020204020204" pitchFamily="34" charset="-122"/>
                <a:ea typeface="微软雅黑" panose="020B0503020204020204" pitchFamily="34" charset="-122"/>
              </a:rPr>
              <a:t>防滑剂得分区域判别</a:t>
            </a:r>
            <a:endParaRPr lang="zh-CN" altLang="zh-CN" sz="2000" dirty="0">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xmlns="" id="{FCBA4A11-ADDD-4771-9576-3C7D9CBD2976}"/>
              </a:ext>
            </a:extLst>
          </p:cNvPr>
          <p:cNvSpPr txBox="1"/>
          <p:nvPr/>
        </p:nvSpPr>
        <p:spPr>
          <a:xfrm>
            <a:off x="3230847" y="2526343"/>
            <a:ext cx="1239805" cy="1292662"/>
          </a:xfrm>
          <a:prstGeom prst="rect">
            <a:avLst/>
          </a:prstGeom>
          <a:noFill/>
        </p:spPr>
        <p:txBody>
          <a:bodyPr wrap="square" rtlCol="0">
            <a:spAutoFit/>
          </a:bodyPr>
          <a:lstStyle/>
          <a:p>
            <a:r>
              <a:rPr lang="en-US" altLang="zh-CN" dirty="0"/>
              <a:t>&lt;&lt;&lt; </a:t>
            </a:r>
            <a:endParaRPr lang="en-US" altLang="zh-CN" sz="2000" dirty="0"/>
          </a:p>
          <a:p>
            <a:r>
              <a:rPr lang="zh-CN" altLang="en-US" sz="2000" dirty="0"/>
              <a:t>防滑剂只接触左侧区域</a:t>
            </a:r>
          </a:p>
        </p:txBody>
      </p:sp>
      <p:sp>
        <p:nvSpPr>
          <p:cNvPr id="30" name="文本框 29">
            <a:extLst>
              <a:ext uri="{FF2B5EF4-FFF2-40B4-BE49-F238E27FC236}">
                <a16:creationId xmlns:a16="http://schemas.microsoft.com/office/drawing/2014/main" xmlns="" id="{52746256-E7AA-4FE5-8309-26791DD174C6}"/>
              </a:ext>
            </a:extLst>
          </p:cNvPr>
          <p:cNvSpPr txBox="1"/>
          <p:nvPr/>
        </p:nvSpPr>
        <p:spPr>
          <a:xfrm>
            <a:off x="3584107" y="4789809"/>
            <a:ext cx="2159929" cy="1292662"/>
          </a:xfrm>
          <a:prstGeom prst="rect">
            <a:avLst/>
          </a:prstGeom>
          <a:noFill/>
        </p:spPr>
        <p:txBody>
          <a:bodyPr wrap="square" rtlCol="0">
            <a:spAutoFit/>
          </a:bodyPr>
          <a:lstStyle/>
          <a:p>
            <a:r>
              <a:rPr lang="en-US" altLang="zh-CN" dirty="0"/>
              <a:t>&lt;&lt;&lt; </a:t>
            </a:r>
            <a:endParaRPr lang="en-US" altLang="zh-CN" sz="2000" dirty="0"/>
          </a:p>
          <a:p>
            <a:r>
              <a:rPr lang="zh-CN" altLang="en-US" sz="2000" dirty="0"/>
              <a:t>防滑剂仍在蓝色街道上（由上面的蓝线决定）</a:t>
            </a:r>
          </a:p>
        </p:txBody>
      </p:sp>
      <p:sp>
        <p:nvSpPr>
          <p:cNvPr id="31" name="文本框 30">
            <a:extLst>
              <a:ext uri="{FF2B5EF4-FFF2-40B4-BE49-F238E27FC236}">
                <a16:creationId xmlns:a16="http://schemas.microsoft.com/office/drawing/2014/main" xmlns="" id="{BFDF2F49-F61A-4A0E-90DC-7F433E4E92D3}"/>
              </a:ext>
            </a:extLst>
          </p:cNvPr>
          <p:cNvSpPr txBox="1"/>
          <p:nvPr/>
        </p:nvSpPr>
        <p:spPr>
          <a:xfrm>
            <a:off x="6548375" y="1912774"/>
            <a:ext cx="1574437" cy="1908215"/>
          </a:xfrm>
          <a:prstGeom prst="rect">
            <a:avLst/>
          </a:prstGeom>
          <a:noFill/>
        </p:spPr>
        <p:txBody>
          <a:bodyPr wrap="square" rtlCol="0">
            <a:spAutoFit/>
          </a:bodyPr>
          <a:lstStyle/>
          <a:p>
            <a:r>
              <a:rPr lang="en-US" altLang="zh-CN" dirty="0"/>
              <a:t>&lt;&lt;&lt; </a:t>
            </a:r>
            <a:endParaRPr lang="en-US" altLang="zh-CN" sz="2000" dirty="0"/>
          </a:p>
          <a:p>
            <a:r>
              <a:rPr lang="zh-CN" altLang="en-US" sz="2000" dirty="0"/>
              <a:t>接触两个区域，但只能得一个区的分数，即分数较高一侧</a:t>
            </a:r>
          </a:p>
        </p:txBody>
      </p:sp>
      <p:sp>
        <p:nvSpPr>
          <p:cNvPr id="32" name="文本框 31">
            <a:extLst>
              <a:ext uri="{FF2B5EF4-FFF2-40B4-BE49-F238E27FC236}">
                <a16:creationId xmlns:a16="http://schemas.microsoft.com/office/drawing/2014/main" xmlns="" id="{2634A38D-3124-48A9-82CB-01A10BF2DDFC}"/>
              </a:ext>
            </a:extLst>
          </p:cNvPr>
          <p:cNvSpPr txBox="1"/>
          <p:nvPr/>
        </p:nvSpPr>
        <p:spPr>
          <a:xfrm>
            <a:off x="10111659" y="2136355"/>
            <a:ext cx="1734329" cy="1600438"/>
          </a:xfrm>
          <a:prstGeom prst="rect">
            <a:avLst/>
          </a:prstGeom>
          <a:noFill/>
        </p:spPr>
        <p:txBody>
          <a:bodyPr wrap="square" rtlCol="0">
            <a:spAutoFit/>
          </a:bodyPr>
          <a:lstStyle/>
          <a:p>
            <a:r>
              <a:rPr lang="en-US" altLang="zh-CN" dirty="0"/>
              <a:t>&lt;&lt;&lt; </a:t>
            </a:r>
            <a:endParaRPr lang="en-US" altLang="zh-CN" sz="2000" dirty="0"/>
          </a:p>
          <a:p>
            <a:r>
              <a:rPr lang="zh-CN" altLang="en-US" sz="2000" dirty="0"/>
              <a:t>防滑剂不用完全在街道里面，但至少要接触到街道</a:t>
            </a:r>
          </a:p>
        </p:txBody>
      </p:sp>
      <p:sp>
        <p:nvSpPr>
          <p:cNvPr id="33" name="文本框 32">
            <a:extLst>
              <a:ext uri="{FF2B5EF4-FFF2-40B4-BE49-F238E27FC236}">
                <a16:creationId xmlns:a16="http://schemas.microsoft.com/office/drawing/2014/main" xmlns="" id="{57325EDF-C025-4AAC-928A-DBCB2C37B5E5}"/>
              </a:ext>
            </a:extLst>
          </p:cNvPr>
          <p:cNvSpPr txBox="1"/>
          <p:nvPr/>
        </p:nvSpPr>
        <p:spPr>
          <a:xfrm>
            <a:off x="8215192" y="4805049"/>
            <a:ext cx="2176245" cy="1292662"/>
          </a:xfrm>
          <a:prstGeom prst="rect">
            <a:avLst/>
          </a:prstGeom>
          <a:noFill/>
        </p:spPr>
        <p:txBody>
          <a:bodyPr wrap="square" rtlCol="0">
            <a:spAutoFit/>
          </a:bodyPr>
          <a:lstStyle/>
          <a:p>
            <a:r>
              <a:rPr lang="en-US" altLang="zh-CN" dirty="0"/>
              <a:t>&lt;&lt;&lt; </a:t>
            </a:r>
            <a:endParaRPr lang="en-US" altLang="zh-CN" sz="2000" dirty="0"/>
          </a:p>
          <a:p>
            <a:r>
              <a:rPr lang="zh-CN" altLang="en-US" sz="2000" dirty="0"/>
              <a:t>防滑剂已经不在蓝色街道中了，不能得分</a:t>
            </a:r>
          </a:p>
        </p:txBody>
      </p:sp>
      <p:pic>
        <p:nvPicPr>
          <p:cNvPr id="34" name="图片 33">
            <a:extLst>
              <a:ext uri="{FF2B5EF4-FFF2-40B4-BE49-F238E27FC236}">
                <a16:creationId xmlns:a16="http://schemas.microsoft.com/office/drawing/2014/main" xmlns="" id="{5E413528-9453-40BE-8F1D-A7DBC3E8718D}"/>
              </a:ext>
            </a:extLst>
          </p:cNvPr>
          <p:cNvPicPr/>
          <p:nvPr/>
        </p:nvPicPr>
        <p:blipFill rotWithShape="1">
          <a:blip r:embed="rId4" cstate="print">
            <a:extLst>
              <a:ext uri="{28A0092B-C50C-407E-A947-70E740481C1C}">
                <a14:useLocalDpi xmlns:a14="http://schemas.microsoft.com/office/drawing/2010/main" xmlns="" val="0"/>
              </a:ext>
            </a:extLst>
          </a:blip>
          <a:srcRect l="12766" r="7256" b="4051"/>
          <a:stretch/>
        </p:blipFill>
        <p:spPr bwMode="auto">
          <a:xfrm>
            <a:off x="1074898" y="2052160"/>
            <a:ext cx="2159931" cy="1724261"/>
          </a:xfrm>
          <a:prstGeom prst="rect">
            <a:avLst/>
          </a:prstGeom>
          <a:noFill/>
          <a:ln>
            <a:noFill/>
          </a:ln>
        </p:spPr>
      </p:pic>
      <p:pic>
        <p:nvPicPr>
          <p:cNvPr id="35" name="图片 34">
            <a:extLst>
              <a:ext uri="{FF2B5EF4-FFF2-40B4-BE49-F238E27FC236}">
                <a16:creationId xmlns:a16="http://schemas.microsoft.com/office/drawing/2014/main" xmlns="" id="{64583E8F-CD58-4DE6-9CBC-C2E5A7CA874C}"/>
              </a:ext>
            </a:extLst>
          </p:cNvPr>
          <p:cNvPicPr/>
          <p:nvPr/>
        </p:nvPicPr>
        <p:blipFill rotWithShape="1">
          <a:blip r:embed="rId5" cstate="print">
            <a:extLst>
              <a:ext uri="{28A0092B-C50C-407E-A947-70E740481C1C}">
                <a14:useLocalDpi xmlns:a14="http://schemas.microsoft.com/office/drawing/2010/main" xmlns="" val="0"/>
              </a:ext>
            </a:extLst>
          </a:blip>
          <a:srcRect l="13355" r="9903" b="4051"/>
          <a:stretch/>
        </p:blipFill>
        <p:spPr bwMode="auto">
          <a:xfrm>
            <a:off x="4484754" y="2052159"/>
            <a:ext cx="2072526" cy="1724261"/>
          </a:xfrm>
          <a:prstGeom prst="rect">
            <a:avLst/>
          </a:prstGeom>
          <a:noFill/>
          <a:ln>
            <a:noFill/>
          </a:ln>
        </p:spPr>
      </p:pic>
      <p:pic>
        <p:nvPicPr>
          <p:cNvPr id="36" name="图片 35">
            <a:extLst>
              <a:ext uri="{FF2B5EF4-FFF2-40B4-BE49-F238E27FC236}">
                <a16:creationId xmlns:a16="http://schemas.microsoft.com/office/drawing/2014/main" xmlns="" id="{007DA1F5-79D4-49D3-8026-9EA02EFE2669}"/>
              </a:ext>
            </a:extLst>
          </p:cNvPr>
          <p:cNvPicPr/>
          <p:nvPr/>
        </p:nvPicPr>
        <p:blipFill rotWithShape="1">
          <a:blip r:embed="rId6" cstate="print">
            <a:extLst>
              <a:ext uri="{28A0092B-C50C-407E-A947-70E740481C1C}">
                <a14:useLocalDpi xmlns:a14="http://schemas.microsoft.com/office/drawing/2010/main" xmlns="" val="0"/>
              </a:ext>
            </a:extLst>
          </a:blip>
          <a:srcRect l="13567" r="12791" b="10940"/>
          <a:stretch/>
        </p:blipFill>
        <p:spPr bwMode="auto">
          <a:xfrm>
            <a:off x="8122812" y="2052159"/>
            <a:ext cx="1988847" cy="1600438"/>
          </a:xfrm>
          <a:prstGeom prst="rect">
            <a:avLst/>
          </a:prstGeom>
          <a:noFill/>
          <a:ln>
            <a:noFill/>
          </a:ln>
        </p:spPr>
      </p:pic>
      <p:pic>
        <p:nvPicPr>
          <p:cNvPr id="37" name="图片 36">
            <a:extLst>
              <a:ext uri="{FF2B5EF4-FFF2-40B4-BE49-F238E27FC236}">
                <a16:creationId xmlns:a16="http://schemas.microsoft.com/office/drawing/2014/main" xmlns="" id="{F9AD402E-FABA-4B85-B88E-8A599AD18901}"/>
              </a:ext>
            </a:extLst>
          </p:cNvPr>
          <p:cNvPicPr/>
          <p:nvPr/>
        </p:nvPicPr>
        <p:blipFill rotWithShape="1">
          <a:blip r:embed="rId7" cstate="print">
            <a:extLst>
              <a:ext uri="{28A0092B-C50C-407E-A947-70E740481C1C}">
                <a14:useLocalDpi xmlns:a14="http://schemas.microsoft.com/office/drawing/2010/main" xmlns="" val="0"/>
              </a:ext>
            </a:extLst>
          </a:blip>
          <a:srcRect l="10011" r="4502" b="4051"/>
          <a:stretch/>
        </p:blipFill>
        <p:spPr bwMode="auto">
          <a:xfrm>
            <a:off x="1205332" y="4293188"/>
            <a:ext cx="2308741" cy="1724261"/>
          </a:xfrm>
          <a:prstGeom prst="rect">
            <a:avLst/>
          </a:prstGeom>
          <a:noFill/>
          <a:ln>
            <a:noFill/>
          </a:ln>
        </p:spPr>
      </p:pic>
      <p:pic>
        <p:nvPicPr>
          <p:cNvPr id="38" name="图片 37">
            <a:extLst>
              <a:ext uri="{FF2B5EF4-FFF2-40B4-BE49-F238E27FC236}">
                <a16:creationId xmlns:a16="http://schemas.microsoft.com/office/drawing/2014/main" xmlns="" id="{022F3F65-2239-49F3-9D08-831702E856F1}"/>
              </a:ext>
            </a:extLst>
          </p:cNvPr>
          <p:cNvPicPr/>
          <p:nvPr/>
        </p:nvPicPr>
        <p:blipFill rotWithShape="1">
          <a:blip r:embed="rId8" cstate="print">
            <a:extLst>
              <a:ext uri="{28A0092B-C50C-407E-A947-70E740481C1C}">
                <a14:useLocalDpi xmlns:a14="http://schemas.microsoft.com/office/drawing/2010/main" xmlns="" val="0"/>
              </a:ext>
            </a:extLst>
          </a:blip>
          <a:srcRect l="4579" t="3884" r="9932"/>
          <a:stretch/>
        </p:blipFill>
        <p:spPr bwMode="auto">
          <a:xfrm>
            <a:off x="5787212" y="4264698"/>
            <a:ext cx="2308741" cy="1727254"/>
          </a:xfrm>
          <a:prstGeom prst="rect">
            <a:avLst/>
          </a:prstGeom>
          <a:noFill/>
          <a:ln>
            <a:noFill/>
          </a:ln>
        </p:spPr>
      </p:pic>
    </p:spTree>
    <p:extLst>
      <p:ext uri="{BB962C8B-B14F-4D97-AF65-F5344CB8AC3E}">
        <p14:creationId xmlns:p14="http://schemas.microsoft.com/office/powerpoint/2010/main" xmlns="" val="3918335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0" y="565690"/>
            <a:ext cx="5220413"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C000"/>
                </a:solidFill>
                <a:sym typeface="+mn-ea"/>
              </a:rPr>
              <a:t>将车辆拖到停车场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48</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088318" y="1210816"/>
            <a:ext cx="9967807" cy="892552"/>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车辆的放置</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pPr lvl="0"/>
            <a:r>
              <a:rPr lang="zh-CN" altLang="en-US" sz="2000" dirty="0">
                <a:solidFill>
                  <a:prstClr val="black"/>
                </a:solidFill>
                <a:latin typeface="微软雅黑" panose="020B0503020204020204" pitchFamily="34" charset="-122"/>
                <a:ea typeface="微软雅黑" panose="020B0503020204020204" pitchFamily="34" charset="-122"/>
              </a:rPr>
              <a:t>街道上停靠了四辆车，每条街道一辆。车辆在</a:t>
            </a:r>
            <a:r>
              <a:rPr lang="en-US" altLang="zh-CN" sz="2000" dirty="0">
                <a:solidFill>
                  <a:prstClr val="black"/>
                </a:solidFill>
                <a:latin typeface="微软雅黑" panose="020B0503020204020204" pitchFamily="34" charset="-122"/>
                <a:ea typeface="微软雅黑" panose="020B0503020204020204" pitchFamily="34" charset="-122"/>
              </a:rPr>
              <a:t>3</a:t>
            </a:r>
            <a:r>
              <a:rPr lang="zh-CN" altLang="en-US" sz="2000" dirty="0">
                <a:solidFill>
                  <a:prstClr val="black"/>
                </a:solidFill>
                <a:latin typeface="微软雅黑" panose="020B0503020204020204" pitchFamily="34" charset="-122"/>
                <a:ea typeface="微软雅黑" panose="020B0503020204020204" pitchFamily="34" charset="-122"/>
              </a:rPr>
              <a:t>种可能的车辆位置选择一个随机放置。</a:t>
            </a:r>
            <a:endParaRPr lang="en-US" altLang="zh-CN" sz="800" dirty="0"/>
          </a:p>
        </p:txBody>
      </p:sp>
      <p:sp>
        <p:nvSpPr>
          <p:cNvPr id="4" name="文本框 3">
            <a:extLst>
              <a:ext uri="{FF2B5EF4-FFF2-40B4-BE49-F238E27FC236}">
                <a16:creationId xmlns:a16="http://schemas.microsoft.com/office/drawing/2014/main" xmlns="" id="{2DED9025-2C62-4F3E-8894-67098E69116A}"/>
              </a:ext>
            </a:extLst>
          </p:cNvPr>
          <p:cNvSpPr txBox="1"/>
          <p:nvPr/>
        </p:nvSpPr>
        <p:spPr>
          <a:xfrm>
            <a:off x="1860667" y="5462518"/>
            <a:ext cx="4353304" cy="369332"/>
          </a:xfrm>
          <a:prstGeom prst="rect">
            <a:avLst/>
          </a:prstGeom>
          <a:noFill/>
        </p:spPr>
        <p:txBody>
          <a:bodyPr wrap="square" rtlCol="0">
            <a:spAutoFit/>
          </a:bodyPr>
          <a:lstStyle/>
          <a:p>
            <a:r>
              <a:rPr lang="zh-CN" altLang="en-US" dirty="0"/>
              <a:t>汽车的前部朝向场地图上汽车图标的方向</a:t>
            </a:r>
          </a:p>
        </p:txBody>
      </p:sp>
      <p:sp>
        <p:nvSpPr>
          <p:cNvPr id="5" name="文本框 4">
            <a:extLst>
              <a:ext uri="{FF2B5EF4-FFF2-40B4-BE49-F238E27FC236}">
                <a16:creationId xmlns:a16="http://schemas.microsoft.com/office/drawing/2014/main" xmlns="" id="{808E4E5B-2DF2-43E4-A5ED-968004C7211E}"/>
              </a:ext>
            </a:extLst>
          </p:cNvPr>
          <p:cNvSpPr txBox="1"/>
          <p:nvPr/>
        </p:nvSpPr>
        <p:spPr>
          <a:xfrm>
            <a:off x="8163380" y="5494633"/>
            <a:ext cx="3637640" cy="369332"/>
          </a:xfrm>
          <a:prstGeom prst="rect">
            <a:avLst/>
          </a:prstGeom>
          <a:noFill/>
        </p:spPr>
        <p:txBody>
          <a:bodyPr wrap="square" rtlCol="0">
            <a:spAutoFit/>
          </a:bodyPr>
          <a:lstStyle/>
          <a:p>
            <a:r>
              <a:rPr lang="zh-CN" altLang="en-US" dirty="0"/>
              <a:t>三种不同的车辆模型</a:t>
            </a:r>
          </a:p>
        </p:txBody>
      </p:sp>
      <p:pic>
        <p:nvPicPr>
          <p:cNvPr id="24" name="图片 23">
            <a:extLst>
              <a:ext uri="{FF2B5EF4-FFF2-40B4-BE49-F238E27FC236}">
                <a16:creationId xmlns:a16="http://schemas.microsoft.com/office/drawing/2014/main" xmlns="" id="{6B5626E3-65C8-436E-B272-007A421F75B3}"/>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84672" y="2212835"/>
            <a:ext cx="4705295" cy="3136405"/>
          </a:xfrm>
          <a:prstGeom prst="rect">
            <a:avLst/>
          </a:prstGeom>
          <a:noFill/>
          <a:ln>
            <a:noFill/>
          </a:ln>
        </p:spPr>
      </p:pic>
      <p:pic>
        <p:nvPicPr>
          <p:cNvPr id="25" name="图片 24">
            <a:extLst>
              <a:ext uri="{FF2B5EF4-FFF2-40B4-BE49-F238E27FC236}">
                <a16:creationId xmlns:a16="http://schemas.microsoft.com/office/drawing/2014/main" xmlns="" id="{CB56D5AB-A6C2-4DD1-A63D-4C185DAC5104}"/>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65341" y="2242972"/>
            <a:ext cx="2182853" cy="1450375"/>
          </a:xfrm>
          <a:prstGeom prst="rect">
            <a:avLst/>
          </a:prstGeom>
          <a:noFill/>
          <a:ln>
            <a:noFill/>
          </a:ln>
        </p:spPr>
      </p:pic>
      <p:pic>
        <p:nvPicPr>
          <p:cNvPr id="26" name="图片 25">
            <a:extLst>
              <a:ext uri="{FF2B5EF4-FFF2-40B4-BE49-F238E27FC236}">
                <a16:creationId xmlns:a16="http://schemas.microsoft.com/office/drawing/2014/main" xmlns="" id="{1340EE29-5E70-4ECA-9504-778255B9E314}"/>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512056" y="2213562"/>
            <a:ext cx="2182853" cy="1450375"/>
          </a:xfrm>
          <a:prstGeom prst="rect">
            <a:avLst/>
          </a:prstGeom>
          <a:noFill/>
          <a:ln>
            <a:noFill/>
          </a:ln>
        </p:spPr>
      </p:pic>
      <p:pic>
        <p:nvPicPr>
          <p:cNvPr id="27" name="图片 26">
            <a:extLst>
              <a:ext uri="{FF2B5EF4-FFF2-40B4-BE49-F238E27FC236}">
                <a16:creationId xmlns:a16="http://schemas.microsoft.com/office/drawing/2014/main" xmlns="" id="{B191352C-FFC4-48B0-B6D1-B480B64AB971}"/>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95342" y="3939140"/>
            <a:ext cx="2182853" cy="1464956"/>
          </a:xfrm>
          <a:prstGeom prst="rect">
            <a:avLst/>
          </a:prstGeom>
          <a:noFill/>
          <a:ln>
            <a:noFill/>
          </a:ln>
        </p:spPr>
      </p:pic>
    </p:spTree>
    <p:extLst>
      <p:ext uri="{BB962C8B-B14F-4D97-AF65-F5344CB8AC3E}">
        <p14:creationId xmlns:p14="http://schemas.microsoft.com/office/powerpoint/2010/main" xmlns="" val="3454915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C000"/>
                </a:solidFill>
                <a:sym typeface="+mn-ea"/>
              </a:rPr>
              <a:t>将车辆拖到停车场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49</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66830"/>
            <a:ext cx="9006878" cy="1323439"/>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任务内容</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endParaRPr lang="en-US" altLang="zh-CN" sz="800" dirty="0"/>
          </a:p>
          <a:p>
            <a:r>
              <a:rPr lang="zh-CN" altLang="en-US" sz="2000" dirty="0">
                <a:latin typeface="微软雅黑" panose="020B0503020204020204" pitchFamily="34" charset="-122"/>
                <a:ea typeface="微软雅黑" panose="020B0503020204020204" pitchFamily="34" charset="-122"/>
              </a:rPr>
              <a:t>四条街道上各有一辆车。 在必须清除积雪（</a:t>
            </a:r>
            <a:r>
              <a:rPr lang="en-US" altLang="zh-CN" sz="2000" dirty="0">
                <a:latin typeface="微软雅黑" panose="020B0503020204020204" pitchFamily="34" charset="-122"/>
                <a:ea typeface="微软雅黑" panose="020B0503020204020204" pitchFamily="34" charset="-122"/>
              </a:rPr>
              <a:t>0-0</a:t>
            </a:r>
            <a:r>
              <a:rPr lang="zh-CN" altLang="en-US" sz="2000" dirty="0">
                <a:latin typeface="微软雅黑" panose="020B0503020204020204" pitchFamily="34" charset="-122"/>
                <a:ea typeface="微软雅黑" panose="020B0503020204020204" pitchFamily="34" charset="-122"/>
              </a:rPr>
              <a:t>代码）的街道上，车辆必须被拖到停车场。 另外两条街道上的车辆</a:t>
            </a:r>
            <a:r>
              <a:rPr lang="zh-CN" altLang="en-US" sz="2000" u="sng" dirty="0">
                <a:latin typeface="微软雅黑" panose="020B0503020204020204" pitchFamily="34" charset="-122"/>
                <a:ea typeface="微软雅黑" panose="020B0503020204020204" pitchFamily="34" charset="-122"/>
              </a:rPr>
              <a:t>不得移动或损坏</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pic>
        <p:nvPicPr>
          <p:cNvPr id="22" name="图片 21">
            <a:extLst>
              <a:ext uri="{FF2B5EF4-FFF2-40B4-BE49-F238E27FC236}">
                <a16:creationId xmlns:a16="http://schemas.microsoft.com/office/drawing/2014/main" xmlns="" id="{65974A83-1F60-4F39-805C-FB75E84D985E}"/>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0516" y="2793479"/>
            <a:ext cx="4198084" cy="2797691"/>
          </a:xfrm>
          <a:prstGeom prst="rect">
            <a:avLst/>
          </a:prstGeom>
          <a:noFill/>
          <a:ln>
            <a:noFill/>
          </a:ln>
        </p:spPr>
      </p:pic>
    </p:spTree>
    <p:extLst>
      <p:ext uri="{BB962C8B-B14F-4D97-AF65-F5344CB8AC3E}">
        <p14:creationId xmlns:p14="http://schemas.microsoft.com/office/powerpoint/2010/main" xmlns="" val="3535855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1826141"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关于赛前</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5</a:t>
            </a:fld>
            <a:endParaRPr lang="en-US" dirty="0"/>
          </a:p>
        </p:txBody>
      </p:sp>
      <p:sp>
        <p:nvSpPr>
          <p:cNvPr id="47" name="文本框 46"/>
          <p:cNvSpPr txBox="1"/>
          <p:nvPr/>
        </p:nvSpPr>
        <p:spPr>
          <a:xfrm>
            <a:off x="1129108" y="1467514"/>
            <a:ext cx="9785999" cy="2436693"/>
          </a:xfrm>
          <a:prstGeom prst="rect">
            <a:avLst/>
          </a:prstGeom>
          <a:noFill/>
        </p:spPr>
        <p:txBody>
          <a:bodyPr wrap="square" rtlCol="0" anchor="t">
            <a:spAutoFit/>
          </a:bodyPr>
          <a:lstStyle/>
          <a:p>
            <a:pPr algn="just" fontAlgn="auto">
              <a:lnSpc>
                <a:spcPct val="114000"/>
              </a:lnSpc>
              <a:buNone/>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各参赛队必须在指定的地方准备比赛，直到“检录时间”。</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此时参赛队的器材必须放到指定区域</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在宣布“组装时间”开始前，</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参赛队员不得接触指定的比赛场地</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在宣布“组装时间”开始前，</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裁判将检查零件的状态，它们必须是散件。</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在检查期间，队员不能</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接触任何</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零部件和计算机。</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正式宣布开始后，才能开始组装</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C000"/>
                </a:solidFill>
                <a:sym typeface="+mn-ea"/>
              </a:rPr>
              <a:t>将车辆拖到停车场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50</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374656"/>
            <a:ext cx="9006878" cy="1015663"/>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endParaRPr lang="en-US" altLang="zh-CN" sz="800" dirty="0"/>
          </a:p>
          <a:p>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、车辆完全停放到市政停车场内➔</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xmlns="" id="{2CB25856-CE3F-498E-8DC2-37B20346A2ED}"/>
              </a:ext>
            </a:extLst>
          </p:cNvPr>
          <p:cNvSpPr txBox="1"/>
          <p:nvPr/>
        </p:nvSpPr>
        <p:spPr>
          <a:xfrm>
            <a:off x="1764040" y="4940368"/>
            <a:ext cx="2382418" cy="646331"/>
          </a:xfrm>
          <a:prstGeom prst="rect">
            <a:avLst/>
          </a:prstGeom>
          <a:noFill/>
        </p:spPr>
        <p:txBody>
          <a:bodyPr wrap="square" rtlCol="0">
            <a:spAutoFit/>
          </a:bodyPr>
          <a:lstStyle/>
          <a:p>
            <a:r>
              <a:rPr lang="zh-CN" altLang="en-US" dirty="0"/>
              <a:t>两辆车均完全停靠在停车场内</a:t>
            </a:r>
            <a:endParaRPr lang="en-US" altLang="zh-CN" dirty="0"/>
          </a:p>
        </p:txBody>
      </p:sp>
      <p:pic>
        <p:nvPicPr>
          <p:cNvPr id="21" name="图片 20">
            <a:extLst>
              <a:ext uri="{FF2B5EF4-FFF2-40B4-BE49-F238E27FC236}">
                <a16:creationId xmlns:a16="http://schemas.microsoft.com/office/drawing/2014/main" xmlns="" id="{DF0A7222-EE5C-4D01-B6DF-B4668753E1A1}"/>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2197" y="2775145"/>
            <a:ext cx="3057276" cy="2037433"/>
          </a:xfrm>
          <a:prstGeom prst="rect">
            <a:avLst/>
          </a:prstGeom>
          <a:noFill/>
          <a:ln>
            <a:noFill/>
          </a:ln>
        </p:spPr>
      </p:pic>
      <p:pic>
        <p:nvPicPr>
          <p:cNvPr id="25" name="图片 24">
            <a:extLst>
              <a:ext uri="{FF2B5EF4-FFF2-40B4-BE49-F238E27FC236}">
                <a16:creationId xmlns:a16="http://schemas.microsoft.com/office/drawing/2014/main" xmlns="" id="{EE3E2E47-13F5-4AE2-A05C-6B98CFBE6A2B}"/>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17207" y="2775145"/>
            <a:ext cx="3057276" cy="2037433"/>
          </a:xfrm>
          <a:prstGeom prst="rect">
            <a:avLst/>
          </a:prstGeom>
          <a:noFill/>
          <a:ln>
            <a:noFill/>
          </a:ln>
        </p:spPr>
      </p:pic>
      <p:pic>
        <p:nvPicPr>
          <p:cNvPr id="26" name="图片 25">
            <a:extLst>
              <a:ext uri="{FF2B5EF4-FFF2-40B4-BE49-F238E27FC236}">
                <a16:creationId xmlns:a16="http://schemas.microsoft.com/office/drawing/2014/main" xmlns="" id="{CAB74713-964E-4250-AA37-6B4560D7F8C7}"/>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02217" y="2775145"/>
            <a:ext cx="3057276" cy="2037433"/>
          </a:xfrm>
          <a:prstGeom prst="rect">
            <a:avLst/>
          </a:prstGeom>
          <a:noFill/>
          <a:ln>
            <a:noFill/>
          </a:ln>
        </p:spPr>
      </p:pic>
      <p:sp>
        <p:nvSpPr>
          <p:cNvPr id="27" name="文本框 26">
            <a:extLst>
              <a:ext uri="{FF2B5EF4-FFF2-40B4-BE49-F238E27FC236}">
                <a16:creationId xmlns:a16="http://schemas.microsoft.com/office/drawing/2014/main" xmlns="" id="{0EDA1806-BD5E-4D84-9BA7-224AFDAF7C51}"/>
              </a:ext>
            </a:extLst>
          </p:cNvPr>
          <p:cNvSpPr txBox="1"/>
          <p:nvPr/>
        </p:nvSpPr>
        <p:spPr>
          <a:xfrm>
            <a:off x="5042973" y="4940368"/>
            <a:ext cx="2106054" cy="923330"/>
          </a:xfrm>
          <a:prstGeom prst="rect">
            <a:avLst/>
          </a:prstGeom>
          <a:noFill/>
        </p:spPr>
        <p:txBody>
          <a:bodyPr wrap="square" rtlCol="0">
            <a:spAutoFit/>
          </a:bodyPr>
          <a:lstStyle/>
          <a:p>
            <a:r>
              <a:rPr lang="zh-CN" altLang="en-US" dirty="0"/>
              <a:t>车辆停在停车场内（蓝线也视为该区域一部分）</a:t>
            </a:r>
          </a:p>
        </p:txBody>
      </p:sp>
      <p:sp>
        <p:nvSpPr>
          <p:cNvPr id="28" name="文本框 27">
            <a:extLst>
              <a:ext uri="{FF2B5EF4-FFF2-40B4-BE49-F238E27FC236}">
                <a16:creationId xmlns:a16="http://schemas.microsoft.com/office/drawing/2014/main" xmlns="" id="{9DC8348F-A18E-4235-A122-F8CCFC318F3C}"/>
              </a:ext>
            </a:extLst>
          </p:cNvPr>
          <p:cNvSpPr txBox="1"/>
          <p:nvPr/>
        </p:nvSpPr>
        <p:spPr>
          <a:xfrm>
            <a:off x="8256130" y="4940367"/>
            <a:ext cx="2269847" cy="646331"/>
          </a:xfrm>
          <a:prstGeom prst="rect">
            <a:avLst/>
          </a:prstGeom>
          <a:noFill/>
        </p:spPr>
        <p:txBody>
          <a:bodyPr wrap="square" rtlCol="0">
            <a:spAutoFit/>
          </a:bodyPr>
          <a:lstStyle/>
          <a:p>
            <a:r>
              <a:rPr lang="zh-CN" altLang="en-US" dirty="0"/>
              <a:t>车辆也可以侧面着地</a:t>
            </a:r>
            <a:endParaRPr lang="en-US" altLang="zh-CN" dirty="0"/>
          </a:p>
          <a:p>
            <a:endParaRPr lang="zh-CN" altLang="en-US" dirty="0"/>
          </a:p>
        </p:txBody>
      </p:sp>
    </p:spTree>
    <p:extLst>
      <p:ext uri="{BB962C8B-B14F-4D97-AF65-F5344CB8AC3E}">
        <p14:creationId xmlns:p14="http://schemas.microsoft.com/office/powerpoint/2010/main" xmlns="" val="4104106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C000"/>
                </a:solidFill>
                <a:sym typeface="+mn-ea"/>
              </a:rPr>
              <a:t>将车辆拖到停车场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51</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374656"/>
            <a:ext cx="9006878" cy="1015663"/>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endParaRPr lang="en-US" altLang="zh-CN" sz="800" dirty="0"/>
          </a:p>
          <a:p>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、车辆部分停放到市政停车场内➔</a:t>
            </a: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xmlns="" id="{2CB25856-CE3F-498E-8DC2-37B20346A2ED}"/>
              </a:ext>
            </a:extLst>
          </p:cNvPr>
          <p:cNvSpPr txBox="1"/>
          <p:nvPr/>
        </p:nvSpPr>
        <p:spPr>
          <a:xfrm>
            <a:off x="2073379" y="5375408"/>
            <a:ext cx="2949144" cy="646331"/>
          </a:xfrm>
          <a:prstGeom prst="rect">
            <a:avLst/>
          </a:prstGeom>
          <a:noFill/>
        </p:spPr>
        <p:txBody>
          <a:bodyPr wrap="square" rtlCol="0">
            <a:spAutoFit/>
          </a:bodyPr>
          <a:lstStyle/>
          <a:p>
            <a:r>
              <a:rPr lang="zh-CN" altLang="en-US" dirty="0"/>
              <a:t>一辆车完全在停车场内，另一辆车部分停在停车场内</a:t>
            </a:r>
            <a:endParaRPr lang="en-US" altLang="zh-CN" dirty="0"/>
          </a:p>
        </p:txBody>
      </p:sp>
      <p:sp>
        <p:nvSpPr>
          <p:cNvPr id="28" name="文本框 27">
            <a:extLst>
              <a:ext uri="{FF2B5EF4-FFF2-40B4-BE49-F238E27FC236}">
                <a16:creationId xmlns:a16="http://schemas.microsoft.com/office/drawing/2014/main" xmlns="" id="{9DC8348F-A18E-4235-A122-F8CCFC318F3C}"/>
              </a:ext>
            </a:extLst>
          </p:cNvPr>
          <p:cNvSpPr txBox="1"/>
          <p:nvPr/>
        </p:nvSpPr>
        <p:spPr>
          <a:xfrm>
            <a:off x="7051879" y="5375408"/>
            <a:ext cx="2530814" cy="369332"/>
          </a:xfrm>
          <a:prstGeom prst="rect">
            <a:avLst/>
          </a:prstGeom>
          <a:noFill/>
        </p:spPr>
        <p:txBody>
          <a:bodyPr wrap="square" rtlCol="0">
            <a:spAutoFit/>
          </a:bodyPr>
          <a:lstStyle/>
          <a:p>
            <a:r>
              <a:rPr lang="zh-CN" altLang="en-US" dirty="0"/>
              <a:t>车辆部分停在停车辆内</a:t>
            </a:r>
          </a:p>
        </p:txBody>
      </p:sp>
      <p:pic>
        <p:nvPicPr>
          <p:cNvPr id="22" name="图片 21">
            <a:extLst>
              <a:ext uri="{FF2B5EF4-FFF2-40B4-BE49-F238E27FC236}">
                <a16:creationId xmlns:a16="http://schemas.microsoft.com/office/drawing/2014/main" xmlns="" id="{A4490D17-6C79-4033-A0E4-7E8BC1B46C33}"/>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62656" y="2720060"/>
            <a:ext cx="3770591" cy="2512801"/>
          </a:xfrm>
          <a:prstGeom prst="rect">
            <a:avLst/>
          </a:prstGeom>
          <a:noFill/>
          <a:ln>
            <a:noFill/>
          </a:ln>
        </p:spPr>
      </p:pic>
      <p:pic>
        <p:nvPicPr>
          <p:cNvPr id="24" name="图片 23">
            <a:extLst>
              <a:ext uri="{FF2B5EF4-FFF2-40B4-BE49-F238E27FC236}">
                <a16:creationId xmlns:a16="http://schemas.microsoft.com/office/drawing/2014/main" xmlns="" id="{08524902-59C0-421B-B985-B51E783D6E3E}"/>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31991" y="2720060"/>
            <a:ext cx="3770591" cy="2512801"/>
          </a:xfrm>
          <a:prstGeom prst="rect">
            <a:avLst/>
          </a:prstGeom>
          <a:noFill/>
          <a:ln>
            <a:noFill/>
          </a:ln>
        </p:spPr>
      </p:pic>
    </p:spTree>
    <p:extLst>
      <p:ext uri="{BB962C8B-B14F-4D97-AF65-F5344CB8AC3E}">
        <p14:creationId xmlns:p14="http://schemas.microsoft.com/office/powerpoint/2010/main" xmlns="" val="1936934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E848BE"/>
                </a:solidFill>
                <a:sym typeface="+mn-ea"/>
              </a:rPr>
              <a:t>停靠机器人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52</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66830"/>
            <a:ext cx="9006878" cy="1323439"/>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任务内容</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endParaRPr lang="en-US" altLang="zh-CN" sz="800" dirty="0"/>
          </a:p>
          <a:p>
            <a:r>
              <a:rPr lang="zh-CN" altLang="en-US" sz="2000" dirty="0">
                <a:latin typeface="微软雅黑" panose="020B0503020204020204" pitchFamily="34" charset="-122"/>
                <a:ea typeface="微软雅黑" panose="020B0503020204020204" pitchFamily="34" charset="-122"/>
              </a:rPr>
              <a:t>当机器人返回</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个起始区域的其中一个并停止，机器人的底盘从俯视角度看完全在起始区域内（连接线允许在起始区域之外），方可认为完成此任务。</a:t>
            </a:r>
            <a:endParaRPr lang="zh-CN" altLang="zh-CN" sz="2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5A8F42E4-839E-4522-8C07-15A5A0AD294D}"/>
              </a:ext>
            </a:extLst>
          </p:cNvPr>
          <p:cNvSpPr txBox="1"/>
          <p:nvPr/>
        </p:nvSpPr>
        <p:spPr>
          <a:xfrm>
            <a:off x="3084286" y="5419876"/>
            <a:ext cx="1881390" cy="369332"/>
          </a:xfrm>
          <a:prstGeom prst="rect">
            <a:avLst/>
          </a:prstGeom>
          <a:noFill/>
        </p:spPr>
        <p:txBody>
          <a:bodyPr wrap="square" rtlCol="0">
            <a:spAutoFit/>
          </a:bodyPr>
          <a:lstStyle/>
          <a:p>
            <a:r>
              <a:rPr lang="zh-CN" altLang="en-US" dirty="0"/>
              <a:t>左下起始区</a:t>
            </a:r>
          </a:p>
        </p:txBody>
      </p:sp>
      <p:sp>
        <p:nvSpPr>
          <p:cNvPr id="26" name="文本框 25">
            <a:extLst>
              <a:ext uri="{FF2B5EF4-FFF2-40B4-BE49-F238E27FC236}">
                <a16:creationId xmlns:a16="http://schemas.microsoft.com/office/drawing/2014/main" xmlns="" id="{DF6E93A7-0EA9-4586-8DA0-66F776272831}"/>
              </a:ext>
            </a:extLst>
          </p:cNvPr>
          <p:cNvSpPr txBox="1"/>
          <p:nvPr/>
        </p:nvSpPr>
        <p:spPr>
          <a:xfrm>
            <a:off x="6973362" y="5452983"/>
            <a:ext cx="1881390" cy="369332"/>
          </a:xfrm>
          <a:prstGeom prst="rect">
            <a:avLst/>
          </a:prstGeom>
          <a:noFill/>
        </p:spPr>
        <p:txBody>
          <a:bodyPr wrap="square" rtlCol="0">
            <a:spAutoFit/>
          </a:bodyPr>
          <a:lstStyle/>
          <a:p>
            <a:r>
              <a:rPr lang="zh-CN" altLang="en-US" dirty="0"/>
              <a:t>右上起始区</a:t>
            </a:r>
          </a:p>
        </p:txBody>
      </p:sp>
      <p:pic>
        <p:nvPicPr>
          <p:cNvPr id="21" name="图片 20">
            <a:extLst>
              <a:ext uri="{FF2B5EF4-FFF2-40B4-BE49-F238E27FC236}">
                <a16:creationId xmlns:a16="http://schemas.microsoft.com/office/drawing/2014/main" xmlns="" id="{A2DA0477-495C-4625-9593-6526C896F127}"/>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5502"/>
          <a:stretch/>
        </p:blipFill>
        <p:spPr>
          <a:xfrm>
            <a:off x="2148651" y="2768869"/>
            <a:ext cx="3032197" cy="2469705"/>
          </a:xfrm>
          <a:prstGeom prst="rect">
            <a:avLst/>
          </a:prstGeom>
        </p:spPr>
      </p:pic>
      <p:pic>
        <p:nvPicPr>
          <p:cNvPr id="27" name="图片 26">
            <a:extLst>
              <a:ext uri="{FF2B5EF4-FFF2-40B4-BE49-F238E27FC236}">
                <a16:creationId xmlns:a16="http://schemas.microsoft.com/office/drawing/2014/main" xmlns="" id="{D5D34E3E-A028-4FAF-B66A-0BD9AF073AE6}"/>
              </a:ext>
            </a:extLst>
          </p:cNvPr>
          <p:cNvPicPr>
            <a:picLocks noChangeAspect="1"/>
          </p:cNvPicPr>
          <p:nvPr/>
        </p:nvPicPr>
        <p:blipFill rotWithShape="1">
          <a:blip r:embed="rId5">
            <a:extLst>
              <a:ext uri="{28A0092B-C50C-407E-A947-70E740481C1C}">
                <a14:useLocalDpi xmlns:a14="http://schemas.microsoft.com/office/drawing/2010/main" xmlns="" val="0"/>
              </a:ext>
            </a:extLst>
          </a:blip>
          <a:srcRect t="10381" r="11914"/>
          <a:stretch/>
        </p:blipFill>
        <p:spPr>
          <a:xfrm>
            <a:off x="6382526" y="2768868"/>
            <a:ext cx="2730994" cy="2393535"/>
          </a:xfrm>
          <a:prstGeom prst="rect">
            <a:avLst/>
          </a:prstGeom>
        </p:spPr>
      </p:pic>
    </p:spTree>
    <p:extLst>
      <p:ext uri="{BB962C8B-B14F-4D97-AF65-F5344CB8AC3E}">
        <p14:creationId xmlns:p14="http://schemas.microsoft.com/office/powerpoint/2010/main" xmlns="" val="270053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E848BE"/>
                </a:solidFill>
                <a:sym typeface="+mn-ea"/>
              </a:rPr>
              <a:t>停靠机器人</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53</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266830"/>
            <a:ext cx="9006878" cy="1015663"/>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endParaRPr lang="en-US" altLang="zh-CN" sz="800" dirty="0"/>
          </a:p>
          <a:p>
            <a:r>
              <a:rPr lang="zh-CN" altLang="en-US" sz="2000" dirty="0">
                <a:latin typeface="微软雅黑" panose="020B0503020204020204" pitchFamily="34" charset="-122"/>
                <a:ea typeface="微软雅黑" panose="020B0503020204020204" pitchFamily="34" charset="-122"/>
              </a:rPr>
              <a:t>机器人完全停靠在起始</a:t>
            </a:r>
            <a:r>
              <a:rPr lang="en-US" altLang="zh-CN" sz="2000" dirty="0">
                <a:latin typeface="微软雅黑" panose="020B0503020204020204" pitchFamily="34" charset="-122"/>
                <a:ea typeface="微软雅黑" panose="020B0503020204020204" pitchFamily="34" charset="-122"/>
              </a:rPr>
              <a:t>&amp;</a:t>
            </a:r>
            <a:r>
              <a:rPr lang="zh-CN" altLang="en-US" sz="2000" dirty="0">
                <a:latin typeface="微软雅黑" panose="020B0503020204020204" pitchFamily="34" charset="-122"/>
                <a:ea typeface="微软雅黑" panose="020B0503020204020204" pitchFamily="34" charset="-122"/>
              </a:rPr>
              <a:t>结束区域内➔</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5A8F42E4-839E-4522-8C07-15A5A0AD294D}"/>
              </a:ext>
            </a:extLst>
          </p:cNvPr>
          <p:cNvSpPr txBox="1"/>
          <p:nvPr/>
        </p:nvSpPr>
        <p:spPr>
          <a:xfrm>
            <a:off x="1537204" y="5126624"/>
            <a:ext cx="2511892" cy="646331"/>
          </a:xfrm>
          <a:prstGeom prst="rect">
            <a:avLst/>
          </a:prstGeom>
          <a:noFill/>
        </p:spPr>
        <p:txBody>
          <a:bodyPr wrap="square" rtlCol="0">
            <a:spAutoFit/>
          </a:bodyPr>
          <a:lstStyle/>
          <a:p>
            <a:r>
              <a:rPr lang="zh-CN" altLang="en-US" dirty="0"/>
              <a:t>机器人的垂直投影完全在起始</a:t>
            </a:r>
            <a:r>
              <a:rPr lang="en-US" altLang="zh-CN" dirty="0"/>
              <a:t>&amp;</a:t>
            </a:r>
            <a:r>
              <a:rPr lang="zh-CN" altLang="en-US" dirty="0"/>
              <a:t>结束区域内</a:t>
            </a:r>
          </a:p>
        </p:txBody>
      </p:sp>
      <p:sp>
        <p:nvSpPr>
          <p:cNvPr id="26" name="文本框 25">
            <a:extLst>
              <a:ext uri="{FF2B5EF4-FFF2-40B4-BE49-F238E27FC236}">
                <a16:creationId xmlns:a16="http://schemas.microsoft.com/office/drawing/2014/main" xmlns="" id="{DF6E93A7-0EA9-4586-8DA0-66F776272831}"/>
              </a:ext>
            </a:extLst>
          </p:cNvPr>
          <p:cNvSpPr txBox="1"/>
          <p:nvPr/>
        </p:nvSpPr>
        <p:spPr>
          <a:xfrm>
            <a:off x="8200903" y="5039282"/>
            <a:ext cx="2439179" cy="923330"/>
          </a:xfrm>
          <a:prstGeom prst="rect">
            <a:avLst/>
          </a:prstGeom>
          <a:noFill/>
        </p:spPr>
        <p:txBody>
          <a:bodyPr wrap="square" rtlCol="0">
            <a:spAutoFit/>
          </a:bodyPr>
          <a:lstStyle/>
          <a:p>
            <a:r>
              <a:rPr lang="zh-CN" altLang="en-US" dirty="0"/>
              <a:t>如果机器人垂直投影没有在起始</a:t>
            </a:r>
            <a:r>
              <a:rPr lang="en-US" altLang="zh-CN" dirty="0"/>
              <a:t>&amp;</a:t>
            </a:r>
            <a:r>
              <a:rPr lang="zh-CN" altLang="en-US" dirty="0"/>
              <a:t>结束区域内则</a:t>
            </a:r>
            <a:r>
              <a:rPr lang="zh-CN" altLang="en-US" b="1" u="sng" dirty="0"/>
              <a:t>不能得分</a:t>
            </a:r>
          </a:p>
        </p:txBody>
      </p:sp>
      <p:pic>
        <p:nvPicPr>
          <p:cNvPr id="21" name="图片 20" descr="wro_robot_basepositions 1">
            <a:extLst>
              <a:ext uri="{FF2B5EF4-FFF2-40B4-BE49-F238E27FC236}">
                <a16:creationId xmlns:a16="http://schemas.microsoft.com/office/drawing/2014/main" xmlns="" id="{B35B096D-E0F9-49ED-82D4-293292395F64}"/>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3620" y="2379917"/>
            <a:ext cx="2559060" cy="2559060"/>
          </a:xfrm>
          <a:prstGeom prst="rect">
            <a:avLst/>
          </a:prstGeom>
          <a:noFill/>
          <a:ln>
            <a:noFill/>
          </a:ln>
        </p:spPr>
      </p:pic>
      <p:pic>
        <p:nvPicPr>
          <p:cNvPr id="27" name="图片 26" descr="wro_robot_basepositions 2">
            <a:extLst>
              <a:ext uri="{FF2B5EF4-FFF2-40B4-BE49-F238E27FC236}">
                <a16:creationId xmlns:a16="http://schemas.microsoft.com/office/drawing/2014/main" xmlns="" id="{28971B30-F75A-4E86-B4FF-3A22325AE2CD}"/>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8494" y="2379917"/>
            <a:ext cx="2559060" cy="2559060"/>
          </a:xfrm>
          <a:prstGeom prst="rect">
            <a:avLst/>
          </a:prstGeom>
          <a:noFill/>
          <a:ln>
            <a:noFill/>
          </a:ln>
        </p:spPr>
      </p:pic>
      <p:pic>
        <p:nvPicPr>
          <p:cNvPr id="28" name="图片 27" descr="wro_robot_basepositions 3">
            <a:extLst>
              <a:ext uri="{FF2B5EF4-FFF2-40B4-BE49-F238E27FC236}">
                <a16:creationId xmlns:a16="http://schemas.microsoft.com/office/drawing/2014/main" xmlns="" id="{01FF0F32-1903-4CA3-BF97-AD49D0B930C4}"/>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3368" y="2379917"/>
            <a:ext cx="2559060" cy="2559060"/>
          </a:xfrm>
          <a:prstGeom prst="rect">
            <a:avLst/>
          </a:prstGeom>
          <a:noFill/>
          <a:ln>
            <a:noFill/>
          </a:ln>
        </p:spPr>
      </p:pic>
      <p:sp>
        <p:nvSpPr>
          <p:cNvPr id="29" name="文本框 28">
            <a:extLst>
              <a:ext uri="{FF2B5EF4-FFF2-40B4-BE49-F238E27FC236}">
                <a16:creationId xmlns:a16="http://schemas.microsoft.com/office/drawing/2014/main" xmlns="" id="{32C717A1-0FED-4518-91BB-6C7D8019498E}"/>
              </a:ext>
            </a:extLst>
          </p:cNvPr>
          <p:cNvSpPr txBox="1"/>
          <p:nvPr/>
        </p:nvSpPr>
        <p:spPr>
          <a:xfrm>
            <a:off x="4989050" y="5039282"/>
            <a:ext cx="2271898" cy="923330"/>
          </a:xfrm>
          <a:prstGeom prst="rect">
            <a:avLst/>
          </a:prstGeom>
          <a:noFill/>
        </p:spPr>
        <p:txBody>
          <a:bodyPr wrap="square" rtlCol="0">
            <a:spAutoFit/>
          </a:bodyPr>
          <a:lstStyle/>
          <a:p>
            <a:r>
              <a:rPr lang="zh-CN" altLang="en-US" dirty="0"/>
              <a:t>机器人垂直投影完全在区域内，连接线在外面，也得分。</a:t>
            </a:r>
          </a:p>
        </p:txBody>
      </p:sp>
    </p:spTree>
    <p:extLst>
      <p:ext uri="{BB962C8B-B14F-4D97-AF65-F5344CB8AC3E}">
        <p14:creationId xmlns:p14="http://schemas.microsoft.com/office/powerpoint/2010/main" xmlns="" val="4136468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0000"/>
                </a:solidFill>
                <a:sym typeface="+mn-ea"/>
              </a:rPr>
              <a:t>加分与罚分</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54</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176980"/>
            <a:ext cx="9006878" cy="892552"/>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加分说明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r>
              <a:rPr lang="zh-CN" altLang="en-US" sz="2000" dirty="0">
                <a:latin typeface="微软雅黑" panose="020B0503020204020204" pitchFamily="34" charset="-122"/>
                <a:ea typeface="微软雅黑" panose="020B0503020204020204" pitchFamily="34" charset="-122"/>
              </a:rPr>
              <a:t>如果边框、车辆及分配器没有被移动或被破坏时，将会得到加分。</a:t>
            </a:r>
            <a:endParaRPr lang="zh-CN" altLang="zh-CN" sz="2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5A8F42E4-839E-4522-8C07-15A5A0AD294D}"/>
              </a:ext>
            </a:extLst>
          </p:cNvPr>
          <p:cNvSpPr txBox="1"/>
          <p:nvPr/>
        </p:nvSpPr>
        <p:spPr>
          <a:xfrm>
            <a:off x="4361517" y="2983022"/>
            <a:ext cx="1837902" cy="984885"/>
          </a:xfrm>
          <a:prstGeom prst="rect">
            <a:avLst/>
          </a:prstGeom>
          <a:noFill/>
        </p:spPr>
        <p:txBody>
          <a:bodyPr wrap="square" rtlCol="0">
            <a:spAutoFit/>
          </a:bodyPr>
          <a:lstStyle/>
          <a:p>
            <a:r>
              <a:rPr lang="en-US" altLang="zh-CN" dirty="0"/>
              <a:t>&lt;&lt;&lt; </a:t>
            </a:r>
            <a:endParaRPr lang="en-US" altLang="zh-CN" sz="2000" dirty="0"/>
          </a:p>
          <a:p>
            <a:r>
              <a:rPr lang="en-US" altLang="zh-CN" sz="2000" dirty="0"/>
              <a:t>6</a:t>
            </a:r>
            <a:r>
              <a:rPr lang="zh-CN" altLang="en-US" sz="2000" dirty="0"/>
              <a:t>个边框，</a:t>
            </a:r>
            <a:r>
              <a:rPr lang="en-US" altLang="zh-CN" sz="2000" dirty="0"/>
              <a:t>3</a:t>
            </a:r>
            <a:r>
              <a:rPr lang="zh-CN" altLang="en-US" sz="2000" dirty="0"/>
              <a:t>个红色，</a:t>
            </a:r>
            <a:r>
              <a:rPr lang="en-US" altLang="zh-CN" sz="2000" dirty="0"/>
              <a:t>3</a:t>
            </a:r>
            <a:r>
              <a:rPr lang="zh-CN" altLang="en-US" sz="2000" dirty="0"/>
              <a:t>个黄色</a:t>
            </a:r>
          </a:p>
        </p:txBody>
      </p:sp>
      <p:sp>
        <p:nvSpPr>
          <p:cNvPr id="26" name="文本框 25">
            <a:extLst>
              <a:ext uri="{FF2B5EF4-FFF2-40B4-BE49-F238E27FC236}">
                <a16:creationId xmlns:a16="http://schemas.microsoft.com/office/drawing/2014/main" xmlns="" id="{DF6E93A7-0EA9-4586-8DA0-66F776272831}"/>
              </a:ext>
            </a:extLst>
          </p:cNvPr>
          <p:cNvSpPr txBox="1"/>
          <p:nvPr/>
        </p:nvSpPr>
        <p:spPr>
          <a:xfrm>
            <a:off x="9307126" y="2945116"/>
            <a:ext cx="1895248" cy="984885"/>
          </a:xfrm>
          <a:prstGeom prst="rect">
            <a:avLst/>
          </a:prstGeom>
          <a:noFill/>
        </p:spPr>
        <p:txBody>
          <a:bodyPr wrap="square" rtlCol="0">
            <a:spAutoFit/>
          </a:bodyPr>
          <a:lstStyle/>
          <a:p>
            <a:r>
              <a:rPr lang="en-US" altLang="zh-CN" dirty="0"/>
              <a:t>&lt;&lt;&lt; </a:t>
            </a:r>
            <a:endParaRPr lang="en-US" altLang="zh-CN" sz="2000" dirty="0"/>
          </a:p>
          <a:p>
            <a:r>
              <a:rPr lang="zh-CN" altLang="en-US" sz="2000" dirty="0"/>
              <a:t>边框放在街道中间的区域中</a:t>
            </a:r>
            <a:endParaRPr lang="zh-CN" altLang="en-US" sz="2000" b="1" u="sng" dirty="0"/>
          </a:p>
        </p:txBody>
      </p:sp>
      <p:sp>
        <p:nvSpPr>
          <p:cNvPr id="29" name="文本框 28">
            <a:extLst>
              <a:ext uri="{FF2B5EF4-FFF2-40B4-BE49-F238E27FC236}">
                <a16:creationId xmlns:a16="http://schemas.microsoft.com/office/drawing/2014/main" xmlns="" id="{32C717A1-0FED-4518-91BB-6C7D8019498E}"/>
              </a:ext>
            </a:extLst>
          </p:cNvPr>
          <p:cNvSpPr txBox="1"/>
          <p:nvPr/>
        </p:nvSpPr>
        <p:spPr>
          <a:xfrm>
            <a:off x="4536245" y="4648356"/>
            <a:ext cx="1488447" cy="984885"/>
          </a:xfrm>
          <a:prstGeom prst="rect">
            <a:avLst/>
          </a:prstGeom>
          <a:noFill/>
        </p:spPr>
        <p:txBody>
          <a:bodyPr wrap="square" rtlCol="0">
            <a:spAutoFit/>
          </a:bodyPr>
          <a:lstStyle/>
          <a:p>
            <a:r>
              <a:rPr lang="en-US" altLang="zh-CN" dirty="0"/>
              <a:t>&lt;&lt;&lt; </a:t>
            </a:r>
            <a:endParaRPr lang="en-US" altLang="zh-CN" sz="2000" dirty="0"/>
          </a:p>
          <a:p>
            <a:r>
              <a:rPr lang="zh-CN" altLang="en-US" sz="2000" dirty="0"/>
              <a:t>黄色边框的正确摆放</a:t>
            </a:r>
          </a:p>
        </p:txBody>
      </p:sp>
      <p:sp>
        <p:nvSpPr>
          <p:cNvPr id="32" name="文本框 31">
            <a:extLst>
              <a:ext uri="{FF2B5EF4-FFF2-40B4-BE49-F238E27FC236}">
                <a16:creationId xmlns:a16="http://schemas.microsoft.com/office/drawing/2014/main" xmlns="" id="{E16700A6-5BBD-4C53-8D12-EA822E1013ED}"/>
              </a:ext>
            </a:extLst>
          </p:cNvPr>
          <p:cNvSpPr txBox="1"/>
          <p:nvPr/>
        </p:nvSpPr>
        <p:spPr>
          <a:xfrm>
            <a:off x="9447165" y="4956133"/>
            <a:ext cx="1608961" cy="984885"/>
          </a:xfrm>
          <a:prstGeom prst="rect">
            <a:avLst/>
          </a:prstGeom>
          <a:noFill/>
        </p:spPr>
        <p:txBody>
          <a:bodyPr wrap="square" rtlCol="0">
            <a:spAutoFit/>
          </a:bodyPr>
          <a:lstStyle/>
          <a:p>
            <a:r>
              <a:rPr lang="en-US" altLang="zh-CN" dirty="0"/>
              <a:t>&lt;&lt;&lt; </a:t>
            </a:r>
            <a:endParaRPr lang="en-US" altLang="zh-CN" sz="2000" dirty="0"/>
          </a:p>
          <a:p>
            <a:r>
              <a:rPr lang="zh-CN" altLang="en-US" sz="2000" dirty="0"/>
              <a:t>红色边框的正确摆放</a:t>
            </a:r>
            <a:endParaRPr lang="zh-CN" altLang="en-US" sz="2000" b="1" u="sng" dirty="0"/>
          </a:p>
        </p:txBody>
      </p:sp>
      <p:pic>
        <p:nvPicPr>
          <p:cNvPr id="27" name="图片 26">
            <a:extLst>
              <a:ext uri="{FF2B5EF4-FFF2-40B4-BE49-F238E27FC236}">
                <a16:creationId xmlns:a16="http://schemas.microsoft.com/office/drawing/2014/main" xmlns="" id="{D4C608A5-759E-4916-A9DA-E4D0717FB305}"/>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1391" y="2069532"/>
            <a:ext cx="2743201" cy="1828533"/>
          </a:xfrm>
          <a:prstGeom prst="rect">
            <a:avLst/>
          </a:prstGeom>
          <a:noFill/>
          <a:ln>
            <a:noFill/>
          </a:ln>
        </p:spPr>
      </p:pic>
      <p:pic>
        <p:nvPicPr>
          <p:cNvPr id="28" name="图片 27">
            <a:extLst>
              <a:ext uri="{FF2B5EF4-FFF2-40B4-BE49-F238E27FC236}">
                <a16:creationId xmlns:a16="http://schemas.microsoft.com/office/drawing/2014/main" xmlns="" id="{86670854-1C17-46A4-9BDF-88221682D740}"/>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32311" y="2069532"/>
            <a:ext cx="2743201" cy="1828533"/>
          </a:xfrm>
          <a:prstGeom prst="rect">
            <a:avLst/>
          </a:prstGeom>
          <a:noFill/>
          <a:ln>
            <a:noFill/>
          </a:ln>
        </p:spPr>
      </p:pic>
      <p:pic>
        <p:nvPicPr>
          <p:cNvPr id="33" name="图片 32">
            <a:extLst>
              <a:ext uri="{FF2B5EF4-FFF2-40B4-BE49-F238E27FC236}">
                <a16:creationId xmlns:a16="http://schemas.microsoft.com/office/drawing/2014/main" xmlns="" id="{E4C3E3AC-BA50-42EE-8C58-468194B82476}"/>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17223" y="4195667"/>
            <a:ext cx="2743201" cy="1828533"/>
          </a:xfrm>
          <a:prstGeom prst="rect">
            <a:avLst/>
          </a:prstGeom>
          <a:noFill/>
          <a:ln>
            <a:noFill/>
          </a:ln>
        </p:spPr>
      </p:pic>
      <p:pic>
        <p:nvPicPr>
          <p:cNvPr id="34" name="图片 33">
            <a:extLst>
              <a:ext uri="{FF2B5EF4-FFF2-40B4-BE49-F238E27FC236}">
                <a16:creationId xmlns:a16="http://schemas.microsoft.com/office/drawing/2014/main" xmlns="" id="{A72920EF-D0C4-4F92-B5AB-1497A3FD59B9}"/>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32311" y="4199290"/>
            <a:ext cx="2743200" cy="1828532"/>
          </a:xfrm>
          <a:prstGeom prst="rect">
            <a:avLst/>
          </a:prstGeom>
          <a:noFill/>
          <a:ln>
            <a:noFill/>
          </a:ln>
        </p:spPr>
      </p:pic>
    </p:spTree>
    <p:extLst>
      <p:ext uri="{BB962C8B-B14F-4D97-AF65-F5344CB8AC3E}">
        <p14:creationId xmlns:p14="http://schemas.microsoft.com/office/powerpoint/2010/main" xmlns="" val="1459065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0000"/>
                </a:solidFill>
                <a:sym typeface="+mn-ea"/>
              </a:rPr>
              <a:t>加分与罚分</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55</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176980"/>
            <a:ext cx="9006878" cy="892552"/>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加分说明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r>
              <a:rPr lang="zh-CN" altLang="en-US" sz="2000" dirty="0">
                <a:latin typeface="微软雅黑" panose="020B0503020204020204" pitchFamily="34" charset="-122"/>
                <a:ea typeface="微软雅黑" panose="020B0503020204020204" pitchFamily="34" charset="-122"/>
              </a:rPr>
              <a:t>边框没有被移动或损坏➔</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5A8F42E4-839E-4522-8C07-15A5A0AD294D}"/>
              </a:ext>
            </a:extLst>
          </p:cNvPr>
          <p:cNvSpPr txBox="1"/>
          <p:nvPr/>
        </p:nvSpPr>
        <p:spPr>
          <a:xfrm>
            <a:off x="4361517" y="2983022"/>
            <a:ext cx="1837902" cy="677108"/>
          </a:xfrm>
          <a:prstGeom prst="rect">
            <a:avLst/>
          </a:prstGeom>
          <a:noFill/>
        </p:spPr>
        <p:txBody>
          <a:bodyPr wrap="square" rtlCol="0">
            <a:spAutoFit/>
          </a:bodyPr>
          <a:lstStyle/>
          <a:p>
            <a:r>
              <a:rPr lang="en-US" altLang="zh-CN" dirty="0"/>
              <a:t>&lt;&lt;&lt; </a:t>
            </a:r>
            <a:endParaRPr lang="en-US" altLang="zh-CN" sz="2000" dirty="0"/>
          </a:p>
          <a:p>
            <a:r>
              <a:rPr lang="zh-CN" altLang="en-US" sz="2000" dirty="0"/>
              <a:t>没被移动，</a:t>
            </a:r>
            <a:r>
              <a:rPr lang="en-US" altLang="zh-CN" sz="2000" dirty="0"/>
              <a:t>2</a:t>
            </a:r>
            <a:r>
              <a:rPr lang="zh-CN" altLang="en-US" sz="2000" dirty="0"/>
              <a:t>分</a:t>
            </a:r>
          </a:p>
        </p:txBody>
      </p:sp>
      <p:sp>
        <p:nvSpPr>
          <p:cNvPr id="26" name="文本框 25">
            <a:extLst>
              <a:ext uri="{FF2B5EF4-FFF2-40B4-BE49-F238E27FC236}">
                <a16:creationId xmlns:a16="http://schemas.microsoft.com/office/drawing/2014/main" xmlns="" id="{DF6E93A7-0EA9-4586-8DA0-66F776272831}"/>
              </a:ext>
            </a:extLst>
          </p:cNvPr>
          <p:cNvSpPr txBox="1"/>
          <p:nvPr/>
        </p:nvSpPr>
        <p:spPr>
          <a:xfrm>
            <a:off x="9304021" y="2680822"/>
            <a:ext cx="1895248" cy="1292662"/>
          </a:xfrm>
          <a:prstGeom prst="rect">
            <a:avLst/>
          </a:prstGeom>
          <a:noFill/>
        </p:spPr>
        <p:txBody>
          <a:bodyPr wrap="square" rtlCol="0">
            <a:spAutoFit/>
          </a:bodyPr>
          <a:lstStyle/>
          <a:p>
            <a:r>
              <a:rPr lang="en-US" altLang="zh-CN" dirty="0"/>
              <a:t>&lt;&lt;&lt; </a:t>
            </a:r>
            <a:endParaRPr lang="en-US" altLang="zh-CN" sz="2000" dirty="0"/>
          </a:p>
          <a:p>
            <a:r>
              <a:rPr lang="zh-CN" altLang="en-US" sz="2000" dirty="0"/>
              <a:t>移动但仍在浅灰色区域内，仍可获得</a:t>
            </a:r>
            <a:r>
              <a:rPr lang="en-US" altLang="zh-CN" sz="2000" dirty="0"/>
              <a:t>2</a:t>
            </a:r>
            <a:r>
              <a:rPr lang="zh-CN" altLang="en-US" sz="2000" dirty="0"/>
              <a:t>分</a:t>
            </a:r>
            <a:endParaRPr lang="zh-CN" altLang="en-US" sz="2000" b="1" u="sng" dirty="0"/>
          </a:p>
        </p:txBody>
      </p:sp>
      <p:sp>
        <p:nvSpPr>
          <p:cNvPr id="29" name="文本框 28">
            <a:extLst>
              <a:ext uri="{FF2B5EF4-FFF2-40B4-BE49-F238E27FC236}">
                <a16:creationId xmlns:a16="http://schemas.microsoft.com/office/drawing/2014/main" xmlns="" id="{32C717A1-0FED-4518-91BB-6C7D8019498E}"/>
              </a:ext>
            </a:extLst>
          </p:cNvPr>
          <p:cNvSpPr txBox="1"/>
          <p:nvPr/>
        </p:nvSpPr>
        <p:spPr>
          <a:xfrm>
            <a:off x="4367422" y="4956133"/>
            <a:ext cx="1625021" cy="984885"/>
          </a:xfrm>
          <a:prstGeom prst="rect">
            <a:avLst/>
          </a:prstGeom>
          <a:noFill/>
        </p:spPr>
        <p:txBody>
          <a:bodyPr wrap="square" rtlCol="0">
            <a:spAutoFit/>
          </a:bodyPr>
          <a:lstStyle/>
          <a:p>
            <a:r>
              <a:rPr lang="en-US" altLang="zh-CN" dirty="0"/>
              <a:t>&lt;&lt;&lt; </a:t>
            </a:r>
            <a:endParaRPr lang="en-US" altLang="zh-CN" sz="2000" dirty="0"/>
          </a:p>
          <a:p>
            <a:r>
              <a:rPr lang="zh-CN" altLang="en-US" sz="2000" dirty="0"/>
              <a:t>被移出浅灰色区域，</a:t>
            </a:r>
            <a:r>
              <a:rPr lang="en-US" altLang="zh-CN" sz="2000" dirty="0"/>
              <a:t>0</a:t>
            </a:r>
            <a:r>
              <a:rPr lang="zh-CN" altLang="en-US" sz="2000" dirty="0"/>
              <a:t>分</a:t>
            </a:r>
          </a:p>
        </p:txBody>
      </p:sp>
      <p:sp>
        <p:nvSpPr>
          <p:cNvPr id="32" name="文本框 31">
            <a:extLst>
              <a:ext uri="{FF2B5EF4-FFF2-40B4-BE49-F238E27FC236}">
                <a16:creationId xmlns:a16="http://schemas.microsoft.com/office/drawing/2014/main" xmlns="" id="{E16700A6-5BBD-4C53-8D12-EA822E1013ED}"/>
              </a:ext>
            </a:extLst>
          </p:cNvPr>
          <p:cNvSpPr txBox="1"/>
          <p:nvPr/>
        </p:nvSpPr>
        <p:spPr>
          <a:xfrm>
            <a:off x="9314879" y="5061309"/>
            <a:ext cx="1608961" cy="677108"/>
          </a:xfrm>
          <a:prstGeom prst="rect">
            <a:avLst/>
          </a:prstGeom>
          <a:noFill/>
        </p:spPr>
        <p:txBody>
          <a:bodyPr wrap="square" rtlCol="0">
            <a:spAutoFit/>
          </a:bodyPr>
          <a:lstStyle/>
          <a:p>
            <a:r>
              <a:rPr lang="en-US" altLang="zh-CN" dirty="0"/>
              <a:t>&lt;&lt;&lt; </a:t>
            </a:r>
            <a:endParaRPr lang="en-US" altLang="zh-CN" sz="2000" dirty="0"/>
          </a:p>
          <a:p>
            <a:r>
              <a:rPr lang="zh-CN" altLang="en-US" sz="2000" dirty="0"/>
              <a:t>被损坏，</a:t>
            </a:r>
            <a:r>
              <a:rPr lang="en-US" altLang="zh-CN" sz="2000" dirty="0"/>
              <a:t>0</a:t>
            </a:r>
            <a:r>
              <a:rPr lang="zh-CN" altLang="en-US" sz="2000" dirty="0"/>
              <a:t>分</a:t>
            </a:r>
            <a:endParaRPr lang="zh-CN" altLang="en-US" sz="2000" b="1" u="sng" dirty="0"/>
          </a:p>
        </p:txBody>
      </p:sp>
      <p:pic>
        <p:nvPicPr>
          <p:cNvPr id="24" name="图片 23">
            <a:extLst>
              <a:ext uri="{FF2B5EF4-FFF2-40B4-BE49-F238E27FC236}">
                <a16:creationId xmlns:a16="http://schemas.microsoft.com/office/drawing/2014/main" xmlns="" id="{C234523F-BC9E-47A1-A0CA-169F215605AD}"/>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2074" y="2069532"/>
            <a:ext cx="2743809" cy="1828532"/>
          </a:xfrm>
          <a:prstGeom prst="rect">
            <a:avLst/>
          </a:prstGeom>
          <a:noFill/>
          <a:ln>
            <a:noFill/>
          </a:ln>
        </p:spPr>
      </p:pic>
      <p:pic>
        <p:nvPicPr>
          <p:cNvPr id="30" name="图片 29">
            <a:extLst>
              <a:ext uri="{FF2B5EF4-FFF2-40B4-BE49-F238E27FC236}">
                <a16:creationId xmlns:a16="http://schemas.microsoft.com/office/drawing/2014/main" xmlns="" id="{80B6170F-9E91-4BCF-B806-0918D52A23D2}"/>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32311" y="2069532"/>
            <a:ext cx="2743809" cy="1828532"/>
          </a:xfrm>
          <a:prstGeom prst="rect">
            <a:avLst/>
          </a:prstGeom>
          <a:noFill/>
          <a:ln>
            <a:noFill/>
          </a:ln>
        </p:spPr>
      </p:pic>
      <p:pic>
        <p:nvPicPr>
          <p:cNvPr id="31" name="图片 30">
            <a:extLst>
              <a:ext uri="{FF2B5EF4-FFF2-40B4-BE49-F238E27FC236}">
                <a16:creationId xmlns:a16="http://schemas.microsoft.com/office/drawing/2014/main" xmlns="" id="{EE43BC13-43FE-4BA2-8F0D-DCFED03529EF}"/>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12074" y="4199290"/>
            <a:ext cx="2743809" cy="1828532"/>
          </a:xfrm>
          <a:prstGeom prst="rect">
            <a:avLst/>
          </a:prstGeom>
          <a:noFill/>
          <a:ln>
            <a:noFill/>
          </a:ln>
        </p:spPr>
      </p:pic>
      <p:pic>
        <p:nvPicPr>
          <p:cNvPr id="35" name="图片 34">
            <a:extLst>
              <a:ext uri="{FF2B5EF4-FFF2-40B4-BE49-F238E27FC236}">
                <a16:creationId xmlns:a16="http://schemas.microsoft.com/office/drawing/2014/main" xmlns="" id="{F5DE1078-17BE-43B2-98B3-ABEF63A374B8}"/>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32311" y="4199290"/>
            <a:ext cx="2743809" cy="1828532"/>
          </a:xfrm>
          <a:prstGeom prst="rect">
            <a:avLst/>
          </a:prstGeom>
          <a:noFill/>
          <a:ln>
            <a:noFill/>
          </a:ln>
        </p:spPr>
      </p:pic>
    </p:spTree>
    <p:extLst>
      <p:ext uri="{BB962C8B-B14F-4D97-AF65-F5344CB8AC3E}">
        <p14:creationId xmlns:p14="http://schemas.microsoft.com/office/powerpoint/2010/main" xmlns="" val="113778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0000"/>
                </a:solidFill>
                <a:sym typeface="+mn-ea"/>
              </a:rPr>
              <a:t>加分与罚分</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56</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176980"/>
            <a:ext cx="9006878" cy="892552"/>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加分说明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r>
              <a:rPr lang="zh-CN" altLang="en-US" sz="2000" dirty="0" smtClean="0">
                <a:latin typeface="微软雅黑" panose="020B0503020204020204" pitchFamily="34" charset="-122"/>
                <a:ea typeface="微软雅黑" panose="020B0503020204020204" pitchFamily="34" charset="-122"/>
              </a:rPr>
              <a:t>除（</a:t>
            </a:r>
            <a:r>
              <a:rPr lang="en-US" altLang="zh-CN" sz="2000" dirty="0">
                <a:latin typeface="微软雅黑" panose="020B0503020204020204" pitchFamily="34" charset="-122"/>
                <a:ea typeface="微软雅黑" panose="020B0503020204020204" pitchFamily="34" charset="-122"/>
              </a:rPr>
              <a:t>0-0</a:t>
            </a:r>
            <a:r>
              <a:rPr lang="zh-CN" altLang="en-US" sz="2000" dirty="0">
                <a:latin typeface="微软雅黑" panose="020B0503020204020204" pitchFamily="34" charset="-122"/>
                <a:ea typeface="微软雅黑" panose="020B0503020204020204" pitchFamily="34" charset="-122"/>
              </a:rPr>
              <a:t>）街道</a:t>
            </a:r>
            <a:r>
              <a:rPr lang="zh-CN" altLang="en-US" sz="2000" dirty="0" smtClean="0">
                <a:latin typeface="微软雅黑" panose="020B0503020204020204" pitchFamily="34" charset="-122"/>
                <a:ea typeface="微软雅黑" panose="020B0503020204020204" pitchFamily="34" charset="-122"/>
              </a:rPr>
              <a:t>上</a:t>
            </a:r>
            <a:r>
              <a:rPr lang="zh-CN" altLang="en-US" sz="2000" dirty="0" smtClean="0">
                <a:latin typeface="微软雅黑" panose="020B0503020204020204" pitchFamily="34" charset="-122"/>
                <a:ea typeface="微软雅黑" panose="020B0503020204020204" pitchFamily="34" charset="-122"/>
              </a:rPr>
              <a:t>的</a:t>
            </a:r>
            <a:r>
              <a:rPr lang="zh-CN" altLang="en-US" sz="2000" dirty="0" smtClean="0">
                <a:latin typeface="微软雅黑" panose="020B0503020204020204" pitchFamily="34" charset="-122"/>
                <a:ea typeface="微软雅黑" panose="020B0503020204020204" pitchFamily="34" charset="-122"/>
              </a:rPr>
              <a:t>车辆</a:t>
            </a:r>
            <a:r>
              <a:rPr lang="zh-CN" altLang="en-US" sz="2000" dirty="0">
                <a:latin typeface="微软雅黑" panose="020B0503020204020204" pitchFamily="34" charset="-122"/>
                <a:ea typeface="微软雅黑" panose="020B0503020204020204" pitchFamily="34" charset="-122"/>
              </a:rPr>
              <a:t>未被移动</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损坏➔</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5A8F42E4-839E-4522-8C07-15A5A0AD294D}"/>
              </a:ext>
            </a:extLst>
          </p:cNvPr>
          <p:cNvSpPr txBox="1"/>
          <p:nvPr/>
        </p:nvSpPr>
        <p:spPr>
          <a:xfrm>
            <a:off x="4361517" y="2983022"/>
            <a:ext cx="1837902" cy="677108"/>
          </a:xfrm>
          <a:prstGeom prst="rect">
            <a:avLst/>
          </a:prstGeom>
          <a:noFill/>
        </p:spPr>
        <p:txBody>
          <a:bodyPr wrap="square" rtlCol="0">
            <a:spAutoFit/>
          </a:bodyPr>
          <a:lstStyle/>
          <a:p>
            <a:r>
              <a:rPr lang="en-US" altLang="zh-CN" dirty="0"/>
              <a:t>&lt;&lt;&lt; </a:t>
            </a:r>
            <a:endParaRPr lang="en-US" altLang="zh-CN" sz="2000" dirty="0"/>
          </a:p>
          <a:p>
            <a:r>
              <a:rPr lang="zh-CN" altLang="en-US" sz="2000" dirty="0"/>
              <a:t>没被移动，</a:t>
            </a:r>
            <a:r>
              <a:rPr lang="en-US" altLang="zh-CN" sz="2000" dirty="0"/>
              <a:t>8</a:t>
            </a:r>
            <a:r>
              <a:rPr lang="zh-CN" altLang="en-US" sz="2000" dirty="0"/>
              <a:t>分</a:t>
            </a:r>
          </a:p>
        </p:txBody>
      </p:sp>
      <p:sp>
        <p:nvSpPr>
          <p:cNvPr id="26" name="文本框 25">
            <a:extLst>
              <a:ext uri="{FF2B5EF4-FFF2-40B4-BE49-F238E27FC236}">
                <a16:creationId xmlns:a16="http://schemas.microsoft.com/office/drawing/2014/main" xmlns="" id="{DF6E93A7-0EA9-4586-8DA0-66F776272831}"/>
              </a:ext>
            </a:extLst>
          </p:cNvPr>
          <p:cNvSpPr txBox="1"/>
          <p:nvPr/>
        </p:nvSpPr>
        <p:spPr>
          <a:xfrm>
            <a:off x="9304021" y="2566087"/>
            <a:ext cx="1752105" cy="1292662"/>
          </a:xfrm>
          <a:prstGeom prst="rect">
            <a:avLst/>
          </a:prstGeom>
          <a:noFill/>
        </p:spPr>
        <p:txBody>
          <a:bodyPr wrap="square" rtlCol="0">
            <a:spAutoFit/>
          </a:bodyPr>
          <a:lstStyle/>
          <a:p>
            <a:r>
              <a:rPr lang="en-US" altLang="zh-CN" dirty="0"/>
              <a:t>&lt;&lt;&lt; </a:t>
            </a:r>
            <a:endParaRPr lang="en-US" altLang="zh-CN" sz="2000" dirty="0"/>
          </a:p>
          <a:p>
            <a:r>
              <a:rPr lang="zh-CN" altLang="en-US" sz="2000" dirty="0"/>
              <a:t>移动但仍接触灰色长方形，</a:t>
            </a:r>
            <a:r>
              <a:rPr lang="en-US" altLang="zh-CN" sz="2000" dirty="0"/>
              <a:t>8</a:t>
            </a:r>
            <a:r>
              <a:rPr lang="zh-CN" altLang="en-US" sz="2000" dirty="0"/>
              <a:t>分</a:t>
            </a:r>
            <a:endParaRPr lang="zh-CN" altLang="en-US" sz="2000" b="1" u="sng" dirty="0"/>
          </a:p>
        </p:txBody>
      </p:sp>
      <p:sp>
        <p:nvSpPr>
          <p:cNvPr id="29" name="文本框 28">
            <a:extLst>
              <a:ext uri="{FF2B5EF4-FFF2-40B4-BE49-F238E27FC236}">
                <a16:creationId xmlns:a16="http://schemas.microsoft.com/office/drawing/2014/main" xmlns="" id="{32C717A1-0FED-4518-91BB-6C7D8019498E}"/>
              </a:ext>
            </a:extLst>
          </p:cNvPr>
          <p:cNvSpPr txBox="1"/>
          <p:nvPr/>
        </p:nvSpPr>
        <p:spPr>
          <a:xfrm>
            <a:off x="4367422" y="4956133"/>
            <a:ext cx="1625021" cy="984885"/>
          </a:xfrm>
          <a:prstGeom prst="rect">
            <a:avLst/>
          </a:prstGeom>
          <a:noFill/>
        </p:spPr>
        <p:txBody>
          <a:bodyPr wrap="square" rtlCol="0">
            <a:spAutoFit/>
          </a:bodyPr>
          <a:lstStyle/>
          <a:p>
            <a:r>
              <a:rPr lang="en-US" altLang="zh-CN" dirty="0"/>
              <a:t>&lt;&lt;&lt; </a:t>
            </a:r>
            <a:endParaRPr lang="en-US" altLang="zh-CN" sz="2000" dirty="0"/>
          </a:p>
          <a:p>
            <a:r>
              <a:rPr lang="zh-CN" altLang="en-US" sz="2000" dirty="0"/>
              <a:t>被移出灰色长方形，</a:t>
            </a:r>
            <a:r>
              <a:rPr lang="en-US" altLang="zh-CN" sz="2000" dirty="0"/>
              <a:t>0</a:t>
            </a:r>
            <a:r>
              <a:rPr lang="zh-CN" altLang="en-US" sz="2000" dirty="0"/>
              <a:t>分</a:t>
            </a:r>
          </a:p>
        </p:txBody>
      </p:sp>
      <p:sp>
        <p:nvSpPr>
          <p:cNvPr id="32" name="文本框 31">
            <a:extLst>
              <a:ext uri="{FF2B5EF4-FFF2-40B4-BE49-F238E27FC236}">
                <a16:creationId xmlns:a16="http://schemas.microsoft.com/office/drawing/2014/main" xmlns="" id="{E16700A6-5BBD-4C53-8D12-EA822E1013ED}"/>
              </a:ext>
            </a:extLst>
          </p:cNvPr>
          <p:cNvSpPr txBox="1"/>
          <p:nvPr/>
        </p:nvSpPr>
        <p:spPr>
          <a:xfrm>
            <a:off x="9314879" y="5061309"/>
            <a:ext cx="1608961" cy="677108"/>
          </a:xfrm>
          <a:prstGeom prst="rect">
            <a:avLst/>
          </a:prstGeom>
          <a:noFill/>
        </p:spPr>
        <p:txBody>
          <a:bodyPr wrap="square" rtlCol="0">
            <a:spAutoFit/>
          </a:bodyPr>
          <a:lstStyle/>
          <a:p>
            <a:r>
              <a:rPr lang="en-US" altLang="zh-CN" dirty="0"/>
              <a:t>&lt;&lt;&lt; </a:t>
            </a:r>
            <a:endParaRPr lang="en-US" altLang="zh-CN" sz="2000" dirty="0"/>
          </a:p>
          <a:p>
            <a:r>
              <a:rPr lang="zh-CN" altLang="en-US" sz="2000" dirty="0"/>
              <a:t>被损坏，</a:t>
            </a:r>
            <a:r>
              <a:rPr lang="en-US" altLang="zh-CN" sz="2000" dirty="0"/>
              <a:t>0</a:t>
            </a:r>
            <a:r>
              <a:rPr lang="zh-CN" altLang="en-US" sz="2000" dirty="0"/>
              <a:t>分</a:t>
            </a:r>
            <a:endParaRPr lang="zh-CN" altLang="en-US" sz="2000" b="1" u="sng" dirty="0"/>
          </a:p>
        </p:txBody>
      </p:sp>
      <p:pic>
        <p:nvPicPr>
          <p:cNvPr id="27" name="图片 26">
            <a:extLst>
              <a:ext uri="{FF2B5EF4-FFF2-40B4-BE49-F238E27FC236}">
                <a16:creationId xmlns:a16="http://schemas.microsoft.com/office/drawing/2014/main" xmlns="" id="{0AAD0A36-F14A-452D-814C-6EF80B633BE5}"/>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2074" y="2069532"/>
            <a:ext cx="2743809" cy="1828532"/>
          </a:xfrm>
          <a:prstGeom prst="rect">
            <a:avLst/>
          </a:prstGeom>
          <a:noFill/>
          <a:ln>
            <a:noFill/>
          </a:ln>
        </p:spPr>
      </p:pic>
      <p:pic>
        <p:nvPicPr>
          <p:cNvPr id="28" name="图片 27">
            <a:extLst>
              <a:ext uri="{FF2B5EF4-FFF2-40B4-BE49-F238E27FC236}">
                <a16:creationId xmlns:a16="http://schemas.microsoft.com/office/drawing/2014/main" xmlns="" id="{BD206763-64D6-4D58-A398-BFC6EA20DCB8}"/>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32311" y="2069532"/>
            <a:ext cx="2743809" cy="1828532"/>
          </a:xfrm>
          <a:prstGeom prst="rect">
            <a:avLst/>
          </a:prstGeom>
          <a:noFill/>
          <a:ln>
            <a:noFill/>
          </a:ln>
        </p:spPr>
      </p:pic>
      <p:pic>
        <p:nvPicPr>
          <p:cNvPr id="33" name="图片 32">
            <a:extLst>
              <a:ext uri="{FF2B5EF4-FFF2-40B4-BE49-F238E27FC236}">
                <a16:creationId xmlns:a16="http://schemas.microsoft.com/office/drawing/2014/main" xmlns="" id="{11CA9FD2-70EF-412F-AC27-CDF452375F7B}"/>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12074" y="4199290"/>
            <a:ext cx="2743809" cy="1828532"/>
          </a:xfrm>
          <a:prstGeom prst="rect">
            <a:avLst/>
          </a:prstGeom>
          <a:noFill/>
          <a:ln>
            <a:noFill/>
          </a:ln>
        </p:spPr>
      </p:pic>
      <p:pic>
        <p:nvPicPr>
          <p:cNvPr id="34" name="图片 33">
            <a:extLst>
              <a:ext uri="{FF2B5EF4-FFF2-40B4-BE49-F238E27FC236}">
                <a16:creationId xmlns:a16="http://schemas.microsoft.com/office/drawing/2014/main" xmlns="" id="{C5BC4614-7ABB-4E36-B76B-768779E81A2F}"/>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32311" y="4199290"/>
            <a:ext cx="2743809" cy="1828532"/>
          </a:xfrm>
          <a:prstGeom prst="rect">
            <a:avLst/>
          </a:prstGeom>
          <a:noFill/>
          <a:ln>
            <a:noFill/>
          </a:ln>
        </p:spPr>
      </p:pic>
    </p:spTree>
    <p:extLst>
      <p:ext uri="{BB962C8B-B14F-4D97-AF65-F5344CB8AC3E}">
        <p14:creationId xmlns:p14="http://schemas.microsoft.com/office/powerpoint/2010/main" xmlns="" val="3603150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0000"/>
                </a:solidFill>
                <a:sym typeface="+mn-ea"/>
              </a:rPr>
              <a:t>加分与罚分</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57</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2482" y="1176980"/>
            <a:ext cx="9006878" cy="892552"/>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加分说明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r>
              <a:rPr lang="zh-CN" altLang="en-US" sz="2000" dirty="0">
                <a:latin typeface="微软雅黑" panose="020B0503020204020204" pitchFamily="34" charset="-122"/>
                <a:ea typeface="微软雅黑" panose="020B0503020204020204" pitchFamily="34" charset="-122"/>
              </a:rPr>
              <a:t>分配器没有被移动或损坏➔</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5A8F42E4-839E-4522-8C07-15A5A0AD294D}"/>
              </a:ext>
            </a:extLst>
          </p:cNvPr>
          <p:cNvSpPr txBox="1"/>
          <p:nvPr/>
        </p:nvSpPr>
        <p:spPr>
          <a:xfrm>
            <a:off x="4361517" y="2983022"/>
            <a:ext cx="1398173" cy="984885"/>
          </a:xfrm>
          <a:prstGeom prst="rect">
            <a:avLst/>
          </a:prstGeom>
          <a:noFill/>
        </p:spPr>
        <p:txBody>
          <a:bodyPr wrap="square" rtlCol="0">
            <a:spAutoFit/>
          </a:bodyPr>
          <a:lstStyle/>
          <a:p>
            <a:r>
              <a:rPr lang="en-US" altLang="zh-CN" dirty="0"/>
              <a:t>&lt;&lt;&lt; </a:t>
            </a:r>
            <a:endParaRPr lang="en-US" altLang="zh-CN" sz="2000" dirty="0"/>
          </a:p>
          <a:p>
            <a:r>
              <a:rPr lang="zh-CN" altLang="en-US" sz="2000" dirty="0"/>
              <a:t>没被移动，每个</a:t>
            </a:r>
            <a:r>
              <a:rPr lang="en-US" altLang="zh-CN" sz="2000" dirty="0"/>
              <a:t>4</a:t>
            </a:r>
            <a:r>
              <a:rPr lang="zh-CN" altLang="en-US" sz="2000" dirty="0"/>
              <a:t>分</a:t>
            </a:r>
          </a:p>
        </p:txBody>
      </p:sp>
      <p:sp>
        <p:nvSpPr>
          <p:cNvPr id="26" name="文本框 25">
            <a:extLst>
              <a:ext uri="{FF2B5EF4-FFF2-40B4-BE49-F238E27FC236}">
                <a16:creationId xmlns:a16="http://schemas.microsoft.com/office/drawing/2014/main" xmlns="" id="{DF6E93A7-0EA9-4586-8DA0-66F776272831}"/>
              </a:ext>
            </a:extLst>
          </p:cNvPr>
          <p:cNvSpPr txBox="1"/>
          <p:nvPr/>
        </p:nvSpPr>
        <p:spPr>
          <a:xfrm>
            <a:off x="9304021" y="2566087"/>
            <a:ext cx="1930036" cy="1292662"/>
          </a:xfrm>
          <a:prstGeom prst="rect">
            <a:avLst/>
          </a:prstGeom>
          <a:noFill/>
        </p:spPr>
        <p:txBody>
          <a:bodyPr wrap="square" rtlCol="0">
            <a:spAutoFit/>
          </a:bodyPr>
          <a:lstStyle/>
          <a:p>
            <a:r>
              <a:rPr lang="en-US" altLang="zh-CN" dirty="0"/>
              <a:t>&lt;&lt;&lt; </a:t>
            </a:r>
            <a:endParaRPr lang="en-US" altLang="zh-CN" sz="2000" dirty="0"/>
          </a:p>
          <a:p>
            <a:r>
              <a:rPr lang="zh-CN" altLang="en-US" sz="2000" dirty="0"/>
              <a:t>移动但仍在浅灰色区域内，每个仍可得</a:t>
            </a:r>
            <a:r>
              <a:rPr lang="en-US" altLang="zh-CN" sz="2000" dirty="0"/>
              <a:t>4</a:t>
            </a:r>
            <a:r>
              <a:rPr lang="zh-CN" altLang="en-US" sz="2000" dirty="0"/>
              <a:t>分</a:t>
            </a:r>
            <a:endParaRPr lang="zh-CN" altLang="en-US" sz="2000" b="1" u="sng" dirty="0"/>
          </a:p>
        </p:txBody>
      </p:sp>
      <p:sp>
        <p:nvSpPr>
          <p:cNvPr id="29" name="文本框 28">
            <a:extLst>
              <a:ext uri="{FF2B5EF4-FFF2-40B4-BE49-F238E27FC236}">
                <a16:creationId xmlns:a16="http://schemas.microsoft.com/office/drawing/2014/main" xmlns="" id="{32C717A1-0FED-4518-91BB-6C7D8019498E}"/>
              </a:ext>
            </a:extLst>
          </p:cNvPr>
          <p:cNvSpPr txBox="1"/>
          <p:nvPr/>
        </p:nvSpPr>
        <p:spPr>
          <a:xfrm>
            <a:off x="4367422" y="4956133"/>
            <a:ext cx="1625021" cy="984885"/>
          </a:xfrm>
          <a:prstGeom prst="rect">
            <a:avLst/>
          </a:prstGeom>
          <a:noFill/>
        </p:spPr>
        <p:txBody>
          <a:bodyPr wrap="square" rtlCol="0">
            <a:spAutoFit/>
          </a:bodyPr>
          <a:lstStyle/>
          <a:p>
            <a:r>
              <a:rPr lang="en-US" altLang="zh-CN" dirty="0"/>
              <a:t>&lt;&lt;&lt; </a:t>
            </a:r>
            <a:endParaRPr lang="en-US" altLang="zh-CN" sz="2000" dirty="0"/>
          </a:p>
          <a:p>
            <a:r>
              <a:rPr lang="zh-CN" altLang="en-US" sz="2000" dirty="0"/>
              <a:t>被移出浅灰色区域，</a:t>
            </a:r>
            <a:r>
              <a:rPr lang="en-US" altLang="zh-CN" sz="2000" dirty="0"/>
              <a:t>0</a:t>
            </a:r>
            <a:r>
              <a:rPr lang="zh-CN" altLang="en-US" sz="2000" dirty="0"/>
              <a:t>分</a:t>
            </a:r>
          </a:p>
        </p:txBody>
      </p:sp>
      <p:sp>
        <p:nvSpPr>
          <p:cNvPr id="32" name="文本框 31">
            <a:extLst>
              <a:ext uri="{FF2B5EF4-FFF2-40B4-BE49-F238E27FC236}">
                <a16:creationId xmlns:a16="http://schemas.microsoft.com/office/drawing/2014/main" xmlns="" id="{E16700A6-5BBD-4C53-8D12-EA822E1013ED}"/>
              </a:ext>
            </a:extLst>
          </p:cNvPr>
          <p:cNvSpPr txBox="1"/>
          <p:nvPr/>
        </p:nvSpPr>
        <p:spPr>
          <a:xfrm>
            <a:off x="9314879" y="5061309"/>
            <a:ext cx="1608961" cy="677108"/>
          </a:xfrm>
          <a:prstGeom prst="rect">
            <a:avLst/>
          </a:prstGeom>
          <a:noFill/>
        </p:spPr>
        <p:txBody>
          <a:bodyPr wrap="square" rtlCol="0">
            <a:spAutoFit/>
          </a:bodyPr>
          <a:lstStyle/>
          <a:p>
            <a:r>
              <a:rPr lang="en-US" altLang="zh-CN" dirty="0"/>
              <a:t>&lt;&lt;&lt; </a:t>
            </a:r>
            <a:endParaRPr lang="en-US" altLang="zh-CN" sz="2000" dirty="0"/>
          </a:p>
          <a:p>
            <a:r>
              <a:rPr lang="zh-CN" altLang="en-US" sz="2000" dirty="0"/>
              <a:t>被损坏，</a:t>
            </a:r>
            <a:r>
              <a:rPr lang="en-US" altLang="zh-CN" sz="2000" dirty="0"/>
              <a:t>0</a:t>
            </a:r>
            <a:r>
              <a:rPr lang="zh-CN" altLang="en-US" sz="2000" dirty="0"/>
              <a:t>分</a:t>
            </a:r>
            <a:endParaRPr lang="zh-CN" altLang="en-US" sz="2000" b="1" u="sng" dirty="0"/>
          </a:p>
        </p:txBody>
      </p:sp>
      <p:pic>
        <p:nvPicPr>
          <p:cNvPr id="24" name="图片 23">
            <a:extLst>
              <a:ext uri="{FF2B5EF4-FFF2-40B4-BE49-F238E27FC236}">
                <a16:creationId xmlns:a16="http://schemas.microsoft.com/office/drawing/2014/main" xmlns="" id="{CC890B8E-BAE0-419D-B7DE-E6AD24977474}"/>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2074" y="2069532"/>
            <a:ext cx="2743809" cy="1828532"/>
          </a:xfrm>
          <a:prstGeom prst="rect">
            <a:avLst/>
          </a:prstGeom>
          <a:noFill/>
          <a:ln>
            <a:noFill/>
          </a:ln>
        </p:spPr>
      </p:pic>
      <p:pic>
        <p:nvPicPr>
          <p:cNvPr id="30" name="图片 29">
            <a:extLst>
              <a:ext uri="{FF2B5EF4-FFF2-40B4-BE49-F238E27FC236}">
                <a16:creationId xmlns:a16="http://schemas.microsoft.com/office/drawing/2014/main" xmlns="" id="{CB19FBF9-9452-4E44-A804-630134A54A8D}"/>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32311" y="2069532"/>
            <a:ext cx="2743809" cy="1828532"/>
          </a:xfrm>
          <a:prstGeom prst="rect">
            <a:avLst/>
          </a:prstGeom>
          <a:noFill/>
          <a:ln>
            <a:noFill/>
          </a:ln>
        </p:spPr>
      </p:pic>
      <p:pic>
        <p:nvPicPr>
          <p:cNvPr id="31" name="图片 30">
            <a:extLst>
              <a:ext uri="{FF2B5EF4-FFF2-40B4-BE49-F238E27FC236}">
                <a16:creationId xmlns:a16="http://schemas.microsoft.com/office/drawing/2014/main" xmlns="" id="{CC55F337-4434-439B-B295-51A61CF02EE5}"/>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12074" y="4199290"/>
            <a:ext cx="2743809" cy="1828532"/>
          </a:xfrm>
          <a:prstGeom prst="rect">
            <a:avLst/>
          </a:prstGeom>
          <a:noFill/>
          <a:ln>
            <a:noFill/>
          </a:ln>
        </p:spPr>
      </p:pic>
      <p:pic>
        <p:nvPicPr>
          <p:cNvPr id="35" name="图片 34">
            <a:extLst>
              <a:ext uri="{FF2B5EF4-FFF2-40B4-BE49-F238E27FC236}">
                <a16:creationId xmlns:a16="http://schemas.microsoft.com/office/drawing/2014/main" xmlns="" id="{AB012125-8456-42B6-B6D9-DD70EA0E832D}"/>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31108" y="4199290"/>
            <a:ext cx="2743809" cy="1828532"/>
          </a:xfrm>
          <a:prstGeom prst="rect">
            <a:avLst/>
          </a:prstGeom>
          <a:noFill/>
          <a:ln>
            <a:noFill/>
          </a:ln>
        </p:spPr>
      </p:pic>
    </p:spTree>
    <p:extLst>
      <p:ext uri="{BB962C8B-B14F-4D97-AF65-F5344CB8AC3E}">
        <p14:creationId xmlns:p14="http://schemas.microsoft.com/office/powerpoint/2010/main" xmlns="" val="37147602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0000"/>
                </a:solidFill>
                <a:sym typeface="+mn-ea"/>
              </a:rPr>
              <a:t>加分与罚分</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58</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0134" y="1278874"/>
            <a:ext cx="9006878" cy="1200329"/>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罚分说明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r>
              <a:rPr lang="zh-CN" altLang="en-US" sz="2000" dirty="0">
                <a:latin typeface="微软雅黑" panose="020B0503020204020204" pitchFamily="34" charset="-122"/>
                <a:ea typeface="微软雅黑" panose="020B0503020204020204" pitchFamily="34" charset="-122"/>
              </a:rPr>
              <a:t>树木被移动或损坏则会被扣分。如果树木接触到浅灰色框以外的区域，则认为被移动。罚分也不会让队伍获得负分</a:t>
            </a:r>
            <a:endParaRPr lang="zh-CN" altLang="zh-CN" sz="2000" dirty="0">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xmlns="" id="{32C717A1-0FED-4518-91BB-6C7D8019498E}"/>
              </a:ext>
            </a:extLst>
          </p:cNvPr>
          <p:cNvSpPr txBox="1"/>
          <p:nvPr/>
        </p:nvSpPr>
        <p:spPr>
          <a:xfrm>
            <a:off x="2231315" y="5016279"/>
            <a:ext cx="1559755" cy="369332"/>
          </a:xfrm>
          <a:prstGeom prst="rect">
            <a:avLst/>
          </a:prstGeom>
          <a:noFill/>
        </p:spPr>
        <p:txBody>
          <a:bodyPr wrap="square" rtlCol="0">
            <a:spAutoFit/>
          </a:bodyPr>
          <a:lstStyle/>
          <a:p>
            <a:r>
              <a:rPr lang="zh-CN" altLang="en-US" dirty="0"/>
              <a:t>模型</a:t>
            </a:r>
            <a:r>
              <a:rPr lang="en-US" altLang="zh-CN" dirty="0"/>
              <a:t>A</a:t>
            </a:r>
            <a:endParaRPr lang="zh-CN" altLang="en-US" sz="2000" dirty="0"/>
          </a:p>
        </p:txBody>
      </p:sp>
      <p:pic>
        <p:nvPicPr>
          <p:cNvPr id="24" name="图片 23">
            <a:extLst>
              <a:ext uri="{FF2B5EF4-FFF2-40B4-BE49-F238E27FC236}">
                <a16:creationId xmlns:a16="http://schemas.microsoft.com/office/drawing/2014/main" xmlns="" id="{F9B01497-5C53-4889-94B3-7B5BAE7BFF35}"/>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2482" y="2753129"/>
            <a:ext cx="3233676" cy="2148584"/>
          </a:xfrm>
          <a:prstGeom prst="rect">
            <a:avLst/>
          </a:prstGeom>
          <a:noFill/>
          <a:ln>
            <a:noFill/>
          </a:ln>
        </p:spPr>
      </p:pic>
      <p:pic>
        <p:nvPicPr>
          <p:cNvPr id="30" name="图片 29">
            <a:extLst>
              <a:ext uri="{FF2B5EF4-FFF2-40B4-BE49-F238E27FC236}">
                <a16:creationId xmlns:a16="http://schemas.microsoft.com/office/drawing/2014/main" xmlns="" id="{4FE79F82-402D-4F56-86E7-30B068BBB044}"/>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85784" y="2753129"/>
            <a:ext cx="3233676" cy="2148584"/>
          </a:xfrm>
          <a:prstGeom prst="rect">
            <a:avLst/>
          </a:prstGeom>
          <a:noFill/>
          <a:ln>
            <a:noFill/>
          </a:ln>
        </p:spPr>
      </p:pic>
      <p:pic>
        <p:nvPicPr>
          <p:cNvPr id="31" name="图片 30">
            <a:extLst>
              <a:ext uri="{FF2B5EF4-FFF2-40B4-BE49-F238E27FC236}">
                <a16:creationId xmlns:a16="http://schemas.microsoft.com/office/drawing/2014/main" xmlns="" id="{CE867ED0-19A7-4FA3-AC03-A0B84A04634A}"/>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64127" y="2743320"/>
            <a:ext cx="3233676" cy="2148584"/>
          </a:xfrm>
          <a:prstGeom prst="rect">
            <a:avLst/>
          </a:prstGeom>
          <a:noFill/>
          <a:ln>
            <a:noFill/>
          </a:ln>
        </p:spPr>
      </p:pic>
      <p:sp>
        <p:nvSpPr>
          <p:cNvPr id="35" name="文本框 34">
            <a:extLst>
              <a:ext uri="{FF2B5EF4-FFF2-40B4-BE49-F238E27FC236}">
                <a16:creationId xmlns:a16="http://schemas.microsoft.com/office/drawing/2014/main" xmlns="" id="{0E9C4DAC-4A65-4944-A6AB-197D28811390}"/>
              </a:ext>
            </a:extLst>
          </p:cNvPr>
          <p:cNvSpPr txBox="1"/>
          <p:nvPr/>
        </p:nvSpPr>
        <p:spPr>
          <a:xfrm>
            <a:off x="5863842" y="5079243"/>
            <a:ext cx="1559755" cy="369332"/>
          </a:xfrm>
          <a:prstGeom prst="rect">
            <a:avLst/>
          </a:prstGeom>
          <a:noFill/>
        </p:spPr>
        <p:txBody>
          <a:bodyPr wrap="square" rtlCol="0">
            <a:spAutoFit/>
          </a:bodyPr>
          <a:lstStyle/>
          <a:p>
            <a:r>
              <a:rPr lang="zh-CN" altLang="en-US" dirty="0"/>
              <a:t>模型</a:t>
            </a:r>
            <a:r>
              <a:rPr lang="en-US" altLang="zh-CN" dirty="0"/>
              <a:t>B</a:t>
            </a:r>
            <a:endParaRPr lang="zh-CN" altLang="en-US" sz="2000" dirty="0"/>
          </a:p>
        </p:txBody>
      </p:sp>
      <p:sp>
        <p:nvSpPr>
          <p:cNvPr id="36" name="文本框 35">
            <a:extLst>
              <a:ext uri="{FF2B5EF4-FFF2-40B4-BE49-F238E27FC236}">
                <a16:creationId xmlns:a16="http://schemas.microsoft.com/office/drawing/2014/main" xmlns="" id="{07257460-A8A2-42E5-8DA1-42B4CD8D2AFE}"/>
              </a:ext>
            </a:extLst>
          </p:cNvPr>
          <p:cNvSpPr txBox="1"/>
          <p:nvPr/>
        </p:nvSpPr>
        <p:spPr>
          <a:xfrm>
            <a:off x="9262460" y="5070129"/>
            <a:ext cx="1559755" cy="369332"/>
          </a:xfrm>
          <a:prstGeom prst="rect">
            <a:avLst/>
          </a:prstGeom>
          <a:noFill/>
        </p:spPr>
        <p:txBody>
          <a:bodyPr wrap="square" rtlCol="0">
            <a:spAutoFit/>
          </a:bodyPr>
          <a:lstStyle/>
          <a:p>
            <a:r>
              <a:rPr lang="zh-CN" altLang="en-US" dirty="0"/>
              <a:t>模型</a:t>
            </a:r>
            <a:r>
              <a:rPr lang="en-US" altLang="zh-CN" dirty="0"/>
              <a:t>C</a:t>
            </a:r>
            <a:endParaRPr lang="zh-CN" altLang="en-US" sz="2000" dirty="0"/>
          </a:p>
        </p:txBody>
      </p:sp>
    </p:spTree>
    <p:extLst>
      <p:ext uri="{BB962C8B-B14F-4D97-AF65-F5344CB8AC3E}">
        <p14:creationId xmlns:p14="http://schemas.microsoft.com/office/powerpoint/2010/main" xmlns="" val="3464524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9"/>
          <p:cNvSpPr txBox="1"/>
          <p:nvPr/>
        </p:nvSpPr>
        <p:spPr>
          <a:xfrm>
            <a:off x="477251" y="565690"/>
            <a:ext cx="4955996" cy="70114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defRPr lang="zh-CN" altLang="en-US" sz="2400" kern="1200" dirty="0">
                <a:solidFill>
                  <a:srgbClr val="00A7AA"/>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rgbClr val="FF0000"/>
                </a:solidFill>
                <a:sym typeface="+mn-ea"/>
              </a:rPr>
              <a:t>加分与罚分</a:t>
            </a:r>
          </a:p>
          <a:p>
            <a:endParaRPr lang="zh-CN" altLang="en-US" sz="3200" dirty="0">
              <a:solidFill>
                <a:srgbClr val="00A6CB"/>
              </a:solidFill>
            </a:endParaRPr>
          </a:p>
        </p:txBody>
      </p:sp>
      <p:sp>
        <p:nvSpPr>
          <p:cNvPr id="2" name="灯片编号占位符 1"/>
          <p:cNvSpPr>
            <a:spLocks noGrp="1"/>
          </p:cNvSpPr>
          <p:nvPr>
            <p:ph type="sldNum" sz="quarter" idx="12"/>
          </p:nvPr>
        </p:nvSpPr>
        <p:spPr/>
        <p:txBody>
          <a:bodyPr/>
          <a:lstStyle/>
          <a:p>
            <a:fld id="{E7094843-CA14-4A61-ACDA-9737E9EBD0B6}" type="slidenum">
              <a:rPr lang="en-US" altLang="zh-CN" smtClean="0"/>
              <a:pPr/>
              <a:t>59</a:t>
            </a:fld>
            <a:endParaRPr lang="en-US" dirty="0"/>
          </a:p>
        </p:txBody>
      </p:sp>
      <p:pic>
        <p:nvPicPr>
          <p:cNvPr id="10" name="图片 9">
            <a:extLst>
              <a:ext uri="{FF2B5EF4-FFF2-40B4-BE49-F238E27FC236}">
                <a16:creationId xmlns:a16="http://schemas.microsoft.com/office/drawing/2014/main" xmlns="" id="{97888804-ECE8-483D-B7BF-54DD42942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11" name="矩形 10">
            <a:extLst>
              <a:ext uri="{FF2B5EF4-FFF2-40B4-BE49-F238E27FC236}">
                <a16:creationId xmlns:a16="http://schemas.microsoft.com/office/drawing/2014/main" xmlns="" id="{6DBB1629-89E2-4914-8D56-CE55C9243874}"/>
              </a:ext>
            </a:extLst>
          </p:cNvPr>
          <p:cNvSpPr/>
          <p:nvPr/>
        </p:nvSpPr>
        <p:spPr>
          <a:xfrm>
            <a:off x="1" y="118828"/>
            <a:ext cx="1112481" cy="1798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AAB154-8047-4F16-B751-C65C7FB422D5}"/>
              </a:ext>
            </a:extLst>
          </p:cNvPr>
          <p:cNvSpPr/>
          <p:nvPr/>
        </p:nvSpPr>
        <p:spPr>
          <a:xfrm>
            <a:off x="1332197" y="118828"/>
            <a:ext cx="1112481" cy="17989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65B76F7E-4BAA-4BA3-8D59-E9B298885E15}"/>
              </a:ext>
            </a:extLst>
          </p:cNvPr>
          <p:cNvSpPr/>
          <p:nvPr/>
        </p:nvSpPr>
        <p:spPr>
          <a:xfrm>
            <a:off x="2678589" y="118828"/>
            <a:ext cx="1112481" cy="1798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7B32F157-2854-4C25-A437-838F43563DA2}"/>
              </a:ext>
            </a:extLst>
          </p:cNvPr>
          <p:cNvSpPr/>
          <p:nvPr/>
        </p:nvSpPr>
        <p:spPr>
          <a:xfrm>
            <a:off x="4024981" y="118828"/>
            <a:ext cx="1134930" cy="1798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94CB22C-72F2-4CAA-A775-28A1323E9FB0}"/>
              </a:ext>
            </a:extLst>
          </p:cNvPr>
          <p:cNvSpPr/>
          <p:nvPr/>
        </p:nvSpPr>
        <p:spPr>
          <a:xfrm>
            <a:off x="5393822" y="118828"/>
            <a:ext cx="1197243" cy="1798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DBC33F69-C4EE-4D8F-ABBE-B6D9FC4082C0}"/>
              </a:ext>
            </a:extLst>
          </p:cNvPr>
          <p:cNvSpPr/>
          <p:nvPr/>
        </p:nvSpPr>
        <p:spPr>
          <a:xfrm>
            <a:off x="6824976" y="118828"/>
            <a:ext cx="1197243" cy="179890"/>
          </a:xfrm>
          <a:prstGeom prst="rect">
            <a:avLst/>
          </a:prstGeom>
          <a:solidFill>
            <a:srgbClr val="E848BE"/>
          </a:solidFill>
          <a:ln>
            <a:solidFill>
              <a:srgbClr val="E84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5E93B9E3-AD46-464B-BC71-44EB86709729}"/>
              </a:ext>
            </a:extLst>
          </p:cNvPr>
          <p:cNvSpPr/>
          <p:nvPr/>
        </p:nvSpPr>
        <p:spPr>
          <a:xfrm>
            <a:off x="8256130" y="118828"/>
            <a:ext cx="1197244" cy="1798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7225E7E5-0944-42EB-A757-299D8A274673}"/>
              </a:ext>
            </a:extLst>
          </p:cNvPr>
          <p:cNvSpPr/>
          <p:nvPr/>
        </p:nvSpPr>
        <p:spPr>
          <a:xfrm>
            <a:off x="9687285" y="122970"/>
            <a:ext cx="1134930" cy="179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57AEEAEB-B509-40E9-B624-888C86A659D1}"/>
              </a:ext>
            </a:extLst>
          </p:cNvPr>
          <p:cNvSpPr/>
          <p:nvPr/>
        </p:nvSpPr>
        <p:spPr>
          <a:xfrm>
            <a:off x="11056126" y="118827"/>
            <a:ext cx="1135874" cy="1798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92C83603-C55D-4796-824C-728A97001111}"/>
              </a:ext>
            </a:extLst>
          </p:cNvPr>
          <p:cNvSpPr txBox="1"/>
          <p:nvPr/>
        </p:nvSpPr>
        <p:spPr>
          <a:xfrm>
            <a:off x="1110134" y="1278874"/>
            <a:ext cx="9006878" cy="892552"/>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罚分说明</a:t>
            </a:r>
            <a:endParaRPr lang="en-US" altLang="zh-CN" sz="2400" b="1" dirty="0">
              <a:latin typeface="微软雅黑" panose="020B0503020204020204" pitchFamily="34" charset="-122"/>
              <a:ea typeface="微软雅黑" panose="020B0503020204020204" pitchFamily="34" charset="-122"/>
            </a:endParaRPr>
          </a:p>
          <a:p>
            <a:endParaRPr lang="en-US" altLang="zh-CN" sz="800" dirty="0"/>
          </a:p>
          <a:p>
            <a:r>
              <a:rPr lang="zh-CN" altLang="en-US" sz="2000" dirty="0">
                <a:latin typeface="微软雅黑" panose="020B0503020204020204" pitchFamily="34" charset="-122"/>
                <a:ea typeface="微软雅黑" panose="020B0503020204020204" pitchFamily="34" charset="-122"/>
              </a:rPr>
              <a:t>树木被移动或被损坏➔</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分</a:t>
            </a:r>
            <a:endParaRPr lang="zh-CN" altLang="zh-CN" sz="2000" dirty="0">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xmlns="" id="{32C717A1-0FED-4518-91BB-6C7D8019498E}"/>
              </a:ext>
            </a:extLst>
          </p:cNvPr>
          <p:cNvSpPr txBox="1"/>
          <p:nvPr/>
        </p:nvSpPr>
        <p:spPr>
          <a:xfrm>
            <a:off x="1533334" y="4793130"/>
            <a:ext cx="2340554" cy="646331"/>
          </a:xfrm>
          <a:prstGeom prst="rect">
            <a:avLst/>
          </a:prstGeom>
          <a:noFill/>
        </p:spPr>
        <p:txBody>
          <a:bodyPr wrap="square" rtlCol="0">
            <a:spAutoFit/>
          </a:bodyPr>
          <a:lstStyle/>
          <a:p>
            <a:r>
              <a:rPr lang="zh-CN" altLang="en-US" dirty="0"/>
              <a:t>移动，但仍在浅灰色区域内，不扣分</a:t>
            </a:r>
            <a:endParaRPr lang="zh-CN" altLang="en-US" sz="2000" dirty="0"/>
          </a:p>
        </p:txBody>
      </p:sp>
      <p:sp>
        <p:nvSpPr>
          <p:cNvPr id="35" name="文本框 34">
            <a:extLst>
              <a:ext uri="{FF2B5EF4-FFF2-40B4-BE49-F238E27FC236}">
                <a16:creationId xmlns:a16="http://schemas.microsoft.com/office/drawing/2014/main" xmlns="" id="{0E9C4DAC-4A65-4944-A6AB-197D28811390}"/>
              </a:ext>
            </a:extLst>
          </p:cNvPr>
          <p:cNvSpPr txBox="1"/>
          <p:nvPr/>
        </p:nvSpPr>
        <p:spPr>
          <a:xfrm>
            <a:off x="5194003" y="4836361"/>
            <a:ext cx="2158377" cy="646331"/>
          </a:xfrm>
          <a:prstGeom prst="rect">
            <a:avLst/>
          </a:prstGeom>
          <a:noFill/>
        </p:spPr>
        <p:txBody>
          <a:bodyPr wrap="square" rtlCol="0">
            <a:spAutoFit/>
          </a:bodyPr>
          <a:lstStyle/>
          <a:p>
            <a:r>
              <a:rPr lang="zh-CN" altLang="en-US" dirty="0"/>
              <a:t>接触到浅灰色以外的区域。</a:t>
            </a:r>
            <a:r>
              <a:rPr lang="en-US" altLang="zh-CN" dirty="0"/>
              <a:t>-8</a:t>
            </a:r>
            <a:r>
              <a:rPr lang="zh-CN" altLang="en-US" dirty="0"/>
              <a:t>分</a:t>
            </a:r>
          </a:p>
        </p:txBody>
      </p:sp>
      <p:sp>
        <p:nvSpPr>
          <p:cNvPr id="36" name="文本框 35">
            <a:extLst>
              <a:ext uri="{FF2B5EF4-FFF2-40B4-BE49-F238E27FC236}">
                <a16:creationId xmlns:a16="http://schemas.microsoft.com/office/drawing/2014/main" xmlns="" id="{07257460-A8A2-42E5-8DA1-42B4CD8D2AFE}"/>
              </a:ext>
            </a:extLst>
          </p:cNvPr>
          <p:cNvSpPr txBox="1"/>
          <p:nvPr/>
        </p:nvSpPr>
        <p:spPr>
          <a:xfrm>
            <a:off x="8917017" y="4908023"/>
            <a:ext cx="1559755" cy="369332"/>
          </a:xfrm>
          <a:prstGeom prst="rect">
            <a:avLst/>
          </a:prstGeom>
          <a:noFill/>
        </p:spPr>
        <p:txBody>
          <a:bodyPr wrap="square" rtlCol="0">
            <a:spAutoFit/>
          </a:bodyPr>
          <a:lstStyle/>
          <a:p>
            <a:r>
              <a:rPr lang="zh-CN" altLang="en-US" dirty="0"/>
              <a:t>被损坏，</a:t>
            </a:r>
            <a:r>
              <a:rPr lang="en-US" altLang="zh-CN" dirty="0"/>
              <a:t>-8</a:t>
            </a:r>
            <a:r>
              <a:rPr lang="zh-CN" altLang="en-US" dirty="0"/>
              <a:t>分</a:t>
            </a:r>
            <a:endParaRPr lang="zh-CN" altLang="en-US" sz="2000" dirty="0"/>
          </a:p>
        </p:txBody>
      </p:sp>
      <p:pic>
        <p:nvPicPr>
          <p:cNvPr id="21" name="图片 20">
            <a:extLst>
              <a:ext uri="{FF2B5EF4-FFF2-40B4-BE49-F238E27FC236}">
                <a16:creationId xmlns:a16="http://schemas.microsoft.com/office/drawing/2014/main" xmlns="" id="{53E48550-F7E5-4F05-AD10-5049F3E36074}"/>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1253" y="2577541"/>
            <a:ext cx="3164716" cy="2109033"/>
          </a:xfrm>
          <a:prstGeom prst="rect">
            <a:avLst/>
          </a:prstGeom>
          <a:noFill/>
          <a:ln>
            <a:noFill/>
          </a:ln>
        </p:spPr>
      </p:pic>
      <p:pic>
        <p:nvPicPr>
          <p:cNvPr id="22" name="图片 21">
            <a:extLst>
              <a:ext uri="{FF2B5EF4-FFF2-40B4-BE49-F238E27FC236}">
                <a16:creationId xmlns:a16="http://schemas.microsoft.com/office/drawing/2014/main" xmlns="" id="{B414B422-407F-4DB9-A826-9D3F7989E748}"/>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1869" y="2577541"/>
            <a:ext cx="3164716" cy="2109033"/>
          </a:xfrm>
          <a:prstGeom prst="rect">
            <a:avLst/>
          </a:prstGeom>
          <a:noFill/>
          <a:ln>
            <a:noFill/>
          </a:ln>
        </p:spPr>
      </p:pic>
      <p:pic>
        <p:nvPicPr>
          <p:cNvPr id="25" name="图片 24">
            <a:extLst>
              <a:ext uri="{FF2B5EF4-FFF2-40B4-BE49-F238E27FC236}">
                <a16:creationId xmlns:a16="http://schemas.microsoft.com/office/drawing/2014/main" xmlns="" id="{619675E2-92F8-44E8-80E4-33EB69F0C3C4}"/>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22485" y="2577541"/>
            <a:ext cx="3164716" cy="2109033"/>
          </a:xfrm>
          <a:prstGeom prst="rect">
            <a:avLst/>
          </a:prstGeom>
          <a:noFill/>
          <a:ln>
            <a:noFill/>
          </a:ln>
        </p:spPr>
      </p:pic>
    </p:spTree>
    <p:extLst>
      <p:ext uri="{BB962C8B-B14F-4D97-AF65-F5344CB8AC3E}">
        <p14:creationId xmlns:p14="http://schemas.microsoft.com/office/powerpoint/2010/main" xmlns="" val="3366027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2646878"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关于竞赛准备</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6</a:t>
            </a:fld>
            <a:endParaRPr lang="en-US" dirty="0"/>
          </a:p>
        </p:txBody>
      </p:sp>
      <p:sp>
        <p:nvSpPr>
          <p:cNvPr id="47" name="文本框 46"/>
          <p:cNvSpPr txBox="1"/>
          <p:nvPr/>
        </p:nvSpPr>
        <p:spPr>
          <a:xfrm>
            <a:off x="1129108" y="1467514"/>
            <a:ext cx="9785999" cy="4215898"/>
          </a:xfrm>
          <a:prstGeom prst="rect">
            <a:avLst/>
          </a:prstGeom>
          <a:noFill/>
        </p:spPr>
        <p:txBody>
          <a:bodyPr wrap="square" rtlCol="0" anchor="t">
            <a:spAutoFit/>
          </a:bodyPr>
          <a:lstStyle/>
          <a:p>
            <a:pPr algn="just" fontAlgn="auto">
              <a:lnSpc>
                <a:spcPct val="114000"/>
              </a:lnSpc>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每支参赛队由 </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3 </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名学生和 </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1 </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名成人教练员</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组成。竞赛包括</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多轮比赛、组装</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时间（</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150</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分钟）、</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编程</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和测试时间。</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每轮比赛前，队伍将有一定时间组装机器人、编程并</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调试。</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一旦正式宣布组装时间开始，参赛队即可开始组装，并且立即开始编程和测试运行</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如果想要进行测试，参赛队队员需要带着机器人排队。</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测试时不能携带笔记本计算机，</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如需要对</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程序进行</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修改，队员应回到自己的座位上</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当组装或维护时间结束后，</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队伍必须将机器人放在指定的检查区</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，之后裁判将评估机器人是否符合</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所有</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规定。只有通过检查的机器人才可参加比赛</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如果在检查中发现违规，裁判会给参赛</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队</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3</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分钟</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时间来纠正违规。</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如果在要求时间内违规没有得到</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纠正</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，该队不能参加比赛</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在将机器人放入隔离区进行检查之前，机器人只能有一个名为“</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run 2020</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的可执行程序。如果创建</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项目</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文件夹，请将其命名为“</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WRO 2020</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。子程序等其它文件可以在同一个目录中，但是不允许执行。</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如果机器人</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上没有程序，则</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机器人不能参加当前的比赛。</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3057247"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规则及场地下载</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60</a:t>
            </a:fld>
            <a:endParaRPr lang="en-US" dirty="0"/>
          </a:p>
        </p:txBody>
      </p:sp>
      <p:sp>
        <p:nvSpPr>
          <p:cNvPr id="47" name="文本框 46"/>
          <p:cNvSpPr txBox="1"/>
          <p:nvPr/>
        </p:nvSpPr>
        <p:spPr>
          <a:xfrm>
            <a:off x="1036745" y="1384386"/>
            <a:ext cx="9307982" cy="3458383"/>
          </a:xfrm>
          <a:prstGeom prst="rect">
            <a:avLst/>
          </a:prstGeom>
          <a:noFill/>
        </p:spPr>
        <p:txBody>
          <a:bodyPr wrap="square" rtlCol="0" anchor="t">
            <a:spAutoFit/>
          </a:bodyPr>
          <a:lstStyle/>
          <a:p>
            <a:pPr algn="just" fontAlgn="auto">
              <a:lnSpc>
                <a:spcPct val="114000"/>
              </a:lnSpc>
              <a:buNone/>
            </a:pPr>
            <a:endPar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场地喷绘下载地址：</a:t>
            </a:r>
            <a:endPar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pP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hlinkClick r:id="rId3"/>
              </a:rPr>
              <a:t>www.wro-association.org</a:t>
            </a:r>
            <a:endPar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itchFamily="2" charset="2"/>
              <a:buChar char="Ø"/>
            </a:pP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竞赛规则下载地址</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pP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hlinkClick r:id="rId4"/>
              </a:rPr>
              <a:t>http://</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hlinkClick r:id="rId4"/>
              </a:rPr>
              <a:t>robot.xiaoxiaotong.org/News/View.aspx?ArticleID=245484</a:t>
            </a:r>
            <a:endPar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pP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endPar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1826141"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疑难解答</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61</a:t>
            </a:fld>
            <a:endParaRPr lang="en-US" dirty="0"/>
          </a:p>
        </p:txBody>
      </p:sp>
      <p:sp>
        <p:nvSpPr>
          <p:cNvPr id="47" name="文本框 46"/>
          <p:cNvSpPr txBox="1"/>
          <p:nvPr/>
        </p:nvSpPr>
        <p:spPr>
          <a:xfrm>
            <a:off x="1036744" y="1384386"/>
            <a:ext cx="4505073" cy="5031762"/>
          </a:xfrm>
          <a:prstGeom prst="rect">
            <a:avLst/>
          </a:prstGeom>
          <a:noFill/>
        </p:spPr>
        <p:txBody>
          <a:bodyPr wrap="square" rtlCol="0" anchor="t">
            <a:spAutoFit/>
          </a:bodyPr>
          <a:lstStyle/>
          <a:p>
            <a:pPr algn="just" fontAlgn="auto">
              <a:lnSpc>
                <a:spcPct val="114000"/>
              </a:lnSpc>
              <a:buNone/>
            </a:pP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邮箱：</a:t>
            </a:r>
            <a:endPar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pPr>
            <a:r>
              <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hlinkClick r:id="rId3"/>
              </a:rPr>
              <a:t>liushuai104@163.com</a:t>
            </a:r>
            <a:endPar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itchFamily="2" charset="2"/>
              <a:buChar char="Ø"/>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电话</a:t>
            </a:r>
            <a:r>
              <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&amp;</a:t>
            </a: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微信</a:t>
            </a:r>
            <a:r>
              <a:rPr lang="zh-CN" altLang="en-US" sz="28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28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pPr>
            <a:r>
              <a:rPr lang="en-US" altLang="zh-CN" sz="28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156-6666-0761</a:t>
            </a:r>
          </a:p>
          <a:p>
            <a:pPr marL="286166" indent="-286166">
              <a:lnSpc>
                <a:spcPct val="150000"/>
              </a:lnSpc>
            </a:pPr>
            <a:r>
              <a:rPr lang="en-US" altLang="zh-CN" sz="28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
        <p:nvSpPr>
          <p:cNvPr id="6" name="文本框 46"/>
          <p:cNvSpPr txBox="1"/>
          <p:nvPr/>
        </p:nvSpPr>
        <p:spPr>
          <a:xfrm>
            <a:off x="6509291" y="493077"/>
            <a:ext cx="3405946" cy="2073388"/>
          </a:xfrm>
          <a:prstGeom prst="rect">
            <a:avLst/>
          </a:prstGeom>
          <a:noFill/>
        </p:spPr>
        <p:txBody>
          <a:bodyPr wrap="square" rtlCol="0" anchor="t">
            <a:spAutoFit/>
          </a:bodyPr>
          <a:lstStyle/>
          <a:p>
            <a:pPr algn="just" fontAlgn="auto">
              <a:lnSpc>
                <a:spcPct val="114000"/>
              </a:lnSpc>
              <a:buNone/>
            </a:pPr>
            <a:endPar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规则解答微信群：</a:t>
            </a:r>
            <a:endPar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pP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endPar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3795" name="Picture 3"/>
          <p:cNvPicPr>
            <a:picLocks noChangeAspect="1" noChangeArrowheads="1"/>
          </p:cNvPicPr>
          <p:nvPr/>
        </p:nvPicPr>
        <p:blipFill>
          <a:blip r:embed="rId5"/>
          <a:srcRect/>
          <a:stretch>
            <a:fillRect/>
          </a:stretch>
        </p:blipFill>
        <p:spPr bwMode="auto">
          <a:xfrm>
            <a:off x="7045759" y="2087275"/>
            <a:ext cx="3457575" cy="351472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62</a:t>
            </a:fld>
            <a:endParaRPr lang="en-US" dirty="0"/>
          </a:p>
        </p:txBody>
      </p:sp>
      <p:sp>
        <p:nvSpPr>
          <p:cNvPr id="47" name="文本框 46"/>
          <p:cNvSpPr txBox="1"/>
          <p:nvPr/>
        </p:nvSpPr>
        <p:spPr>
          <a:xfrm>
            <a:off x="3020292" y="1384386"/>
            <a:ext cx="6151418" cy="2473369"/>
          </a:xfrm>
          <a:prstGeom prst="rect">
            <a:avLst/>
          </a:prstGeom>
          <a:noFill/>
        </p:spPr>
        <p:txBody>
          <a:bodyPr wrap="square" rtlCol="0" anchor="t">
            <a:spAutoFit/>
          </a:bodyPr>
          <a:lstStyle/>
          <a:p>
            <a:pPr algn="just" fontAlgn="auto">
              <a:lnSpc>
                <a:spcPct val="114000"/>
              </a:lnSpc>
              <a:buNone/>
            </a:pPr>
            <a:endPar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pPr>
            <a:r>
              <a:rPr lang="zh-CN" altLang="en-US" sz="7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谢谢大家！！！</a:t>
            </a:r>
            <a:endParaRPr lang="zh-CN" altLang="en-US" sz="7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2646878"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关于竞赛开始</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7</a:t>
            </a:fld>
            <a:endParaRPr lang="en-US" dirty="0"/>
          </a:p>
        </p:txBody>
      </p:sp>
      <p:sp>
        <p:nvSpPr>
          <p:cNvPr id="47" name="文本框 46"/>
          <p:cNvSpPr txBox="1"/>
          <p:nvPr/>
        </p:nvSpPr>
        <p:spPr>
          <a:xfrm>
            <a:off x="1129108" y="1467514"/>
            <a:ext cx="9785999" cy="3892732"/>
          </a:xfrm>
          <a:prstGeom prst="rect">
            <a:avLst/>
          </a:prstGeom>
          <a:noFill/>
        </p:spPr>
        <p:txBody>
          <a:bodyPr wrap="square" rtlCol="0" anchor="t">
            <a:spAutoFit/>
          </a:bodyPr>
          <a:lstStyle/>
          <a:p>
            <a:pPr algn="just" fontAlgn="auto">
              <a:lnSpc>
                <a:spcPct val="114000"/>
              </a:lnSpc>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将有 </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2 </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分钟时间</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完成挑战任务。当裁判发出开始信号时，开始计时。机器人必须放置在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启动区</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机器人在比赛场地上的投影必须完全在启动区内。</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EV3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或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NXT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应关闭。参与者可以在启动区对</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进行物理调整，但是，</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不允许以改变机器人部件位置或方向的方法向程序输入数据，也不允许对</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进行任何传感器校准。</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如果裁判认为参赛者违反以上规定，</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该队可能会被取消参赛资格</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一旦</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物理调整达到参赛者满意的程度，裁判将发出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EV3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或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NXT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加电的信号，并选择“</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run 2020”</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程序（</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但不运行）。之后，裁判将询问队员如何运行机器人。有两种可能的情况</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p>
          <a:p>
            <a:pPr marL="286166" indent="-286166">
              <a:lnSpc>
                <a:spcPct val="1500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运行程序后，机器人立即开始运动。 </a:t>
            </a:r>
          </a:p>
          <a:p>
            <a:pPr marL="286166" indent="-286166">
              <a:lnSpc>
                <a:spcPct val="1500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b.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机器人在按下中央按钮后开始运动，</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其他按钮和传感器不能用来启动。 </a:t>
            </a:r>
          </a:p>
          <a:p>
            <a:pPr marL="286166" indent="-286166">
              <a:lnSpc>
                <a:spcPct val="150000"/>
              </a:lnSpc>
            </a:pP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使用选项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，裁判会发出启动信号，参赛队员运行程序。如果使用选项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b</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，参赛队员运行程序</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并等待</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其启动。此时</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，不允许</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改变机器人或其部件的位置。然后，裁判发出启动信号，参赛队员按下</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中央按钮</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启动机器人。 </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如果参赛队意外提前启动（例如，由于队员紧张等非策略性原因导致），裁判可以视情况判定</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重新</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开始</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比赛</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2646878"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关于竞赛结束</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8</a:t>
            </a:fld>
            <a:endParaRPr lang="en-US" dirty="0"/>
          </a:p>
        </p:txBody>
      </p:sp>
      <p:sp>
        <p:nvSpPr>
          <p:cNvPr id="47" name="文本框 46"/>
          <p:cNvSpPr txBox="1"/>
          <p:nvPr/>
        </p:nvSpPr>
        <p:spPr>
          <a:xfrm>
            <a:off x="1092163" y="1264314"/>
            <a:ext cx="9785999" cy="2923236"/>
          </a:xfrm>
          <a:prstGeom prst="rect">
            <a:avLst/>
          </a:prstGeom>
          <a:noFill/>
        </p:spPr>
        <p:txBody>
          <a:bodyPr wrap="square" rtlCol="0" anchor="t">
            <a:spAutoFit/>
          </a:bodyPr>
          <a:lstStyle/>
          <a:p>
            <a:pPr algn="just" fontAlgn="auto">
              <a:lnSpc>
                <a:spcPct val="114000"/>
              </a:lnSpc>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出现以下情况，比赛结束： </a:t>
            </a:r>
          </a:p>
          <a:p>
            <a:pPr marL="286166" indent="-286166">
              <a:lnSpc>
                <a:spcPct val="1500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比赛时间</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2</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分钟）</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结束。 </a:t>
            </a:r>
          </a:p>
          <a:p>
            <a:pPr marL="286166" indent="-286166">
              <a:lnSpc>
                <a:spcPct val="1500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b.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运行过程中，</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任何一名队员接触机器人或赛台上的任何任务物品</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p>
          <a:p>
            <a:pPr marL="286166" indent="-286166">
              <a:lnSpc>
                <a:spcPct val="1500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c.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完全离开赛台</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p>
          <a:p>
            <a:pPr marL="286166" indent="-286166">
              <a:lnSpc>
                <a:spcPct val="1500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d.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违反规则。 </a:t>
            </a:r>
          </a:p>
          <a:p>
            <a:pPr marL="286166" indent="-286166">
              <a:lnSpc>
                <a:spcPct val="1500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e.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机器人结束运行。此时</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允许队员向裁判说明机器人是否已经到达最终位置</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。如果机器人不再运动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，将</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停止计时。 </a:t>
            </a:r>
          </a:p>
          <a:p>
            <a:pPr marL="286166" indent="-286166">
              <a:lnSpc>
                <a:spcPct val="1500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f.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如果机器人</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到达终点</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，且队员</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告知裁判</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机器人已到达最终位置</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itchFamily="2" charset="2"/>
              <a:buChar char="Ø"/>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裁判将在每轮比赛结束时计算分数。如果</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参赛队没有公平性投诉</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，就必须核实计分表并</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签字。</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9987" y="698681"/>
            <a:ext cx="3877985" cy="584775"/>
          </a:xfrm>
          <a:prstGeom prst="rect">
            <a:avLst/>
          </a:prstGeom>
        </p:spPr>
        <p:txBody>
          <a:bodyPr wrap="none">
            <a:spAutoFit/>
          </a:bodyPr>
          <a:lstStyle/>
          <a:p>
            <a:pPr algn="l"/>
            <a:r>
              <a:rPr lang="zh-CN" altLang="en-US" sz="3200" dirty="0" smtClean="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rPr>
              <a:t>关于竞赛计分和排名</a:t>
            </a:r>
            <a:endParaRPr lang="zh-CN" altLang="en-US" sz="3200" dirty="0">
              <a:solidFill>
                <a:srgbClr val="00A6CB"/>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 name="灯片编号占位符 1"/>
          <p:cNvSpPr>
            <a:spLocks noGrp="1"/>
          </p:cNvSpPr>
          <p:nvPr>
            <p:ph type="sldNum" sz="quarter" idx="12"/>
          </p:nvPr>
        </p:nvSpPr>
        <p:spPr>
          <a:xfrm rot="5400000">
            <a:off x="11700375" y="1183990"/>
            <a:ext cx="677656" cy="365125"/>
          </a:xfrm>
        </p:spPr>
        <p:txBody>
          <a:bodyPr/>
          <a:lstStyle/>
          <a:p>
            <a:fld id="{E7094843-CA14-4A61-ACDA-9737E9EBD0B6}" type="slidenum">
              <a:rPr lang="en-US" altLang="zh-CN" smtClean="0"/>
              <a:pPr/>
              <a:t>9</a:t>
            </a:fld>
            <a:endParaRPr lang="en-US" dirty="0"/>
          </a:p>
        </p:txBody>
      </p:sp>
      <p:sp>
        <p:nvSpPr>
          <p:cNvPr id="47" name="文本框 46"/>
          <p:cNvSpPr txBox="1"/>
          <p:nvPr/>
        </p:nvSpPr>
        <p:spPr>
          <a:xfrm>
            <a:off x="1092163" y="1264314"/>
            <a:ext cx="9785999" cy="1953740"/>
          </a:xfrm>
          <a:prstGeom prst="rect">
            <a:avLst/>
          </a:prstGeom>
          <a:noFill/>
        </p:spPr>
        <p:txBody>
          <a:bodyPr wrap="square" rtlCol="0" anchor="t">
            <a:spAutoFit/>
          </a:bodyPr>
          <a:lstStyle/>
          <a:p>
            <a:pPr algn="just" fontAlgn="auto">
              <a:lnSpc>
                <a:spcPct val="114000"/>
              </a:lnSpc>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6166" indent="-286166">
              <a:lnSpc>
                <a:spcPct val="150000"/>
              </a:lnSpc>
              <a:buFont typeface="Wingdings" panose="05000000000000000000" charset="0"/>
              <a:buChar char=""/>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参赛队排名取决于比赛形式。例如：</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取一轮比赛的最高分，或取三轮比赛的最好成绩</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。如果参赛</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队</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得分</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相同</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，排名由</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时间决定</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（时间不计入得分）。如果参赛队仍然持平，排名将根据表现的一致性确定</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，检查</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哪支参赛队在前几轮中取得</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次高分</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286166" indent="-286166">
              <a:lnSpc>
                <a:spcPct val="150000"/>
              </a:lnSpc>
              <a:buFont typeface="Wingdings" panose="05000000000000000000" charset="0"/>
              <a:buChar char=""/>
            </a:pP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不会</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出现负分</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。如果在罚分情况下出现负分，则得分为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0</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，例如：某队任务得到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5</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分，罚分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10</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分，则该队得分为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0</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分。如果参赛队任务得到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10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分，但是被罚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10 </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分，得分为 </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0</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分。</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7" name="图片 6">
            <a:extLst>
              <a:ext uri="{FF2B5EF4-FFF2-40B4-BE49-F238E27FC236}">
                <a16:creationId xmlns:a16="http://schemas.microsoft.com/office/drawing/2014/main" xmlns="" id="{3D6DE3ED-9722-4BAA-83FD-D7C2E08DE6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8064" y="6126119"/>
            <a:ext cx="3456630" cy="613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4824</Words>
  <Application>Microsoft Office PowerPoint</Application>
  <PresentationFormat>自定义</PresentationFormat>
  <Paragraphs>579</Paragraphs>
  <Slides>62</Slides>
  <Notes>62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62</vt:i4>
      </vt:variant>
    </vt:vector>
  </HeadingPairs>
  <TitlesOfParts>
    <vt:vector size="64" baseType="lpstr">
      <vt:lpstr>Office 主题</vt:lpstr>
      <vt:lpstr>Document</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giftedu2018@outlook.com</dc:creator>
  <cp:lastModifiedBy>shuai</cp:lastModifiedBy>
  <cp:revision>168</cp:revision>
  <dcterms:created xsi:type="dcterms:W3CDTF">2018-03-30T02:58:09Z</dcterms:created>
  <dcterms:modified xsi:type="dcterms:W3CDTF">2020-03-26T07:25:28Z</dcterms:modified>
</cp:coreProperties>
</file>